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12188952" cy="6858000"/>
  <p:notesSz cx="6858000" cy="12188952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 1 of JS1. Independent of Parts 2–3 (components); teaches driving and verifying a JITX skill with the fab report as the sole ground truth.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discipline is CSV → code → verify back against the CSV. No Symmetric, no invented SI models.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5-10-5 architecture drives everything — five sequential lamination cycles per side, stacked microvias, and an impedance table that lands on specific layer pairs.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the whole substrate surface a board design consumes; JS2 routes on these structures.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Verification is the kit's spine — the same principle Parts 2 and 3 apply to datasheets and pin files.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Nine steps, most agent-autonomous. The re-issue is the design-as-code payoff: the report changed, so the code re-derives.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nagoya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792" y="475488"/>
            <a:ext cx="1371600" cy="859536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104120" y="4617720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75000"/>
            </a:srgbClr>
          </a:solidFill>
          <a:ln/>
        </p:spPr>
      </p:sp>
      <p:sp>
        <p:nvSpPr>
          <p:cNvPr id="4" name="Shape 1"/>
          <p:cNvSpPr/>
          <p:nvPr/>
        </p:nvSpPr>
        <p:spPr>
          <a:xfrm>
            <a:off x="10524744" y="4617720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45000"/>
            </a:srgbClr>
          </a:solidFill>
          <a:ln/>
        </p:spPr>
      </p:sp>
      <p:sp>
        <p:nvSpPr>
          <p:cNvPr id="5" name="Shape 2"/>
          <p:cNvSpPr/>
          <p:nvPr/>
        </p:nvSpPr>
        <p:spPr>
          <a:xfrm>
            <a:off x="10945368" y="4617720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75000"/>
            </a:srgbClr>
          </a:solidFill>
          <a:ln/>
        </p:spPr>
      </p:sp>
      <p:sp>
        <p:nvSpPr>
          <p:cNvPr id="6" name="Shape 3"/>
          <p:cNvSpPr/>
          <p:nvPr/>
        </p:nvSpPr>
        <p:spPr>
          <a:xfrm>
            <a:off x="10104120" y="5038344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45000"/>
            </a:srgbClr>
          </a:solidFill>
          <a:ln/>
        </p:spPr>
      </p:sp>
      <p:sp>
        <p:nvSpPr>
          <p:cNvPr id="7" name="Shape 4"/>
          <p:cNvSpPr/>
          <p:nvPr/>
        </p:nvSpPr>
        <p:spPr>
          <a:xfrm>
            <a:off x="10524744" y="5038344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75000"/>
            </a:srgbClr>
          </a:solidFill>
          <a:ln/>
        </p:spPr>
      </p:sp>
      <p:sp>
        <p:nvSpPr>
          <p:cNvPr id="8" name="Shape 5"/>
          <p:cNvSpPr/>
          <p:nvPr/>
        </p:nvSpPr>
        <p:spPr>
          <a:xfrm>
            <a:off x="10945368" y="5038344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45000"/>
            </a:srgbClr>
          </a:solidFill>
          <a:ln/>
        </p:spPr>
      </p:sp>
      <p:sp>
        <p:nvSpPr>
          <p:cNvPr id="9" name="Shape 6"/>
          <p:cNvSpPr/>
          <p:nvPr/>
        </p:nvSpPr>
        <p:spPr>
          <a:xfrm>
            <a:off x="10104120" y="5458968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75000"/>
            </a:srgbClr>
          </a:solidFill>
          <a:ln/>
        </p:spPr>
      </p:sp>
      <p:sp>
        <p:nvSpPr>
          <p:cNvPr id="10" name="Shape 7"/>
          <p:cNvSpPr/>
          <p:nvPr/>
        </p:nvSpPr>
        <p:spPr>
          <a:xfrm>
            <a:off x="10524744" y="5458968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45000"/>
            </a:srgbClr>
          </a:solidFill>
          <a:ln/>
        </p:spPr>
      </p:sp>
      <p:sp>
        <p:nvSpPr>
          <p:cNvPr id="11" name="Shape 8"/>
          <p:cNvSpPr/>
          <p:nvPr/>
        </p:nvSpPr>
        <p:spPr>
          <a:xfrm>
            <a:off x="10945368" y="5458968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75000"/>
            </a:srgbClr>
          </a:solidFill>
          <a:ln/>
        </p:spPr>
      </p:sp>
      <p:sp>
        <p:nvSpPr>
          <p:cNvPr id="12" name="Text 9"/>
          <p:cNvSpPr/>
          <p:nvPr/>
        </p:nvSpPr>
        <p:spPr>
          <a:xfrm>
            <a:off x="640080" y="169164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JITX  ·  JUMPSTART KIT #1  ·  PART 1</a:t>
            </a:r>
            <a:endParaRPr lang="en-US" sz="1300" dirty="0"/>
          </a:p>
        </p:txBody>
      </p:sp>
      <p:sp>
        <p:nvSpPr>
          <p:cNvPr id="13" name="Text 10"/>
          <p:cNvSpPr/>
          <p:nvPr/>
        </p:nvSpPr>
        <p:spPr>
          <a:xfrm>
            <a:off x="603504" y="2084832"/>
            <a:ext cx="109728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98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 a 20-layer HDI substrate</a:t>
            </a:r>
            <a:endParaRPr lang="en-US" sz="4400" dirty="0"/>
          </a:p>
          <a:p>
            <a:pPr indent="0" marL="0">
              <a:lnSpc>
                <a:spcPct val="98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from the fab's stackup report</a:t>
            </a:r>
            <a:endParaRPr lang="en-US" sz="4400" dirty="0"/>
          </a:p>
        </p:txBody>
      </p:sp>
      <p:sp>
        <p:nvSpPr>
          <p:cNvPr id="14" name="Text 11"/>
          <p:cNvSpPr/>
          <p:nvPr/>
        </p:nvSpPr>
        <p:spPr>
          <a:xfrm>
            <a:off x="640080" y="3886200"/>
            <a:ext cx="10241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ACME quote Q26-0417 Rev B · 20 layers · 5-10-5 HDI · 0.80 mm core · four impedance targets</a:t>
            </a:r>
            <a:endParaRPr lang="en-US" sz="1900" dirty="0"/>
          </a:p>
        </p:txBody>
      </p:sp>
      <p:sp>
        <p:nvSpPr>
          <p:cNvPr id="15" name="Text 12"/>
          <p:cNvSpPr/>
          <p:nvPr/>
        </p:nvSpPr>
        <p:spPr>
          <a:xfrm>
            <a:off x="640080" y="4480560"/>
            <a:ext cx="9326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4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Drive jitx-substrate-modeler to turn the fab's CSV into substrate code — then verify every number back against the report.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nagoya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THIS TASK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fab report is the ground truth — treat it that way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548640" y="1783080"/>
            <a:ext cx="11091672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 1 teaches: the fab's report becomes code.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Your fab quotes a stackup as a spreadsheet — materials, thicknesses, vias, impedance tables. That file, not a template and not a guess, is the only source of truth.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548640" y="2807208"/>
            <a:ext cx="11091672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Estimate nothing.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 material, thickness, via and trace width in the substrate must trace to one CSV row. If the CSV doesn't say it, the agent stops and asks you.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548640" y="3831336"/>
            <a:ext cx="11091672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Model what the report means.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material class per CSV row and an explicit 41-entry stackup — not a mirrored shortcut that would hide the report's asymmetries.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548640" y="4855464"/>
            <a:ext cx="11091672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Then verify the translation.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substrate isn't done when it builds — it's done when the code provably matches the report, row by row.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 / 6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nagoya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INPUT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CSV, 20 copper layers, five microvia levels per side</a:t>
            </a:r>
            <a:endParaRPr lang="en-US" sz="2800" dirty="0"/>
          </a:p>
        </p:txBody>
      </p:sp>
      <p:pic>
        <p:nvPicPr>
          <p:cNvPr id="5" name="Image 1" descr="/Users/bgupta/conductor/workspaces/py-components/nagoya/internal/deck-tooling/assets/js1_part1_stackup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556" y="1572768"/>
            <a:ext cx="7863840" cy="464681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48640" y="6263640"/>
            <a:ext cx="110916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Drawn from ACME Q26-0417 Rev B (thicknesses schematic) · microstrip on L1/L20 · controlled stripline on L3/L5/L16/L18</a:t>
            </a:r>
            <a:endParaRPr lang="en-US" sz="1200" dirty="0"/>
          </a:p>
        </p:txBody>
      </p:sp>
      <p:sp>
        <p:nvSpPr>
          <p:cNvPr id="7" name="Text 3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/ 6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nagoya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PIPELINE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you build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548640" y="1737360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Materials —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Dielectric or Conductor class per CSV material row — soldermask, build-up prepreg, bonding prepreg, the core laminate, three copper foils — with Dk/Df and roughness exactly as the report states them.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548640" y="2670048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stackup —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 explicit 41-entry Stackup, top mask to bottom mask, every copper layer function-named. No Symmetric: the report's asymmetries must survive translation.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548640" y="3602736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Fabrication rules —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19 FabricationConstraints fields from the FAB_RULES section — trace floors, annular rings, drill and edge clearances.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548640" y="4535424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Vias —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report's full inventory: ten single-level laser microvias (L1–L2 … L5–L6 and their mirrors), the buried L6–L15 sub-composite via, the L1–L20 through-hole.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548640" y="5468112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Routing structures —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per impedance target — 40 / 50 / 55 Ω single-ended and 100 Ω differential — each solved on both the microstrip and stripline layer groups.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/ 6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nagoya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WE KNOW IT'S RIGHT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Verification is the key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548640" y="1737360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CSV is re-read, not remembered.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test suite parses the report and compares the translated design against it — materials, thicknesses, via geometry, fab rules, reference planes and impedance targets.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548640" y="2670048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Summed thickness matches the quote.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stack's total equals the report's finished thickness — the classic transcription-slip catch.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548640" y="3602736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check the layer map.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[HUMAN] gate walks the conductor-index map (0 = L1, −1 = L20) against the report before any rules land on it.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548640" y="4535424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Gates at every step.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pyright → pytest → jitx build → jitx-code-review — green before anything is committed.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548640" y="5468112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Re-issue tolerance.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Change the CSV and re-derive — the code carries no number the report didn't state, so a Rev C flows straight through.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 / 6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nagoya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TO START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Run it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548640" y="1645920"/>
            <a:ext cx="1109167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runbook: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jumpstart-kits/js1-stackup-components/part1-stackup/ — paste JS1_Part1_Stackup-from-Fab-CSV_Runbook.md into your agent with the CSV alongside, and tell it to follow the file. Two [HUMAN] gates stop for you.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548640" y="2514600"/>
            <a:ext cx="1109167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ground truth: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part1-stackup/JS1_Part1_Fab-Stackup_RevB.csv — a synthetic fab quote that parses with Python's csv module. Substitute your own fab's export.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548640" y="3383280"/>
            <a:ext cx="1109167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reference solution: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jitxexamples.jumpstart_kits.js1_stackup_components.hdi_stackup — materials, stackup, rules, vias, routing structures, and the buildable design.</a:t>
            </a:r>
            <a:endParaRPr lang="en-US" sz="1500" dirty="0"/>
          </a:p>
        </p:txBody>
      </p:sp>
      <p:sp>
        <p:nvSpPr>
          <p:cNvPr id="8" name="Shape 5"/>
          <p:cNvSpPr/>
          <p:nvPr/>
        </p:nvSpPr>
        <p:spPr>
          <a:xfrm>
            <a:off x="548640" y="4343400"/>
            <a:ext cx="11091672" cy="1417320"/>
          </a:xfrm>
          <a:prstGeom prst="roundRect">
            <a:avLst>
              <a:gd name="adj" fmla="val 5161"/>
            </a:avLst>
          </a:prstGeom>
          <a:solidFill>
            <a:srgbClr val="0D0D0D"/>
          </a:solidFill>
          <a:ln w="12700">
            <a:solidFill>
              <a:srgbClr val="01BFA5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950976" y="4709160"/>
            <a:ext cx="685800" cy="685800"/>
          </a:xfrm>
          <a:prstGeom prst="ellipse">
            <a:avLst/>
          </a:prstGeom>
          <a:solidFill>
            <a:srgbClr val="01BFA5"/>
          </a:solidFill>
          <a:ln/>
        </p:spPr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142" y="4894326"/>
            <a:ext cx="315468" cy="315468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1965960" y="4544568"/>
            <a:ext cx="93085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CLOSE THE LOOP</a:t>
            </a:r>
            <a:endParaRPr lang="en-US" sz="1200" dirty="0"/>
          </a:p>
        </p:txBody>
      </p:sp>
      <p:sp>
        <p:nvSpPr>
          <p:cNvPr id="12" name="Text 8"/>
          <p:cNvSpPr/>
          <p:nvPr/>
        </p:nvSpPr>
        <p:spPr>
          <a:xfrm>
            <a:off x="1965960" y="4837176"/>
            <a:ext cx="930859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6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“the fab came back on the through-hole again — 0.400 mm finished hole this time”</a:t>
            </a: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1965960" y="5321808"/>
            <a:ext cx="930859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Hand the agent a Rev C and watch the change flow through code, tests, and build.</a:t>
            </a:r>
            <a:endParaRPr lang="en-US" sz="1250" dirty="0"/>
          </a:p>
        </p:txBody>
      </p:sp>
      <p:sp>
        <p:nvSpPr>
          <p:cNvPr id="14" name="Text 10"/>
          <p:cNvSpPr/>
          <p:nvPr/>
        </p:nvSpPr>
        <p:spPr>
          <a:xfrm>
            <a:off x="548640" y="5989320"/>
            <a:ext cx="1109167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IT SITS     </a:t>
            </a:r>
            <a:pPr indent="0" marL="0">
              <a:buNone/>
            </a:pPr>
            <a:r>
              <a:rPr lang="en-US" sz="11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Setup · JS0</a:t>
            </a:r>
            <a:pPr indent="0" marL="0">
              <a:buNone/>
            </a:pPr>
            <a:r>
              <a:rPr lang="en-US" sz="11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  →     </a:t>
            </a:r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Stackup + Components · JS1</a:t>
            </a:r>
            <a:pPr indent="0" marL="0">
              <a:buNone/>
            </a:pPr>
            <a:r>
              <a:rPr lang="en-US" sz="11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  →     </a:t>
            </a:r>
            <a:pPr indent="0" marL="0">
              <a:buNone/>
            </a:pPr>
            <a:r>
              <a:rPr lang="en-US" sz="11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Circuit Construction &amp; Optimization · JS2</a:t>
            </a:r>
            <a:endParaRPr lang="en-US" sz="1150" dirty="0"/>
          </a:p>
        </p:txBody>
      </p:sp>
      <p:sp>
        <p:nvSpPr>
          <p:cNvPr id="15" name="Text 11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 / 6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JS #1 Part 1 - Stackup from the Fab Report</dc:title>
  <dc:subject>PptxGenJS Presentation</dc:subject>
  <dc:creator>Sales Engineering</dc:creator>
  <cp:lastModifiedBy>Sales Engineering</cp:lastModifiedBy>
  <cp:revision>1</cp:revision>
  <dcterms:created xsi:type="dcterms:W3CDTF">2026-08-12T16:49:45Z</dcterms:created>
  <dcterms:modified xsi:type="dcterms:W3CDTF">2026-08-12T16:49:45Z</dcterms:modified>
</cp:coreProperties>
</file>