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JS0 is the rung before stackup creation and component generation. It gets a brand-new user to a configured, authenticated, and proven JITX environment, so they arrive at JS1 ready to go.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Merges the goal, the four-part kit, and the roadmap. AI setup is the single largest hurdle for new users; JS0 clears it once.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deliberate human beats — you authenticate, and you prompt the closing change. Manual is the fallback, and the jitx-skills need an AI runtime.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Two-stage validation — quick confidence, then a real design. Hand off to the design-as-code capstone on the next slide. Card 2 is 4.2.x-only for now; on 4.3+ it's skipped and the capstone runs on the template.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capstone 'aha' — natural-language intent becomes a real, visible design change. End on the value prop.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zuric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104120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4" name="Shape 1"/>
          <p:cNvSpPr/>
          <p:nvPr/>
        </p:nvSpPr>
        <p:spPr>
          <a:xfrm>
            <a:off x="10524744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45368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0104120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10524744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8" name="Shape 5"/>
          <p:cNvSpPr/>
          <p:nvPr/>
        </p:nvSpPr>
        <p:spPr>
          <a:xfrm>
            <a:off x="10945368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9" name="Shape 6"/>
          <p:cNvSpPr/>
          <p:nvPr/>
        </p:nvSpPr>
        <p:spPr>
          <a:xfrm>
            <a:off x="10104120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10524744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10945368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169164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 ·  JUMPSTART KIT #0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03504" y="2084832"/>
            <a:ext cx="109728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Configuration &amp;</a:t>
            </a:r>
            <a:endParaRPr lang="en-US" sz="4600" dirty="0"/>
          </a:p>
          <a:p>
            <a:pPr indent="0" marL="0">
              <a:lnSpc>
                <a:spcPct val="98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 Validation</a:t>
            </a:r>
            <a:endParaRPr lang="en-US" sz="4600" dirty="0"/>
          </a:p>
        </p:txBody>
      </p:sp>
      <p:sp>
        <p:nvSpPr>
          <p:cNvPr id="14" name="Text 11"/>
          <p:cNvSpPr/>
          <p:nvPr/>
        </p:nvSpPr>
        <p:spPr>
          <a:xfrm>
            <a:off x="640080" y="38862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i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Get set up, authenticated, and validated — your launchpad for building with JITX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" y="4480560"/>
            <a:ext cx="9326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your AI agent through install, auth, and skills — then prove it with a real build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zuric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GOAL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get JITX setup and AI-enabled correctly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444752"/>
            <a:ext cx="110916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finish with a configured, authenticated environment, the JITX skills enabled in your AI agent, and the toolchain proven by real builds.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566928" y="2148840"/>
            <a:ext cx="10972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WHAT'S IN THIS KIT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48640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841248" y="2761488"/>
            <a:ext cx="603504" cy="603504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94" y="2924434"/>
            <a:ext cx="277612" cy="27761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391156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600" dirty="0"/>
          </a:p>
        </p:txBody>
      </p:sp>
      <p:sp>
        <p:nvSpPr>
          <p:cNvPr id="11" name="Text 7"/>
          <p:cNvSpPr/>
          <p:nvPr/>
        </p:nvSpPr>
        <p:spPr>
          <a:xfrm>
            <a:off x="841248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Presentation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841248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deck — the goal, the flow, and how to start.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3387852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3680460" y="2761488"/>
            <a:ext cx="603504" cy="603504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406" y="2924434"/>
            <a:ext cx="277612" cy="2776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5230368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600" dirty="0"/>
          </a:p>
        </p:txBody>
      </p:sp>
      <p:sp>
        <p:nvSpPr>
          <p:cNvPr id="17" name="Text 12"/>
          <p:cNvSpPr/>
          <p:nvPr/>
        </p:nvSpPr>
        <p:spPr>
          <a:xfrm>
            <a:off x="3680460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runbook</a:t>
            </a:r>
            <a:endParaRPr lang="en-US" sz="1500" dirty="0"/>
          </a:p>
        </p:txBody>
      </p:sp>
      <p:sp>
        <p:nvSpPr>
          <p:cNvPr id="18" name="Text 13"/>
          <p:cNvSpPr/>
          <p:nvPr/>
        </p:nvSpPr>
        <p:spPr>
          <a:xfrm>
            <a:off x="3680460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Paste it into your AI agent. It runs and validates the whole setup, pausing twice for you.</a:t>
            </a:r>
            <a:endParaRPr lang="en-US" sz="1300" dirty="0"/>
          </a:p>
        </p:txBody>
      </p:sp>
      <p:sp>
        <p:nvSpPr>
          <p:cNvPr id="19" name="Shape 14"/>
          <p:cNvSpPr/>
          <p:nvPr/>
        </p:nvSpPr>
        <p:spPr>
          <a:xfrm>
            <a:off x="6227064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0" name="Shape 15"/>
          <p:cNvSpPr/>
          <p:nvPr/>
        </p:nvSpPr>
        <p:spPr>
          <a:xfrm>
            <a:off x="6519672" y="2761488"/>
            <a:ext cx="603504" cy="603504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2618" y="2924434"/>
            <a:ext cx="277612" cy="27761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8069580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600" dirty="0"/>
          </a:p>
        </p:txBody>
      </p:sp>
      <p:sp>
        <p:nvSpPr>
          <p:cNvPr id="23" name="Text 17"/>
          <p:cNvSpPr/>
          <p:nvPr/>
        </p:nvSpPr>
        <p:spPr>
          <a:xfrm>
            <a:off x="6519672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 companion</a:t>
            </a:r>
            <a:endParaRPr lang="en-US" sz="1500" dirty="0"/>
          </a:p>
        </p:txBody>
      </p:sp>
      <p:sp>
        <p:nvSpPr>
          <p:cNvPr id="24" name="Text 18"/>
          <p:cNvSpPr/>
          <p:nvPr/>
        </p:nvSpPr>
        <p:spPr>
          <a:xfrm>
            <a:off x="6519672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same steps by hand, for when you have no AI agent.</a:t>
            </a:r>
            <a:endParaRPr lang="en-US" sz="1300" dirty="0"/>
          </a:p>
        </p:txBody>
      </p:sp>
      <p:sp>
        <p:nvSpPr>
          <p:cNvPr id="25" name="Shape 19"/>
          <p:cNvSpPr/>
          <p:nvPr/>
        </p:nvSpPr>
        <p:spPr>
          <a:xfrm>
            <a:off x="9066276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6" name="Shape 20"/>
          <p:cNvSpPr/>
          <p:nvPr/>
        </p:nvSpPr>
        <p:spPr>
          <a:xfrm>
            <a:off x="9358884" y="2761488"/>
            <a:ext cx="603504" cy="603504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2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1830" y="2924434"/>
            <a:ext cx="277612" cy="277612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10908792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600" dirty="0"/>
          </a:p>
        </p:txBody>
      </p:sp>
      <p:sp>
        <p:nvSpPr>
          <p:cNvPr id="29" name="Text 22"/>
          <p:cNvSpPr/>
          <p:nvPr/>
        </p:nvSpPr>
        <p:spPr>
          <a:xfrm>
            <a:off x="9358884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 setup</a:t>
            </a:r>
            <a:endParaRPr lang="en-US" sz="1500" dirty="0"/>
          </a:p>
        </p:txBody>
      </p:sp>
      <p:sp>
        <p:nvSpPr>
          <p:cNvPr id="30" name="Text 23"/>
          <p:cNvSpPr/>
          <p:nvPr/>
        </p:nvSpPr>
        <p:spPr>
          <a:xfrm>
            <a:off x="9358884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Machine prep: package and extension trust, the skills per runtime, and an IT / engineer checklist.</a:t>
            </a:r>
            <a:endParaRPr lang="en-US" sz="1300" dirty="0"/>
          </a:p>
        </p:txBody>
      </p:sp>
      <p:sp>
        <p:nvSpPr>
          <p:cNvPr id="31" name="Text 24"/>
          <p:cNvSpPr/>
          <p:nvPr/>
        </p:nvSpPr>
        <p:spPr>
          <a:xfrm>
            <a:off x="548640" y="5193792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SITS     </a:t>
            </a:r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· JS0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Stackup + Components · JS1     →     Circuit Construction &amp; Optimization · JS2</a:t>
            </a:r>
            <a:endParaRPr lang="en-US" sz="1150" dirty="0"/>
          </a:p>
        </p:txBody>
      </p:sp>
      <p:sp>
        <p:nvSpPr>
          <p:cNvPr id="32" name="Text 25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5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zuric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FLOW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Six steps, two depend on you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548640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94360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Prereqs</a:t>
            </a:r>
            <a:endParaRPr lang="en-US" sz="13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268" y="2642616"/>
            <a:ext cx="237744" cy="292608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2464308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2510028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Install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 runtime</a:t>
            </a:r>
            <a:endParaRPr lang="en-US" sz="13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936" y="2642616"/>
            <a:ext cx="237744" cy="292608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4379976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FEC107"/>
          </a:solidFill>
          <a:ln/>
        </p:spPr>
      </p:sp>
      <p:sp>
        <p:nvSpPr>
          <p:cNvPr id="12" name="Text 7"/>
          <p:cNvSpPr/>
          <p:nvPr/>
        </p:nvSpPr>
        <p:spPr>
          <a:xfrm>
            <a:off x="4425696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Authenticate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(you)</a:t>
            </a:r>
            <a:endParaRPr lang="en-US" sz="135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604" y="2642616"/>
            <a:ext cx="237744" cy="292608"/>
          </a:xfrm>
          <a:prstGeom prst="rect">
            <a:avLst/>
          </a:prstGeom>
        </p:spPr>
      </p:pic>
      <p:sp>
        <p:nvSpPr>
          <p:cNvPr id="14" name="Shape 8"/>
          <p:cNvSpPr/>
          <p:nvPr/>
        </p:nvSpPr>
        <p:spPr>
          <a:xfrm>
            <a:off x="6295644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5" name="Text 9"/>
          <p:cNvSpPr/>
          <p:nvPr/>
        </p:nvSpPr>
        <p:spPr>
          <a:xfrm>
            <a:off x="6341364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Enable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skills</a:t>
            </a:r>
            <a:endParaRPr lang="en-US" sz="135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272" y="2642616"/>
            <a:ext cx="237744" cy="292608"/>
          </a:xfrm>
          <a:prstGeom prst="rect">
            <a:avLst/>
          </a:prstGeom>
        </p:spPr>
      </p:pic>
      <p:sp>
        <p:nvSpPr>
          <p:cNvPr id="17" name="Shape 10"/>
          <p:cNvSpPr/>
          <p:nvPr/>
        </p:nvSpPr>
        <p:spPr>
          <a:xfrm>
            <a:off x="8211312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8" name="Text 11"/>
          <p:cNvSpPr/>
          <p:nvPr/>
        </p:nvSpPr>
        <p:spPr>
          <a:xfrm>
            <a:off x="8257032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Validate</a:t>
            </a:r>
            <a:endParaRPr lang="en-US" sz="1350" dirty="0"/>
          </a:p>
        </p:txBody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6940" y="2642616"/>
            <a:ext cx="237744" cy="292608"/>
          </a:xfrm>
          <a:prstGeom prst="rect">
            <a:avLst/>
          </a:prstGeom>
        </p:spPr>
      </p:pic>
      <p:sp>
        <p:nvSpPr>
          <p:cNvPr id="20" name="Shape 12"/>
          <p:cNvSpPr/>
          <p:nvPr/>
        </p:nvSpPr>
        <p:spPr>
          <a:xfrm>
            <a:off x="10126980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FEC107"/>
          </a:solidFill>
          <a:ln/>
        </p:spPr>
      </p:sp>
      <p:sp>
        <p:nvSpPr>
          <p:cNvPr id="21" name="Text 13"/>
          <p:cNvSpPr/>
          <p:nvPr/>
        </p:nvSpPr>
        <p:spPr>
          <a:xfrm>
            <a:off x="10172700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Close the loop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(you)</a:t>
            </a:r>
            <a:endParaRPr lang="en-US" sz="1350" dirty="0"/>
          </a:p>
        </p:txBody>
      </p:sp>
      <p:sp>
        <p:nvSpPr>
          <p:cNvPr id="22" name="Text 14"/>
          <p:cNvSpPr/>
          <p:nvPr/>
        </p:nvSpPr>
        <p:spPr>
          <a:xfrm>
            <a:off x="822960" y="3931920"/>
            <a:ext cx="10515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AI agent runs these for you</a:t>
            </a:r>
            <a:pPr algn="ctr" indent="0" marL="0">
              <a:lnSpc>
                <a:spcPct val="110000"/>
              </a:lnSpc>
              <a:buNone/>
            </a:pPr>
            <a:r>
              <a:rPr lang="en-US" sz="15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Claude Code, Codex / GPT, or Devin — pausing twice for you: at sign-in, where you enter your own credentials, and at the closing design change, which you prompt.</a:t>
            </a:r>
            <a:endParaRPr lang="en-US" sz="1500" dirty="0"/>
          </a:p>
        </p:txBody>
      </p:sp>
      <p:sp>
        <p:nvSpPr>
          <p:cNvPr id="23" name="Text 15"/>
          <p:cNvSpPr/>
          <p:nvPr/>
        </p:nvSpPr>
        <p:spPr>
          <a:xfrm>
            <a:off x="822960" y="457200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i="1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AI agent? Run the same steps yourself from the reference companion.</a:t>
            </a:r>
            <a:endParaRPr lang="en-US" sz="1350" dirty="0"/>
          </a:p>
        </p:txBody>
      </p:sp>
      <p:sp>
        <p:nvSpPr>
          <p:cNvPr id="24" name="Text 16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5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zuric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PROVE IT WORKS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builds to prove the toolchain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548640" y="1783080"/>
            <a:ext cx="5413248" cy="2697480"/>
          </a:xfrm>
          <a:prstGeom prst="roundRect">
            <a:avLst>
              <a:gd name="adj" fmla="val 2712"/>
            </a:avLst>
          </a:prstGeom>
          <a:solidFill>
            <a:srgbClr val="141414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914400" y="2148840"/>
            <a:ext cx="731520" cy="73152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10" y="2346350"/>
            <a:ext cx="336499" cy="33649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874520" y="2221992"/>
            <a:ext cx="385876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 ·  Simplest</a:t>
            </a: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932688" y="3108960"/>
            <a:ext cx="468172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a new project and build the two-resistor template — the fast “it works.”</a:t>
            </a:r>
            <a:endParaRPr lang="en-US" sz="1500" dirty="0"/>
          </a:p>
        </p:txBody>
      </p:sp>
      <p:sp>
        <p:nvSpPr>
          <p:cNvPr id="10" name="Shape 6"/>
          <p:cNvSpPr/>
          <p:nvPr/>
        </p:nvSpPr>
        <p:spPr>
          <a:xfrm>
            <a:off x="6227064" y="1783080"/>
            <a:ext cx="5413248" cy="2697480"/>
          </a:xfrm>
          <a:prstGeom prst="roundRect">
            <a:avLst>
              <a:gd name="adj" fmla="val 2712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6592824" y="2148840"/>
            <a:ext cx="731520" cy="731520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0334" y="2346350"/>
            <a:ext cx="336499" cy="336499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552944" y="2221992"/>
            <a:ext cx="385876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 ·  Full (JITX 4.2.x)</a:t>
            </a:r>
            <a:endParaRPr lang="en-US" sz="2000" dirty="0"/>
          </a:p>
        </p:txBody>
      </p:sp>
      <p:sp>
        <p:nvSpPr>
          <p:cNvPr id="14" name="Text 9"/>
          <p:cNvSpPr/>
          <p:nvPr/>
        </p:nvSpPr>
        <p:spPr>
          <a:xfrm>
            <a:off x="6611112" y="3108960"/>
            <a:ext cx="468172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si_bga_optimization from jitx-examples — the real toolchain exercise. Skipped on 4.3+.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548640" y="4892040"/>
            <a:ext cx="11091672" cy="1280160"/>
          </a:xfrm>
          <a:prstGeom prst="roundRect">
            <a:avLst>
              <a:gd name="adj" fmla="val 5714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932688" y="5193792"/>
            <a:ext cx="676656" cy="676656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385" y="5376489"/>
            <a:ext cx="311262" cy="311262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965960" y="4983480"/>
            <a:ext cx="9281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Builds successfully? One more thing — let's close the loop. 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prompt turns your design intent into a real, visible change — see the next slide.</a:t>
            </a:r>
            <a:endParaRPr lang="en-US" sz="1500" dirty="0"/>
          </a:p>
        </p:txBody>
      </p:sp>
      <p:sp>
        <p:nvSpPr>
          <p:cNvPr id="19" name="Text 13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5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zuric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DESIGN AS CODE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one parameter, watch it rebuild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517904"/>
            <a:ext cx="1109167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Now change what you built. On si_bga_optimization, ask your agent to change the differential-pair trace width to 0.0762 mm and the pair spacing to 0.1568 mm — on the template, ask it to change a resistor value. It edits the design, rebuilds, and the view redraws — the whole design-as-code loop in one prompt.</a:t>
            </a:r>
            <a:endParaRPr lang="en-US" sz="1550" dirty="0"/>
          </a:p>
        </p:txBody>
      </p:sp>
      <p:sp>
        <p:nvSpPr>
          <p:cNvPr id="6" name="Shape 3"/>
          <p:cNvSpPr/>
          <p:nvPr/>
        </p:nvSpPr>
        <p:spPr>
          <a:xfrm>
            <a:off x="548640" y="2724912"/>
            <a:ext cx="11091672" cy="1645920"/>
          </a:xfrm>
          <a:prstGeom prst="roundRect">
            <a:avLst>
              <a:gd name="adj" fmla="val 4444"/>
            </a:avLst>
          </a:prstGeom>
          <a:solidFill>
            <a:srgbClr val="141414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950976" y="3200400"/>
            <a:ext cx="685800" cy="68580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42" y="3385566"/>
            <a:ext cx="315468" cy="315468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965960" y="2999232"/>
            <a:ext cx="9262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ONE PROMPT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1965960" y="3291840"/>
            <a:ext cx="880567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“change the differential-pair trace width to 0.0762 mm and the pair spacing to 0.1568 mm”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1965960" y="3822192"/>
            <a:ext cx="8805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DIFFPAIR_TRACE_WIDTH </a:t>
            </a:r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0.115 → 0.0762 mm</a:t>
            </a:r>
            <a:pPr indent="0" marL="0">
              <a:buNone/>
            </a:pPr>
            <a:r>
              <a:rPr lang="en-US" sz="12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DIFFPAIR_PAIR_SPACING </a:t>
            </a:r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0.118 → 0.1568 mm</a:t>
            </a:r>
            <a:endParaRPr lang="en-US" sz="1250" dirty="0"/>
          </a:p>
        </p:txBody>
      </p:sp>
      <p:sp>
        <p:nvSpPr>
          <p:cNvPr id="12" name="Shape 8"/>
          <p:cNvSpPr/>
          <p:nvPr/>
        </p:nvSpPr>
        <p:spPr>
          <a:xfrm>
            <a:off x="548640" y="4892040"/>
            <a:ext cx="11091672" cy="1280160"/>
          </a:xfrm>
          <a:prstGeom prst="roundRect">
            <a:avLst>
              <a:gd name="adj" fmla="val 5714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13" name="Shape 9"/>
          <p:cNvSpPr/>
          <p:nvPr/>
        </p:nvSpPr>
        <p:spPr>
          <a:xfrm>
            <a:off x="932688" y="5193792"/>
            <a:ext cx="676656" cy="676656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385" y="5376489"/>
            <a:ext cx="311262" cy="31126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965960" y="4983480"/>
            <a:ext cx="9281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That's the loop: prompt → code → build → see it. You're ready for JS1.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5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 #0 - JITX Configuration and Environment Validation</dc:title>
  <dc:subject>PptxGenJS Presentation</dc:subject>
  <dc:creator>Sales Engineering</dc:creator>
  <cp:lastModifiedBy>Sales Engineering</cp:lastModifiedBy>
  <cp:revision>1</cp:revision>
  <dcterms:created xsi:type="dcterms:W3CDTF">2026-08-11T18:25:02Z</dcterms:created>
  <dcterms:modified xsi:type="dcterms:W3CDTF">2026-08-11T18:25:02Z</dcterms:modified>
</cp:coreProperties>
</file>