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342" r:id="rId2"/>
    <p:sldId id="362" r:id="rId3"/>
    <p:sldId id="347" r:id="rId4"/>
    <p:sldId id="346" r:id="rId5"/>
    <p:sldId id="348" r:id="rId6"/>
    <p:sldId id="349" r:id="rId7"/>
    <p:sldId id="365" r:id="rId8"/>
    <p:sldId id="350" r:id="rId9"/>
    <p:sldId id="357" r:id="rId10"/>
    <p:sldId id="352" r:id="rId11"/>
    <p:sldId id="361" r:id="rId12"/>
    <p:sldId id="363" r:id="rId13"/>
    <p:sldId id="353" r:id="rId14"/>
    <p:sldId id="364" r:id="rId15"/>
    <p:sldId id="354" r:id="rId16"/>
    <p:sldId id="355" r:id="rId17"/>
    <p:sldId id="358" r:id="rId18"/>
    <p:sldId id="359" r:id="rId19"/>
    <p:sldId id="366" r:id="rId20"/>
    <p:sldId id="367" r:id="rId21"/>
    <p:sldId id="368" r:id="rId22"/>
    <p:sldId id="36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84" userDrawn="1">
          <p15:clr>
            <a:srgbClr val="A4A3A4"/>
          </p15:clr>
        </p15:guide>
        <p15:guide id="2" pos="41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7128"/>
    <a:srgbClr val="052A48"/>
    <a:srgbClr val="08436D"/>
    <a:srgbClr val="8F8F8F"/>
    <a:srgbClr val="313131"/>
    <a:srgbClr val="0820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44" autoAdjust="0"/>
    <p:restoredTop sz="93941" autoAdjust="0"/>
  </p:normalViewPr>
  <p:slideViewPr>
    <p:cSldViewPr snapToGrid="0">
      <p:cViewPr varScale="1">
        <p:scale>
          <a:sx n="100" d="100"/>
          <a:sy n="100" d="100"/>
        </p:scale>
        <p:origin x="160" y="560"/>
      </p:cViewPr>
      <p:guideLst>
        <p:guide orient="horz" pos="3384"/>
        <p:guide pos="418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A40B9-902A-4E0E-AF39-1C357549AEE0}" type="datetimeFigureOut">
              <a:rPr lang="en-US" smtClean="0"/>
              <a:t>6/22/26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156F16-9966-4EDC-933D-6170A05B60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56F16-9966-4EDC-933D-6170A05B60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2686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56F16-9966-4EDC-933D-6170A05B60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039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56F16-9966-4EDC-933D-6170A05B60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993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156F16-9966-4EDC-933D-6170A05B601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409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910050" y="1522497"/>
            <a:ext cx="10381600" cy="215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800" b="1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910050" y="3819933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2"/>
          </p:nvPr>
        </p:nvSpPr>
        <p:spPr>
          <a:xfrm>
            <a:off x="910050" y="4857685"/>
            <a:ext cx="10381600" cy="9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9098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0239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5599" y="1301334"/>
            <a:ext cx="11360797" cy="4842290"/>
          </a:xfr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 sz="2400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spcAft>
                <a:spcPts val="1200"/>
              </a:spcAft>
              <a:defRPr sz="2200">
                <a:solidFill>
                  <a:schemeClr val="tx1"/>
                </a:solidFill>
              </a:defRPr>
            </a:lvl2pPr>
            <a:lvl3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3pPr>
            <a:lvl4pPr>
              <a:spcBef>
                <a:spcPts val="0"/>
              </a:spcBef>
              <a:spcAft>
                <a:spcPts val="1200"/>
              </a:spcAft>
              <a:defRPr sz="1800">
                <a:solidFill>
                  <a:schemeClr val="tx1"/>
                </a:solidFill>
              </a:defRPr>
            </a:lvl4pPr>
            <a:lvl5pPr>
              <a:spcBef>
                <a:spcPts val="0"/>
              </a:spcBef>
              <a:spcAft>
                <a:spcPts val="1200"/>
              </a:spcAft>
              <a:defRPr sz="2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0"/>
            <a:endParaRPr lang="en-US" dirty="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5379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preserve="1" userDrawn="1">
  <p:cSld name="Title and co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5059957-9534-4FB9-8820-2343C3BF0E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5517" y="6444489"/>
            <a:ext cx="2072640" cy="323921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0B379-F419-41FB-9123-96081B0745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5599" y="1301334"/>
            <a:ext cx="11360797" cy="4842290"/>
          </a:xfrm>
          <a:solidFill>
            <a:schemeClr val="tx1"/>
          </a:solidFill>
        </p:spPr>
        <p:txBody>
          <a:bodyPr/>
          <a:lstStyle>
            <a:lvl1pPr marL="88900" indent="0">
              <a:spcBef>
                <a:spcPts val="0"/>
              </a:spcBef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Consolas" panose="020B0609020204030204" pitchFamily="49" charset="0"/>
              </a:defRPr>
            </a:lvl1pPr>
            <a:lvl2pPr marL="571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2pPr>
            <a:lvl3pPr marL="10414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3pPr>
            <a:lvl4pPr marL="15113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4pPr>
            <a:lvl5pPr marL="1968500" indent="0">
              <a:spcBef>
                <a:spcPts val="0"/>
              </a:spcBef>
              <a:spcAft>
                <a:spcPts val="1200"/>
              </a:spcAft>
              <a:buNone/>
              <a:defRPr>
                <a:solidFill>
                  <a:schemeClr val="bg1"/>
                </a:solidFill>
                <a:latin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$ Edit Master text styles</a:t>
            </a:r>
          </a:p>
          <a:p>
            <a:pPr lvl="0"/>
            <a:endParaRPr lang="en-US" dirty="0"/>
          </a:p>
        </p:txBody>
      </p:sp>
      <p:sp>
        <p:nvSpPr>
          <p:cNvPr id="20" name="Google Shape;20;p4"/>
          <p:cNvSpPr/>
          <p:nvPr/>
        </p:nvSpPr>
        <p:spPr>
          <a:xfrm>
            <a:off x="33" y="0"/>
            <a:ext cx="12192000" cy="185200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15599" y="361467"/>
            <a:ext cx="11360799" cy="76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 sz="3600" b="1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 dirty="0"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11301378" y="6448248"/>
            <a:ext cx="716532" cy="26708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" name="Google Shape;20;p4">
            <a:extLst>
              <a:ext uri="{FF2B5EF4-FFF2-40B4-BE49-F238E27FC236}">
                <a16:creationId xmlns:a16="http://schemas.microsoft.com/office/drawing/2014/main" id="{537643E4-B983-42CC-9421-9C4C107A5DA4}"/>
              </a:ext>
            </a:extLst>
          </p:cNvPr>
          <p:cNvSpPr/>
          <p:nvPr userDrawn="1"/>
        </p:nvSpPr>
        <p:spPr>
          <a:xfrm>
            <a:off x="-3" y="6308067"/>
            <a:ext cx="12192000" cy="60959"/>
          </a:xfrm>
          <a:prstGeom prst="rect">
            <a:avLst/>
          </a:prstGeom>
          <a:solidFill>
            <a:srgbClr val="00436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202202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367233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310500"/>
            <a:ext cx="11360800" cy="49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Char char="●"/>
              <a:defRPr sz="2200">
                <a:solidFill>
                  <a:schemeClr val="dk2"/>
                </a:solidFill>
              </a:defRPr>
            </a:lvl1pPr>
            <a:lvl2pPr marL="914400" lvl="1" indent="-3429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  <a:defRPr sz="1800">
                <a:solidFill>
                  <a:schemeClr val="dk2"/>
                </a:solidFill>
              </a:defRPr>
            </a:lvl2pPr>
            <a:lvl3pPr marL="1371600" lvl="2" indent="-330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Char char="■"/>
              <a:defRPr sz="1600"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694311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elltypes.brain-map.org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4.png"/><Relationship Id="rId4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observatory.brain-map.org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Intracellular Electrophysiology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8C303482-C4AE-E049-A13A-50CE832D1F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0" t="36339" r="15998" b="12910"/>
          <a:stretch/>
        </p:blipFill>
        <p:spPr>
          <a:xfrm>
            <a:off x="1125415" y="2857056"/>
            <a:ext cx="6744262" cy="24791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653003" y="5274483"/>
            <a:ext cx="3357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 (figure source: </a:t>
            </a:r>
            <a:r>
              <a:rPr lang="en-US" sz="1400" dirty="0">
                <a:hlinkClick r:id="rId3"/>
              </a:rPr>
              <a:t>celltypes.brain-map.org</a:t>
            </a:r>
            <a:r>
              <a:rPr lang="en-US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25827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Modular Data Storage using External Files</a:t>
            </a:r>
          </a:p>
        </p:txBody>
      </p:sp>
      <p:sp>
        <p:nvSpPr>
          <p:cNvPr id="15" name="Left Arrow 14"/>
          <p:cNvSpPr/>
          <p:nvPr/>
        </p:nvSpPr>
        <p:spPr>
          <a:xfrm rot="5400000" flipV="1">
            <a:off x="4274700" y="3528909"/>
            <a:ext cx="550232" cy="279992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52A48"/>
          </a:solidFill>
          <a:ln w="38100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6" name="Left Arrow 15"/>
          <p:cNvSpPr/>
          <p:nvPr/>
        </p:nvSpPr>
        <p:spPr>
          <a:xfrm rot="2734356">
            <a:off x="3061789" y="4549986"/>
            <a:ext cx="1096849" cy="425306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52A48"/>
          </a:solidFill>
          <a:ln w="38100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2" name="Folded Corner 11"/>
          <p:cNvSpPr/>
          <p:nvPr/>
        </p:nvSpPr>
        <p:spPr>
          <a:xfrm rot="10800000" flipH="1">
            <a:off x="2182317" y="3072614"/>
            <a:ext cx="1037552" cy="1327710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u="sng" dirty="0"/>
          </a:p>
        </p:txBody>
      </p:sp>
      <p:sp>
        <p:nvSpPr>
          <p:cNvPr id="14" name="Folded Corner 13"/>
          <p:cNvSpPr/>
          <p:nvPr/>
        </p:nvSpPr>
        <p:spPr>
          <a:xfrm rot="10800000" flipH="1">
            <a:off x="4267044" y="2617358"/>
            <a:ext cx="572757" cy="762891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u="sng" dirty="0"/>
          </a:p>
        </p:txBody>
      </p:sp>
      <p:sp>
        <p:nvSpPr>
          <p:cNvPr id="20" name="Left Arrow 19"/>
          <p:cNvSpPr/>
          <p:nvPr/>
        </p:nvSpPr>
        <p:spPr>
          <a:xfrm rot="18865644" flipH="1">
            <a:off x="5072927" y="4550292"/>
            <a:ext cx="1096849" cy="425306"/>
          </a:xfrm>
          <a:prstGeom prst="leftArrow">
            <a:avLst>
              <a:gd name="adj1" fmla="val 60000"/>
              <a:gd name="adj2" fmla="val 50000"/>
            </a:avLst>
          </a:prstGeom>
          <a:solidFill>
            <a:srgbClr val="052A48"/>
          </a:solidFill>
          <a:ln w="38100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8" name="Folded Corner 7"/>
          <p:cNvSpPr/>
          <p:nvPr/>
        </p:nvSpPr>
        <p:spPr>
          <a:xfrm rot="10800000" flipH="1">
            <a:off x="3899840" y="3720272"/>
            <a:ext cx="1419941" cy="1900138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/>
              <a:t>																			   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3606582" y="3649328"/>
            <a:ext cx="947929" cy="947929"/>
            <a:chOff x="2259923" y="2660201"/>
            <a:chExt cx="1959561" cy="1962561"/>
          </a:xfrm>
        </p:grpSpPr>
        <p:sp>
          <p:nvSpPr>
            <p:cNvPr id="18" name="Oval 17"/>
            <p:cNvSpPr/>
            <p:nvPr/>
          </p:nvSpPr>
          <p:spPr>
            <a:xfrm>
              <a:off x="2259923" y="2660201"/>
              <a:ext cx="1959561" cy="1962561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rgbClr val="052A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4400" dirty="0"/>
            </a:p>
          </p:txBody>
        </p:sp>
        <p:pic>
          <p:nvPicPr>
            <p:cNvPr id="19" name="Picture 18" descr="logo_brain_transp_512x512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887" y="2838486"/>
              <a:ext cx="1703898" cy="1703898"/>
            </a:xfrm>
            <a:prstGeom prst="rect">
              <a:avLst/>
            </a:prstGeom>
          </p:spPr>
        </p:pic>
      </p:grpSp>
      <p:sp>
        <p:nvSpPr>
          <p:cNvPr id="13" name="Folded Corner 12"/>
          <p:cNvSpPr/>
          <p:nvPr/>
        </p:nvSpPr>
        <p:spPr>
          <a:xfrm rot="10800000" flipH="1">
            <a:off x="6002435" y="3075348"/>
            <a:ext cx="1037552" cy="1327710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u="sng" dirty="0"/>
          </a:p>
        </p:txBody>
      </p:sp>
    </p:spTree>
    <p:extLst>
      <p:ext uri="{BB962C8B-B14F-4D97-AF65-F5344CB8AC3E}">
        <p14:creationId xmlns:p14="http://schemas.microsoft.com/office/powerpoint/2010/main" val="1333564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Parallel I/O using MPI</a:t>
            </a:r>
          </a:p>
        </p:txBody>
      </p:sp>
      <p:sp>
        <p:nvSpPr>
          <p:cNvPr id="8" name="Folded Corner 7"/>
          <p:cNvSpPr/>
          <p:nvPr/>
        </p:nvSpPr>
        <p:spPr>
          <a:xfrm rot="10800000" flipH="1">
            <a:off x="3767562" y="2807415"/>
            <a:ext cx="1419941" cy="1900138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/>
              <a:t>																			   </a:t>
            </a:r>
          </a:p>
        </p:txBody>
      </p: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3474304" y="2736471"/>
            <a:ext cx="947929" cy="947929"/>
            <a:chOff x="2259923" y="2660201"/>
            <a:chExt cx="1959561" cy="1962561"/>
          </a:xfrm>
        </p:grpSpPr>
        <p:sp>
          <p:nvSpPr>
            <p:cNvPr id="18" name="Oval 17"/>
            <p:cNvSpPr/>
            <p:nvPr/>
          </p:nvSpPr>
          <p:spPr>
            <a:xfrm>
              <a:off x="2259923" y="2660201"/>
              <a:ext cx="1959561" cy="1962561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rgbClr val="052A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4400" dirty="0"/>
            </a:p>
          </p:txBody>
        </p:sp>
        <p:pic>
          <p:nvPicPr>
            <p:cNvPr id="19" name="Picture 18" descr="logo_brain_transp_512x51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887" y="2838486"/>
              <a:ext cx="1703898" cy="1703898"/>
            </a:xfrm>
            <a:prstGeom prst="rect">
              <a:avLst/>
            </a:prstGeom>
          </p:spPr>
        </p:pic>
      </p:grpSp>
      <p:sp>
        <p:nvSpPr>
          <p:cNvPr id="21" name="Cube 20"/>
          <p:cNvSpPr/>
          <p:nvPr/>
        </p:nvSpPr>
        <p:spPr>
          <a:xfrm>
            <a:off x="3814099" y="5133421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Cube 24"/>
          <p:cNvSpPr/>
          <p:nvPr/>
        </p:nvSpPr>
        <p:spPr>
          <a:xfrm>
            <a:off x="3820720" y="1947059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Cube 27"/>
          <p:cNvSpPr/>
          <p:nvPr/>
        </p:nvSpPr>
        <p:spPr>
          <a:xfrm>
            <a:off x="1161722" y="3519384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Cube 29"/>
          <p:cNvSpPr/>
          <p:nvPr/>
        </p:nvSpPr>
        <p:spPr>
          <a:xfrm>
            <a:off x="6559614" y="3519900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Left Arrow 33"/>
          <p:cNvSpPr/>
          <p:nvPr/>
        </p:nvSpPr>
        <p:spPr>
          <a:xfrm rot="5400000" flipV="1">
            <a:off x="4269649" y="4783832"/>
            <a:ext cx="416341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5" name="Left Arrow 34"/>
          <p:cNvSpPr/>
          <p:nvPr/>
        </p:nvSpPr>
        <p:spPr>
          <a:xfrm rot="16200000" flipV="1">
            <a:off x="4270167" y="2451408"/>
            <a:ext cx="416341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6" name="Left Arrow 35"/>
          <p:cNvSpPr/>
          <p:nvPr/>
        </p:nvSpPr>
        <p:spPr>
          <a:xfrm rot="10800000" flipV="1">
            <a:off x="2466969" y="3606941"/>
            <a:ext cx="1186546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7" name="Left Arrow 36"/>
          <p:cNvSpPr/>
          <p:nvPr/>
        </p:nvSpPr>
        <p:spPr>
          <a:xfrm rot="10800000" flipH="1" flipV="1">
            <a:off x="5259407" y="3607490"/>
            <a:ext cx="1288946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8" name="Left Arrow 37"/>
          <p:cNvSpPr/>
          <p:nvPr/>
        </p:nvSpPr>
        <p:spPr>
          <a:xfrm rot="8743586" flipV="1">
            <a:off x="2696659" y="4338309"/>
            <a:ext cx="1101907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Cube 16"/>
          <p:cNvSpPr/>
          <p:nvPr/>
        </p:nvSpPr>
        <p:spPr>
          <a:xfrm>
            <a:off x="1928718" y="4729655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Left Arrow 38"/>
          <p:cNvSpPr/>
          <p:nvPr/>
        </p:nvSpPr>
        <p:spPr>
          <a:xfrm rot="12856414" flipH="1" flipV="1">
            <a:off x="5163566" y="4334257"/>
            <a:ext cx="1101907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1" name="Cube 30"/>
          <p:cNvSpPr/>
          <p:nvPr/>
        </p:nvSpPr>
        <p:spPr>
          <a:xfrm>
            <a:off x="5666114" y="4729913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Left Arrow 39"/>
          <p:cNvSpPr/>
          <p:nvPr/>
        </p:nvSpPr>
        <p:spPr>
          <a:xfrm rot="8743586" flipH="1">
            <a:off x="5164119" y="2908337"/>
            <a:ext cx="1101907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Cube 31"/>
          <p:cNvSpPr/>
          <p:nvPr/>
        </p:nvSpPr>
        <p:spPr>
          <a:xfrm>
            <a:off x="5666652" y="2395368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Left Arrow 40"/>
          <p:cNvSpPr/>
          <p:nvPr/>
        </p:nvSpPr>
        <p:spPr>
          <a:xfrm rot="12856414">
            <a:off x="2527004" y="2826537"/>
            <a:ext cx="936787" cy="268194"/>
          </a:xfrm>
          <a:prstGeom prst="leftArrow">
            <a:avLst>
              <a:gd name="adj1" fmla="val 46274"/>
              <a:gd name="adj2" fmla="val 50000"/>
            </a:avLst>
          </a:prstGeom>
          <a:solidFill>
            <a:srgbClr val="052A48"/>
          </a:solidFill>
          <a:ln w="9525" cmpd="sng">
            <a:solidFill>
              <a:srgbClr val="FFFFFF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9" name="Cube 28"/>
          <p:cNvSpPr/>
          <p:nvPr/>
        </p:nvSpPr>
        <p:spPr>
          <a:xfrm>
            <a:off x="1943060" y="2395110"/>
            <a:ext cx="1305723" cy="417754"/>
          </a:xfrm>
          <a:prstGeom prst="cube">
            <a:avLst>
              <a:gd name="adj" fmla="val 11969"/>
            </a:avLst>
          </a:prstGeom>
          <a:solidFill>
            <a:srgbClr val="052A48"/>
          </a:solidFill>
          <a:ln w="9525" cap="flat" cmpd="sng" algn="ctr">
            <a:solidFill>
              <a:srgbClr val="FFFFFF"/>
            </a:solidFill>
            <a:prstDash val="solid"/>
          </a:ln>
          <a:effectLst/>
        </p:spPr>
        <p:txBody>
          <a:bodyPr tIns="0" bIns="45720" rtlCol="0" anchor="ctr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0" cap="none" spc="0" normalizeH="0" baseline="0" noProof="0" dirty="0" err="1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PyNWB</a:t>
            </a: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388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Streaming from an </a:t>
            </a:r>
          </a:p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S3 Bucket</a:t>
            </a:r>
          </a:p>
        </p:txBody>
      </p:sp>
      <p:sp>
        <p:nvSpPr>
          <p:cNvPr id="17" name="Trapezoid 16"/>
          <p:cNvSpPr/>
          <p:nvPr/>
        </p:nvSpPr>
        <p:spPr>
          <a:xfrm flipV="1">
            <a:off x="1054894" y="3262874"/>
            <a:ext cx="2498432" cy="2136087"/>
          </a:xfrm>
          <a:prstGeom prst="trapezoid">
            <a:avLst>
              <a:gd name="adj" fmla="val 1791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985492" y="2780495"/>
            <a:ext cx="2630294" cy="652317"/>
          </a:xfrm>
          <a:prstGeom prst="ellipse">
            <a:avLst/>
          </a:prstGeom>
          <a:solidFill>
            <a:srgbClr val="ED7D31"/>
          </a:solidFill>
          <a:ln w="76200" cmpd="sng">
            <a:solidFill>
              <a:schemeClr val="accent3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531496" y="3563238"/>
            <a:ext cx="1390281" cy="1683064"/>
            <a:chOff x="3606582" y="3649328"/>
            <a:chExt cx="1713199" cy="1971082"/>
          </a:xfrm>
        </p:grpSpPr>
        <p:sp>
          <p:nvSpPr>
            <p:cNvPr id="20" name="Folded Corner 19"/>
            <p:cNvSpPr/>
            <p:nvPr/>
          </p:nvSpPr>
          <p:spPr>
            <a:xfrm rot="10800000" flipH="1">
              <a:off x="3899840" y="3720272"/>
              <a:ext cx="1419941" cy="1900138"/>
            </a:xfrm>
            <a:prstGeom prst="foldedCorner">
              <a:avLst>
                <a:gd name="adj" fmla="val 26556"/>
              </a:avLst>
            </a:prstGeom>
            <a:solidFill>
              <a:srgbClr val="052A48"/>
            </a:solidFill>
            <a:ln w="28575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u="sng" dirty="0"/>
                <a:t>												   </a:t>
              </a:r>
            </a:p>
          </p:txBody>
        </p:sp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3606582" y="3649328"/>
              <a:ext cx="947929" cy="947929"/>
              <a:chOff x="2259923" y="2660201"/>
              <a:chExt cx="1959561" cy="196256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2259923" y="2660201"/>
                <a:ext cx="1959561" cy="1962561"/>
              </a:xfrm>
              <a:prstGeom prst="ellipse">
                <a:avLst/>
              </a:prstGeom>
              <a:solidFill>
                <a:schemeClr val="bg1"/>
              </a:solidFill>
              <a:ln w="76200" cmpd="sng">
                <a:solidFill>
                  <a:srgbClr val="052A4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4400" dirty="0"/>
              </a:p>
            </p:txBody>
          </p:sp>
          <p:pic>
            <p:nvPicPr>
              <p:cNvPr id="23" name="Picture 22" descr="logo_brain_transp_512x512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3887" y="2838486"/>
                <a:ext cx="1703898" cy="1703898"/>
              </a:xfrm>
              <a:prstGeom prst="rect">
                <a:avLst/>
              </a:prstGeom>
            </p:spPr>
          </p:pic>
        </p:grpSp>
      </p:grpSp>
      <p:grpSp>
        <p:nvGrpSpPr>
          <p:cNvPr id="30" name="Group 29"/>
          <p:cNvGrpSpPr/>
          <p:nvPr/>
        </p:nvGrpSpPr>
        <p:grpSpPr>
          <a:xfrm>
            <a:off x="5517371" y="3095041"/>
            <a:ext cx="2213888" cy="2779488"/>
            <a:chOff x="5065982" y="2866031"/>
            <a:chExt cx="2581995" cy="3004819"/>
          </a:xfrm>
        </p:grpSpPr>
        <p:sp>
          <p:nvSpPr>
            <p:cNvPr id="26" name="Rounded Rectangle 25"/>
            <p:cNvSpPr/>
            <p:nvPr/>
          </p:nvSpPr>
          <p:spPr>
            <a:xfrm>
              <a:off x="5094024" y="2866031"/>
              <a:ext cx="2526191" cy="1693248"/>
            </a:xfrm>
            <a:prstGeom prst="roundRect">
              <a:avLst/>
            </a:prstGeom>
            <a:solidFill>
              <a:schemeClr val="bg1"/>
            </a:solidFill>
            <a:ln w="57150" cmpd="sng">
              <a:solidFill>
                <a:srgbClr val="052A48"/>
              </a:solidFill>
            </a:ln>
            <a:effectLst/>
            <a:scene3d>
              <a:camera prst="perspectiveFront"/>
              <a:lightRig rig="threePt" dir="t"/>
            </a:scene3d>
            <a:sp3d>
              <a:bevelT w="101600" h="88900"/>
              <a:bevelB w="88900" h="1016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5065982" y="4171949"/>
              <a:ext cx="2581995" cy="1698901"/>
            </a:xfrm>
            <a:prstGeom prst="roundRect">
              <a:avLst/>
            </a:prstGeom>
            <a:solidFill>
              <a:srgbClr val="052A48"/>
            </a:solidFill>
            <a:ln w="57150" cmpd="sng">
              <a:solidFill>
                <a:srgbClr val="052A48"/>
              </a:solidFill>
            </a:ln>
            <a:effectLst/>
            <a:scene3d>
              <a:camera prst="perspectiveFront">
                <a:rot lat="6780000" lon="0" rev="0"/>
              </a:camera>
              <a:lightRig rig="threePt" dir="t"/>
            </a:scene3d>
            <a:sp3d>
              <a:bevelT w="95250" h="133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5225887" y="4406608"/>
              <a:ext cx="2276348" cy="811926"/>
            </a:xfrm>
            <a:prstGeom prst="roundRect">
              <a:avLst/>
            </a:prstGeom>
            <a:solidFill>
              <a:schemeClr val="bg1"/>
            </a:solidFill>
            <a:ln w="57150" cmpd="sng">
              <a:noFill/>
            </a:ln>
            <a:effectLst/>
            <a:scene3d>
              <a:camera prst="perspectiveFront">
                <a:rot lat="6780000" lon="0" rev="0"/>
              </a:camera>
              <a:lightRig rig="brightRoom" dir="t"/>
            </a:scene3d>
            <a:sp3d prstMaterial="matte">
              <a:contourClr>
                <a:schemeClr val="tx1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5891853" y="4899312"/>
              <a:ext cx="923313" cy="443862"/>
            </a:xfrm>
            <a:prstGeom prst="roundRect">
              <a:avLst/>
            </a:prstGeom>
            <a:solidFill>
              <a:schemeClr val="bg1"/>
            </a:solidFill>
            <a:ln w="57150" cmpd="sng">
              <a:noFill/>
            </a:ln>
            <a:effectLst/>
            <a:scene3d>
              <a:camera prst="perspectiveFront">
                <a:rot lat="6780000" lon="0" rev="0"/>
              </a:camera>
              <a:lightRig rig="brightRoom" dir="t"/>
            </a:scene3d>
            <a:sp3d prstMaterial="matte">
              <a:contourClr>
                <a:schemeClr val="tx1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Notched Right Arrow 31"/>
          <p:cNvSpPr/>
          <p:nvPr/>
        </p:nvSpPr>
        <p:spPr>
          <a:xfrm>
            <a:off x="3629667" y="3754291"/>
            <a:ext cx="1700321" cy="985414"/>
          </a:xfrm>
          <a:prstGeom prst="notchedRightArrow">
            <a:avLst/>
          </a:prstGeom>
          <a:solidFill>
            <a:srgbClr val="052A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Courier"/>
                <a:cs typeface="Courier"/>
              </a:rPr>
              <a:t>010011101000101011101</a:t>
            </a:r>
            <a:r>
              <a:rPr lang="mr-IN" sz="1200" dirty="0">
                <a:latin typeface="Courier"/>
                <a:cs typeface="Courier"/>
              </a:rPr>
              <a:t>…</a:t>
            </a:r>
            <a:endParaRPr lang="en-US" sz="1200" dirty="0">
              <a:latin typeface="Courier"/>
              <a:cs typeface="Courier"/>
            </a:endParaRPr>
          </a:p>
        </p:txBody>
      </p:sp>
      <p:pic>
        <p:nvPicPr>
          <p:cNvPr id="43" name="Picture 42" descr="logo_brain_transp_512x51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2336" y="3164609"/>
            <a:ext cx="521649" cy="54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68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Object IDs in NWB</a:t>
            </a:r>
          </a:p>
        </p:txBody>
      </p:sp>
      <p:sp>
        <p:nvSpPr>
          <p:cNvPr id="2" name="Rectangle 1"/>
          <p:cNvSpPr/>
          <p:nvPr/>
        </p:nvSpPr>
        <p:spPr>
          <a:xfrm rot="20060272">
            <a:off x="738986" y="3249722"/>
            <a:ext cx="73878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mr-IN" sz="2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chemeClr val="accent1"/>
                    </a:gs>
                    <a:gs pos="49000">
                      <a:schemeClr val="accent1"/>
                    </a:gs>
                    <a:gs pos="50000">
                      <a:srgbClr val="052A48"/>
                    </a:gs>
                    <a:gs pos="95000">
                      <a:srgbClr val="052A48"/>
                    </a:gs>
                    <a:gs pos="100000">
                      <a:srgbClr val="052A48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urier"/>
                <a:cs typeface="Courier"/>
              </a:rPr>
              <a:t>123e4567-e89b-12d3-a456-426655440000</a:t>
            </a:r>
            <a:endParaRPr lang="en-US" sz="2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chemeClr val="accent1"/>
                  </a:gs>
                  <a:gs pos="49000">
                    <a:schemeClr val="accent1"/>
                  </a:gs>
                  <a:gs pos="50000">
                    <a:srgbClr val="052A48"/>
                  </a:gs>
                  <a:gs pos="95000">
                    <a:srgbClr val="052A48"/>
                  </a:gs>
                  <a:gs pos="100000">
                    <a:srgbClr val="052A48"/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816320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6048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 w="3175" cmpd="sng">
            <a:solidFill>
              <a:srgbClr val="052A4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Annotating Time Intervals</a:t>
            </a:r>
          </a:p>
        </p:txBody>
      </p:sp>
      <p:sp>
        <p:nvSpPr>
          <p:cNvPr id="6" name="Left Arrow 5"/>
          <p:cNvSpPr/>
          <p:nvPr/>
        </p:nvSpPr>
        <p:spPr>
          <a:xfrm rot="16200000" flipV="1">
            <a:off x="984462" y="4868639"/>
            <a:ext cx="846712" cy="62572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Left Arrow 6"/>
          <p:cNvSpPr/>
          <p:nvPr/>
        </p:nvSpPr>
        <p:spPr>
          <a:xfrm rot="16200000" flipV="1">
            <a:off x="2673658" y="4864879"/>
            <a:ext cx="846712" cy="62572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 w="9525" cmpd="sng">
            <a:solidFill>
              <a:schemeClr val="accent1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9" name="Left Arrow 8"/>
          <p:cNvSpPr/>
          <p:nvPr/>
        </p:nvSpPr>
        <p:spPr>
          <a:xfrm rot="16200000" flipV="1">
            <a:off x="4610193" y="4875290"/>
            <a:ext cx="846712" cy="62572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6"/>
          </a:solidFill>
          <a:ln w="9525" cmpd="sng"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0" name="Left Arrow 9"/>
          <p:cNvSpPr/>
          <p:nvPr/>
        </p:nvSpPr>
        <p:spPr>
          <a:xfrm rot="16200000" flipV="1">
            <a:off x="6049573" y="4871530"/>
            <a:ext cx="846712" cy="62572"/>
          </a:xfrm>
          <a:prstGeom prst="leftArrow">
            <a:avLst>
              <a:gd name="adj1" fmla="val 100000"/>
              <a:gd name="adj2" fmla="val 0"/>
            </a:avLst>
          </a:prstGeom>
          <a:solidFill>
            <a:schemeClr val="accent6"/>
          </a:solidFill>
          <a:ln w="9525" cmpd="sng"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" name="Left Arrow 4"/>
          <p:cNvSpPr/>
          <p:nvPr/>
        </p:nvSpPr>
        <p:spPr>
          <a:xfrm rot="10800000" flipV="1">
            <a:off x="1116104" y="4689645"/>
            <a:ext cx="6724467" cy="421971"/>
          </a:xfrm>
          <a:prstGeom prst="leftArrow">
            <a:avLst>
              <a:gd name="adj1" fmla="val 46274"/>
              <a:gd name="adj2" fmla="val 162557"/>
            </a:avLst>
          </a:prstGeom>
          <a:solidFill>
            <a:srgbClr val="052A48"/>
          </a:solidFill>
          <a:ln w="9525" cmpd="sng"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" name="Left Brace 2"/>
          <p:cNvSpPr/>
          <p:nvPr/>
        </p:nvSpPr>
        <p:spPr>
          <a:xfrm rot="5400000">
            <a:off x="3957460" y="3312341"/>
            <a:ext cx="395573" cy="766897"/>
          </a:xfrm>
          <a:prstGeom prst="leftBrac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/>
          <p:cNvSpPr/>
          <p:nvPr/>
        </p:nvSpPr>
        <p:spPr>
          <a:xfrm rot="5400000">
            <a:off x="5564238" y="3433942"/>
            <a:ext cx="385170" cy="1474392"/>
          </a:xfrm>
          <a:prstGeom prst="leftBrace">
            <a:avLst/>
          </a:prstGeom>
          <a:ln w="38100" cmpd="sng">
            <a:solidFill>
              <a:srgbClr val="70AD4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281370" y="4951677"/>
            <a:ext cx="16791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52B48"/>
                </a:solidFill>
                <a:latin typeface="Calibri"/>
                <a:cs typeface="Calibri"/>
              </a:rPr>
              <a:t>time in seconds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591313" y="3355100"/>
            <a:ext cx="1357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5">
                    <a:lumMod val="75000"/>
                  </a:schemeClr>
                </a:solidFill>
                <a:latin typeface="Calibri"/>
                <a:cs typeface="Calibri"/>
              </a:rPr>
              <a:t>epoch 1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080061" y="3351340"/>
            <a:ext cx="1367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Calibri"/>
                <a:cs typeface="Calibri"/>
              </a:rPr>
              <a:t>epoch n</a:t>
            </a:r>
            <a:endParaRPr lang="en-US" sz="2800" dirty="0">
              <a:solidFill>
                <a:schemeClr val="accent6"/>
              </a:solidFill>
            </a:endParaRPr>
          </a:p>
        </p:txBody>
      </p:sp>
      <p:sp>
        <p:nvSpPr>
          <p:cNvPr id="16" name="Left Arrow 15"/>
          <p:cNvSpPr/>
          <p:nvPr/>
        </p:nvSpPr>
        <p:spPr>
          <a:xfrm rot="16200000" flipV="1">
            <a:off x="3344328" y="4363801"/>
            <a:ext cx="846712" cy="36576"/>
          </a:xfrm>
          <a:prstGeom prst="leftArrow">
            <a:avLst>
              <a:gd name="adj1" fmla="val 100000"/>
              <a:gd name="adj2" fmla="val 0"/>
            </a:avLst>
          </a:prstGeom>
          <a:solidFill>
            <a:srgbClr val="FF0000"/>
          </a:solidFill>
          <a:ln w="3175" cmpd="sng"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Left Arrow 16"/>
          <p:cNvSpPr/>
          <p:nvPr/>
        </p:nvSpPr>
        <p:spPr>
          <a:xfrm rot="16200000" flipV="1">
            <a:off x="4114906" y="4360042"/>
            <a:ext cx="846712" cy="36576"/>
          </a:xfrm>
          <a:prstGeom prst="leftArrow">
            <a:avLst>
              <a:gd name="adj1" fmla="val 100000"/>
              <a:gd name="adj2" fmla="val 0"/>
            </a:avLst>
          </a:prstGeom>
          <a:solidFill>
            <a:srgbClr val="FF0000"/>
          </a:solidFill>
          <a:ln w="3175" cmpd="sng"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Left Brace 17"/>
          <p:cNvSpPr/>
          <p:nvPr/>
        </p:nvSpPr>
        <p:spPr>
          <a:xfrm rot="5400000">
            <a:off x="2059612" y="3306941"/>
            <a:ext cx="385170" cy="1717550"/>
          </a:xfrm>
          <a:prstGeom prst="leftBrace">
            <a:avLst/>
          </a:prstGeom>
          <a:noFill/>
          <a:ln w="381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575766" y="2893274"/>
            <a:ext cx="11817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Calibri"/>
                <a:cs typeface="Calibri"/>
              </a:rPr>
              <a:t>invalid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Left Arrow 19"/>
          <p:cNvSpPr/>
          <p:nvPr/>
        </p:nvSpPr>
        <p:spPr>
          <a:xfrm rot="16200000">
            <a:off x="4102096" y="4449785"/>
            <a:ext cx="104107" cy="810335"/>
          </a:xfrm>
          <a:prstGeom prst="leftArrow">
            <a:avLst>
              <a:gd name="adj1" fmla="val 100000"/>
              <a:gd name="adj2" fmla="val 0"/>
            </a:avLst>
          </a:prstGeom>
          <a:solidFill>
            <a:srgbClr val="FF0000"/>
          </a:solidFill>
          <a:ln w="9525" cmpd="sng"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723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Extending NWB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61780" b="9233"/>
          <a:stretch/>
        </p:blipFill>
        <p:spPr>
          <a:xfrm>
            <a:off x="2339904" y="1940847"/>
            <a:ext cx="4329453" cy="3539553"/>
          </a:xfrm>
          <a:prstGeom prst="rect">
            <a:avLst/>
          </a:prstGeom>
          <a:effectLst>
            <a:glow rad="50800">
              <a:srgbClr val="052A48"/>
            </a:glow>
          </a:effectLst>
        </p:spPr>
      </p:pic>
    </p:spTree>
    <p:extLst>
      <p:ext uri="{BB962C8B-B14F-4D97-AF65-F5344CB8AC3E}">
        <p14:creationId xmlns:p14="http://schemas.microsoft.com/office/powerpoint/2010/main" val="33056430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Adding/Removing Containers from an NWB File </a:t>
            </a:r>
          </a:p>
        </p:txBody>
      </p:sp>
      <p:sp>
        <p:nvSpPr>
          <p:cNvPr id="3" name="Folded Corner 2"/>
          <p:cNvSpPr/>
          <p:nvPr/>
        </p:nvSpPr>
        <p:spPr>
          <a:xfrm rot="10800000" flipH="1">
            <a:off x="3839842" y="3460251"/>
            <a:ext cx="1419941" cy="1900138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/>
              <a:t>																			   </a:t>
            </a:r>
          </a:p>
        </p:txBody>
      </p:sp>
      <p:sp>
        <p:nvSpPr>
          <p:cNvPr id="4" name="Oval 3"/>
          <p:cNvSpPr/>
          <p:nvPr/>
        </p:nvSpPr>
        <p:spPr>
          <a:xfrm>
            <a:off x="4939826" y="5048168"/>
            <a:ext cx="579977" cy="601510"/>
          </a:xfrm>
          <a:prstGeom prst="ellipse">
            <a:avLst/>
          </a:prstGeom>
          <a:solidFill>
            <a:srgbClr val="052A48"/>
          </a:solidFill>
          <a:ln w="762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/>
          </a:p>
        </p:txBody>
      </p:sp>
      <p:sp>
        <p:nvSpPr>
          <p:cNvPr id="5" name="Rectangle 4"/>
          <p:cNvSpPr/>
          <p:nvPr/>
        </p:nvSpPr>
        <p:spPr>
          <a:xfrm>
            <a:off x="5013201" y="4804441"/>
            <a:ext cx="415273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8" name="Oval 7"/>
          <p:cNvSpPr/>
          <p:nvPr/>
        </p:nvSpPr>
        <p:spPr>
          <a:xfrm>
            <a:off x="4942253" y="4360489"/>
            <a:ext cx="579977" cy="601510"/>
          </a:xfrm>
          <a:prstGeom prst="ellipse">
            <a:avLst/>
          </a:prstGeom>
          <a:solidFill>
            <a:srgbClr val="052A48"/>
          </a:solidFill>
          <a:ln w="76200" cmpd="sng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/>
          </a:p>
        </p:txBody>
      </p:sp>
      <p:sp>
        <p:nvSpPr>
          <p:cNvPr id="9" name="Rectangle 8"/>
          <p:cNvSpPr/>
          <p:nvPr/>
        </p:nvSpPr>
        <p:spPr>
          <a:xfrm>
            <a:off x="4975628" y="4256776"/>
            <a:ext cx="514183" cy="76944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9099400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NWB File Basics</a:t>
            </a:r>
          </a:p>
        </p:txBody>
      </p:sp>
      <p:sp>
        <p:nvSpPr>
          <p:cNvPr id="13" name="Folded Corner 12"/>
          <p:cNvSpPr/>
          <p:nvPr/>
        </p:nvSpPr>
        <p:spPr>
          <a:xfrm rot="10800000" flipH="1">
            <a:off x="3539854" y="2150156"/>
            <a:ext cx="2489899" cy="3390248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381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/>
              <a:t>																														   </a:t>
            </a:r>
          </a:p>
        </p:txBody>
      </p:sp>
      <p:sp>
        <p:nvSpPr>
          <p:cNvPr id="15" name="Oval 14"/>
          <p:cNvSpPr/>
          <p:nvPr/>
        </p:nvSpPr>
        <p:spPr>
          <a:xfrm>
            <a:off x="2409917" y="1840138"/>
            <a:ext cx="2478024" cy="2481818"/>
          </a:xfrm>
          <a:prstGeom prst="ellipse">
            <a:avLst/>
          </a:prstGeom>
          <a:solidFill>
            <a:schemeClr val="bg1"/>
          </a:solidFill>
          <a:ln w="76200" cmpd="sng">
            <a:solidFill>
              <a:srgbClr val="052A4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4400" dirty="0"/>
          </a:p>
        </p:txBody>
      </p:sp>
      <p:pic>
        <p:nvPicPr>
          <p:cNvPr id="3" name="Picture 2" descr="logo_brain_transp_512x51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554" y="2065594"/>
            <a:ext cx="2154717" cy="2154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338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Exploratory Data Analysis with NWB</a:t>
            </a:r>
          </a:p>
        </p:txBody>
      </p:sp>
      <p:sp>
        <p:nvSpPr>
          <p:cNvPr id="13" name="Folded Corner 12"/>
          <p:cNvSpPr/>
          <p:nvPr/>
        </p:nvSpPr>
        <p:spPr>
          <a:xfrm rot="10800000" flipH="1">
            <a:off x="3223450" y="2690195"/>
            <a:ext cx="2526317" cy="2896081"/>
          </a:xfrm>
          <a:prstGeom prst="foldedCorner">
            <a:avLst>
              <a:gd name="adj" fmla="val 26556"/>
            </a:avLst>
          </a:prstGeom>
          <a:solidFill>
            <a:srgbClr val="052A48"/>
          </a:solidFill>
          <a:ln w="3810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u="sng" dirty="0"/>
              <a:t>																					   </a:t>
            </a:r>
          </a:p>
        </p:txBody>
      </p:sp>
      <p:grpSp>
        <p:nvGrpSpPr>
          <p:cNvPr id="4" name="Group 3"/>
          <p:cNvGrpSpPr>
            <a:grpSpLocks noChangeAspect="1"/>
          </p:cNvGrpSpPr>
          <p:nvPr/>
        </p:nvGrpSpPr>
        <p:grpSpPr>
          <a:xfrm>
            <a:off x="2769911" y="2630197"/>
            <a:ext cx="1645920" cy="1645920"/>
            <a:chOff x="2259923" y="2660201"/>
            <a:chExt cx="1959561" cy="1962561"/>
          </a:xfrm>
        </p:grpSpPr>
        <p:sp>
          <p:nvSpPr>
            <p:cNvPr id="15" name="Oval 14"/>
            <p:cNvSpPr/>
            <p:nvPr/>
          </p:nvSpPr>
          <p:spPr>
            <a:xfrm>
              <a:off x="2259923" y="2660201"/>
              <a:ext cx="1959561" cy="1962561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rgbClr val="052A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4400" dirty="0"/>
            </a:p>
          </p:txBody>
        </p:sp>
        <p:pic>
          <p:nvPicPr>
            <p:cNvPr id="3" name="Picture 2" descr="logo_brain_transp_512x512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3887" y="2838486"/>
              <a:ext cx="1703898" cy="1703898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>
          <a:xfrm>
            <a:off x="3205699" y="4846822"/>
            <a:ext cx="2524148" cy="67710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sz="3800" b="1" dirty="0">
                <a:solidFill>
                  <a:schemeClr val="bg1"/>
                </a:solidFill>
                <a:latin typeface="Courier"/>
                <a:cs typeface="Courier"/>
              </a:rPr>
              <a:t>/scratch</a:t>
            </a:r>
          </a:p>
        </p:txBody>
      </p:sp>
    </p:spTree>
    <p:extLst>
      <p:ext uri="{BB962C8B-B14F-4D97-AF65-F5344CB8AC3E}">
        <p14:creationId xmlns:p14="http://schemas.microsoft.com/office/powerpoint/2010/main" val="1220213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480663-F829-16A8-DE36-30D38B2C5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DDC702C1-B968-2088-0A35-05BE62A4AB16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5F32538-E297-F27D-4C34-8DF19A9E86DA}"/>
              </a:ext>
            </a:extLst>
          </p:cNvPr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Editing NWB Files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B6CEBCC-5012-9E82-1008-30A6A9F8337C}"/>
              </a:ext>
            </a:extLst>
          </p:cNvPr>
          <p:cNvGrpSpPr>
            <a:grpSpLocks noChangeAspect="1"/>
          </p:cNvGrpSpPr>
          <p:nvPr/>
        </p:nvGrpSpPr>
        <p:grpSpPr>
          <a:xfrm>
            <a:off x="2028333" y="2352489"/>
            <a:ext cx="3041388" cy="3108960"/>
            <a:chOff x="1544285" y="1840138"/>
            <a:chExt cx="3619836" cy="3700266"/>
          </a:xfrm>
        </p:grpSpPr>
        <p:sp>
          <p:nvSpPr>
            <p:cNvPr id="13" name="Folded Corner 12">
              <a:extLst>
                <a:ext uri="{FF2B5EF4-FFF2-40B4-BE49-F238E27FC236}">
                  <a16:creationId xmlns:a16="http://schemas.microsoft.com/office/drawing/2014/main" id="{1AA6F527-6B5E-0947-F843-9ABE9D805519}"/>
                </a:ext>
              </a:extLst>
            </p:cNvPr>
            <p:cNvSpPr/>
            <p:nvPr/>
          </p:nvSpPr>
          <p:spPr>
            <a:xfrm rot="10800000" flipH="1">
              <a:off x="2674222" y="2150156"/>
              <a:ext cx="2489899" cy="3390248"/>
            </a:xfrm>
            <a:prstGeom prst="foldedCorner">
              <a:avLst>
                <a:gd name="adj" fmla="val 26556"/>
              </a:avLst>
            </a:prstGeom>
            <a:solidFill>
              <a:srgbClr val="052A48"/>
            </a:solidFill>
            <a:ln w="38100" cmpd="sng"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u="sng" dirty="0"/>
                <a:t>													   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40143B2-BB0C-0AE3-4738-29C3BB794E87}"/>
                </a:ext>
              </a:extLst>
            </p:cNvPr>
            <p:cNvSpPr/>
            <p:nvPr/>
          </p:nvSpPr>
          <p:spPr>
            <a:xfrm>
              <a:off x="1544285" y="1840138"/>
              <a:ext cx="2478024" cy="2481818"/>
            </a:xfrm>
            <a:prstGeom prst="ellipse">
              <a:avLst/>
            </a:prstGeom>
            <a:solidFill>
              <a:schemeClr val="bg1"/>
            </a:solidFill>
            <a:ln w="76200" cmpd="sng">
              <a:solidFill>
                <a:srgbClr val="052A48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4400" dirty="0"/>
            </a:p>
          </p:txBody>
        </p:sp>
        <p:pic>
          <p:nvPicPr>
            <p:cNvPr id="3" name="Picture 2" descr="logo_brain_transp_512x512.png">
              <a:extLst>
                <a:ext uri="{FF2B5EF4-FFF2-40B4-BE49-F238E27FC236}">
                  <a16:creationId xmlns:a16="http://schemas.microsoft.com/office/drawing/2014/main" id="{1A6E1437-9359-F989-5151-DCE381CD8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6922" y="2065594"/>
              <a:ext cx="2154717" cy="2154717"/>
            </a:xfrm>
            <a:prstGeom prst="rect">
              <a:avLst/>
            </a:prstGeom>
          </p:spPr>
        </p:pic>
      </p:grpSp>
      <p:pic>
        <p:nvPicPr>
          <p:cNvPr id="4" name="Graphic 3" descr="Pencil with solid fill">
            <a:extLst>
              <a:ext uri="{FF2B5EF4-FFF2-40B4-BE49-F238E27FC236}">
                <a16:creationId xmlns:a16="http://schemas.microsoft.com/office/drawing/2014/main" id="{3C84114A-AF21-7215-1148-AC96120C76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37912" y="1655673"/>
            <a:ext cx="3062632" cy="306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938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Query Intracellular Electrophysiology Metadata</a:t>
            </a:r>
          </a:p>
        </p:txBody>
      </p:sp>
      <p:pic>
        <p:nvPicPr>
          <p:cNvPr id="9" name="Picture 8" descr="Screen Shot 2021-07-16 at 7.49.02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164" y="3404272"/>
            <a:ext cx="6360583" cy="220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48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4B4A6-73B7-86C7-8670-46D8D41D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BC30344-1E85-01AE-B374-65D2A28A5CE4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7F646C-9719-14B7-7C33-4C1EDEE3A37C}"/>
              </a:ext>
            </a:extLst>
          </p:cNvPr>
          <p:cNvSpPr/>
          <p:nvPr/>
        </p:nvSpPr>
        <p:spPr>
          <a:xfrm>
            <a:off x="863980" y="855015"/>
            <a:ext cx="7213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How to Configure Term Validations</a:t>
            </a:r>
          </a:p>
        </p:txBody>
      </p:sp>
      <p:pic>
        <p:nvPicPr>
          <p:cNvPr id="5" name="Picture 4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2851F3E0-6DDF-3D42-6DD6-F047F89DE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4"/>
          <a:stretch/>
        </p:blipFill>
        <p:spPr>
          <a:xfrm>
            <a:off x="1092469" y="2609341"/>
            <a:ext cx="6748024" cy="2877059"/>
          </a:xfrm>
          <a:prstGeom prst="rect">
            <a:avLst/>
          </a:prstGeom>
        </p:spPr>
      </p:pic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3F4CAD09-F09B-12DE-B61E-ABF91DBB5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28804" y="3584369"/>
            <a:ext cx="1902031" cy="1902031"/>
          </a:xfrm>
          <a:prstGeom prst="rect">
            <a:avLst/>
          </a:prstGeom>
          <a:effectLst>
            <a:innerShdw blurRad="131865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5702178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4B4A6-73B7-86C7-8670-46D8D41D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BC30344-1E85-01AE-B374-65D2A28A5CE4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7F646C-9719-14B7-7C33-4C1EDEE3A37C}"/>
              </a:ext>
            </a:extLst>
          </p:cNvPr>
          <p:cNvSpPr/>
          <p:nvPr/>
        </p:nvSpPr>
        <p:spPr>
          <a:xfrm>
            <a:off x="863980" y="855015"/>
            <a:ext cx="7213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Linking to External Resources (HERD)</a:t>
            </a:r>
          </a:p>
        </p:txBody>
      </p:sp>
      <p:pic>
        <p:nvPicPr>
          <p:cNvPr id="2" name="Picture 1" descr="www-1632431_1280.png">
            <a:extLst>
              <a:ext uri="{FF2B5EF4-FFF2-40B4-BE49-F238E27FC236}">
                <a16:creationId xmlns:a16="http://schemas.microsoft.com/office/drawing/2014/main" id="{93EF452C-A2C7-2115-F3BE-BF48BD25EA1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191" y="2771177"/>
            <a:ext cx="2824101" cy="274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14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E4B4A6-73B7-86C7-8670-46D8D41DD2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BC30344-1E85-01AE-B374-65D2A28A5CE4}"/>
              </a:ext>
            </a:extLst>
          </p:cNvPr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085A170-0FEE-0D68-8BFA-6C4F3670242F}"/>
              </a:ext>
            </a:extLst>
          </p:cNvPr>
          <p:cNvGrpSpPr/>
          <p:nvPr/>
        </p:nvGrpSpPr>
        <p:grpSpPr>
          <a:xfrm>
            <a:off x="2176869" y="2683696"/>
            <a:ext cx="1958014" cy="2088790"/>
            <a:chOff x="2176869" y="2683696"/>
            <a:chExt cx="1958014" cy="2088790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FABE697-4470-7303-2915-C0BEFA0D1D1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176869" y="2683696"/>
              <a:ext cx="1834490" cy="1875247"/>
              <a:chOff x="1544285" y="1840138"/>
              <a:chExt cx="3619836" cy="3700266"/>
            </a:xfrm>
          </p:grpSpPr>
          <p:sp>
            <p:nvSpPr>
              <p:cNvPr id="10" name="Folded Corner 9">
                <a:extLst>
                  <a:ext uri="{FF2B5EF4-FFF2-40B4-BE49-F238E27FC236}">
                    <a16:creationId xmlns:a16="http://schemas.microsoft.com/office/drawing/2014/main" id="{19EBA2B3-8673-CBCC-100B-268475967AC4}"/>
                  </a:ext>
                </a:extLst>
              </p:cNvPr>
              <p:cNvSpPr/>
              <p:nvPr/>
            </p:nvSpPr>
            <p:spPr>
              <a:xfrm rot="10800000" flipH="1">
                <a:off x="2674222" y="2150156"/>
                <a:ext cx="2489899" cy="3390248"/>
              </a:xfrm>
              <a:prstGeom prst="foldedCorner">
                <a:avLst>
                  <a:gd name="adj" fmla="val 26556"/>
                </a:avLst>
              </a:prstGeom>
              <a:solidFill>
                <a:srgbClr val="052A48"/>
              </a:solidFill>
              <a:ln w="38100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u="sng" dirty="0"/>
                  <a:t>					   </a:t>
                </a:r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37F0ABB3-899E-7560-080B-F29287B67C30}"/>
                  </a:ext>
                </a:extLst>
              </p:cNvPr>
              <p:cNvSpPr/>
              <p:nvPr/>
            </p:nvSpPr>
            <p:spPr>
              <a:xfrm>
                <a:off x="1544285" y="1840138"/>
                <a:ext cx="2478024" cy="2481818"/>
              </a:xfrm>
              <a:prstGeom prst="ellipse">
                <a:avLst/>
              </a:prstGeom>
              <a:solidFill>
                <a:schemeClr val="bg1"/>
              </a:solidFill>
              <a:ln w="76200" cmpd="sng">
                <a:solidFill>
                  <a:srgbClr val="052A4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4400" dirty="0"/>
              </a:p>
            </p:txBody>
          </p:sp>
          <p:pic>
            <p:nvPicPr>
              <p:cNvPr id="12" name="Picture 11" descr="logo_brain_transp_512x512.png">
                <a:extLst>
                  <a:ext uri="{FF2B5EF4-FFF2-40B4-BE49-F238E27FC236}">
                    <a16:creationId xmlns:a16="http://schemas.microsoft.com/office/drawing/2014/main" id="{7DAA6B1B-308F-5B04-63BD-92071CA90C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6922" y="2065594"/>
                <a:ext cx="2154717" cy="2154717"/>
              </a:xfrm>
              <a:prstGeom prst="rect">
                <a:avLst/>
              </a:prstGeom>
            </p:spPr>
          </p:pic>
        </p:grpSp>
        <p:pic>
          <p:nvPicPr>
            <p:cNvPr id="28" name="Graphic 27">
              <a:extLst>
                <a:ext uri="{FF2B5EF4-FFF2-40B4-BE49-F238E27FC236}">
                  <a16:creationId xmlns:a16="http://schemas.microsoft.com/office/drawing/2014/main" id="{4F21AB3E-9187-B62B-071D-CEFDFEC26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03363" y="4040966"/>
              <a:ext cx="731520" cy="73152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15ED77B-9C38-C544-5FF7-C751FD544198}"/>
              </a:ext>
            </a:extLst>
          </p:cNvPr>
          <p:cNvGrpSpPr/>
          <p:nvPr/>
        </p:nvGrpSpPr>
        <p:grpSpPr>
          <a:xfrm>
            <a:off x="1845798" y="3009793"/>
            <a:ext cx="1973342" cy="2103826"/>
            <a:chOff x="1845798" y="3009793"/>
            <a:chExt cx="1973342" cy="210382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2E4F815-A6AB-2E3D-7B1B-3124D316CAE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845798" y="3009793"/>
              <a:ext cx="1834490" cy="1875247"/>
              <a:chOff x="1544285" y="1840138"/>
              <a:chExt cx="3619837" cy="3700267"/>
            </a:xfrm>
          </p:grpSpPr>
          <p:sp>
            <p:nvSpPr>
              <p:cNvPr id="14" name="Folded Corner 13">
                <a:extLst>
                  <a:ext uri="{FF2B5EF4-FFF2-40B4-BE49-F238E27FC236}">
                    <a16:creationId xmlns:a16="http://schemas.microsoft.com/office/drawing/2014/main" id="{35FE6374-9C6A-E938-E245-B8EE342170FF}"/>
                  </a:ext>
                </a:extLst>
              </p:cNvPr>
              <p:cNvSpPr/>
              <p:nvPr/>
            </p:nvSpPr>
            <p:spPr>
              <a:xfrm rot="10800000" flipH="1">
                <a:off x="2674223" y="2150156"/>
                <a:ext cx="2489899" cy="3390249"/>
              </a:xfrm>
              <a:prstGeom prst="foldedCorner">
                <a:avLst>
                  <a:gd name="adj" fmla="val 26556"/>
                </a:avLst>
              </a:prstGeom>
              <a:solidFill>
                <a:srgbClr val="052A48"/>
              </a:solidFill>
              <a:ln w="38100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u="sng" dirty="0"/>
                  <a:t>					   </a:t>
                </a:r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08FC520F-63D4-A9E1-AD47-C7FA0B85404C}"/>
                  </a:ext>
                </a:extLst>
              </p:cNvPr>
              <p:cNvSpPr/>
              <p:nvPr/>
            </p:nvSpPr>
            <p:spPr>
              <a:xfrm>
                <a:off x="1544285" y="1840138"/>
                <a:ext cx="2478024" cy="2481818"/>
              </a:xfrm>
              <a:prstGeom prst="ellipse">
                <a:avLst/>
              </a:prstGeom>
              <a:solidFill>
                <a:schemeClr val="bg1"/>
              </a:solidFill>
              <a:ln w="76200" cmpd="sng">
                <a:solidFill>
                  <a:srgbClr val="052A4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4400" dirty="0"/>
              </a:p>
            </p:txBody>
          </p:sp>
          <p:pic>
            <p:nvPicPr>
              <p:cNvPr id="16" name="Picture 15" descr="logo_brain_transp_512x512.png">
                <a:extLst>
                  <a:ext uri="{FF2B5EF4-FFF2-40B4-BE49-F238E27FC236}">
                    <a16:creationId xmlns:a16="http://schemas.microsoft.com/office/drawing/2014/main" id="{D0C57689-9937-675F-4B4E-DE5B244302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6923" y="2065594"/>
                <a:ext cx="2154717" cy="2154718"/>
              </a:xfrm>
              <a:prstGeom prst="rect">
                <a:avLst/>
              </a:prstGeom>
            </p:spPr>
          </p:pic>
        </p:grp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8535795A-6B29-A80E-323A-3769853431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87620" y="4382099"/>
              <a:ext cx="731520" cy="731520"/>
            </a:xfrm>
            <a:prstGeom prst="rect">
              <a:avLst/>
            </a:prstGeom>
          </p:spPr>
        </p:pic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217F646C-9719-14B7-7C33-4C1EDEE3A37C}"/>
              </a:ext>
            </a:extLst>
          </p:cNvPr>
          <p:cNvSpPr/>
          <p:nvPr/>
        </p:nvSpPr>
        <p:spPr>
          <a:xfrm>
            <a:off x="863980" y="855015"/>
            <a:ext cx="72137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Annotating Multiple NWB Files with HERD</a:t>
            </a:r>
          </a:p>
        </p:txBody>
      </p:sp>
      <p:pic>
        <p:nvPicPr>
          <p:cNvPr id="21" name="Picture 20" descr="www-1632431_1280.png">
            <a:extLst>
              <a:ext uri="{FF2B5EF4-FFF2-40B4-BE49-F238E27FC236}">
                <a16:creationId xmlns:a16="http://schemas.microsoft.com/office/drawing/2014/main" id="{BD7938F2-685D-6557-E8D5-8C6C4315FE8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53" y="3018310"/>
            <a:ext cx="1920497" cy="1866483"/>
          </a:xfrm>
          <a:prstGeom prst="rect">
            <a:avLst/>
          </a:prstGeom>
        </p:spPr>
      </p:pic>
      <p:sp>
        <p:nvSpPr>
          <p:cNvPr id="22" name="Left Arrow 21">
            <a:extLst>
              <a:ext uri="{FF2B5EF4-FFF2-40B4-BE49-F238E27FC236}">
                <a16:creationId xmlns:a16="http://schemas.microsoft.com/office/drawing/2014/main" id="{A3EA5341-11A6-7B92-CA95-CFF425CCD66E}"/>
              </a:ext>
            </a:extLst>
          </p:cNvPr>
          <p:cNvSpPr/>
          <p:nvPr/>
        </p:nvSpPr>
        <p:spPr>
          <a:xfrm rot="10800000" flipV="1">
            <a:off x="4205223" y="3740567"/>
            <a:ext cx="1122271" cy="421971"/>
          </a:xfrm>
          <a:prstGeom prst="leftArrow">
            <a:avLst>
              <a:gd name="adj1" fmla="val 46274"/>
              <a:gd name="adj2" fmla="val 162557"/>
            </a:avLst>
          </a:prstGeom>
          <a:solidFill>
            <a:srgbClr val="D17128"/>
          </a:solidFill>
          <a:ln w="9525" cmpd="sng"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8E87B66D-16A5-64DE-C5B2-0C41C3A693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42691" y="3277250"/>
            <a:ext cx="431505" cy="431505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0B4FAD6D-8680-1D9C-0A14-EC1660E9DD12}"/>
              </a:ext>
            </a:extLst>
          </p:cNvPr>
          <p:cNvGrpSpPr/>
          <p:nvPr/>
        </p:nvGrpSpPr>
        <p:grpSpPr>
          <a:xfrm>
            <a:off x="1514727" y="3335890"/>
            <a:ext cx="1985884" cy="2103826"/>
            <a:chOff x="1514727" y="3335890"/>
            <a:chExt cx="1985884" cy="210382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37FFF61-EE99-4FE7-68DC-0CA6327A7F5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514727" y="3335890"/>
              <a:ext cx="1834490" cy="1875247"/>
              <a:chOff x="1544285" y="1840138"/>
              <a:chExt cx="3619836" cy="3700266"/>
            </a:xfrm>
          </p:grpSpPr>
          <p:sp>
            <p:nvSpPr>
              <p:cNvPr id="18" name="Folded Corner 17">
                <a:extLst>
                  <a:ext uri="{FF2B5EF4-FFF2-40B4-BE49-F238E27FC236}">
                    <a16:creationId xmlns:a16="http://schemas.microsoft.com/office/drawing/2014/main" id="{55ED054F-69D1-E6E1-8C17-20E0D357FCBE}"/>
                  </a:ext>
                </a:extLst>
              </p:cNvPr>
              <p:cNvSpPr/>
              <p:nvPr/>
            </p:nvSpPr>
            <p:spPr>
              <a:xfrm rot="10800000" flipH="1">
                <a:off x="2674222" y="2150156"/>
                <a:ext cx="2489899" cy="3390248"/>
              </a:xfrm>
              <a:prstGeom prst="foldedCorner">
                <a:avLst>
                  <a:gd name="adj" fmla="val 26556"/>
                </a:avLst>
              </a:prstGeom>
              <a:solidFill>
                <a:srgbClr val="052A48"/>
              </a:solidFill>
              <a:ln w="38100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u="sng" dirty="0"/>
                  <a:t>					   </a:t>
                </a:r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17003DBB-4827-5518-5E7D-1F751E6A78A0}"/>
                  </a:ext>
                </a:extLst>
              </p:cNvPr>
              <p:cNvSpPr/>
              <p:nvPr/>
            </p:nvSpPr>
            <p:spPr>
              <a:xfrm>
                <a:off x="1544285" y="1840138"/>
                <a:ext cx="2478024" cy="2481818"/>
              </a:xfrm>
              <a:prstGeom prst="ellipse">
                <a:avLst/>
              </a:prstGeom>
              <a:solidFill>
                <a:schemeClr val="bg1"/>
              </a:solidFill>
              <a:ln w="76200" cmpd="sng">
                <a:solidFill>
                  <a:srgbClr val="052A4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4400" dirty="0"/>
              </a:p>
            </p:txBody>
          </p:sp>
          <p:pic>
            <p:nvPicPr>
              <p:cNvPr id="20" name="Picture 19" descr="logo_brain_transp_512x512.png">
                <a:extLst>
                  <a:ext uri="{FF2B5EF4-FFF2-40B4-BE49-F238E27FC236}">
                    <a16:creationId xmlns:a16="http://schemas.microsoft.com/office/drawing/2014/main" id="{9647747D-62FE-EA69-E5CD-63F40BFDC3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76922" y="2065594"/>
                <a:ext cx="2154717" cy="2154717"/>
              </a:xfrm>
              <a:prstGeom prst="rect">
                <a:avLst/>
              </a:prstGeom>
            </p:spPr>
          </p:pic>
        </p:grp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B7D15FAF-23C4-0E1B-46CB-76029B0172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69091" y="4708196"/>
              <a:ext cx="731520" cy="7315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2530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Intracellular Electrophysiology Data using </a:t>
            </a:r>
            <a:r>
              <a:rPr lang="en-US" sz="5400" b="1" dirty="0" err="1">
                <a:solidFill>
                  <a:srgbClr val="052B48"/>
                </a:solidFill>
                <a:latin typeface="Calibri"/>
                <a:cs typeface="Calibri"/>
              </a:rPr>
              <a:t>SweepTable</a:t>
            </a:r>
            <a:endParaRPr lang="en-US" sz="5400" b="1" dirty="0">
              <a:solidFill>
                <a:srgbClr val="052B48"/>
              </a:solidFill>
              <a:latin typeface="Calibri"/>
              <a:cs typeface="Calibri"/>
            </a:endParaRPr>
          </a:p>
        </p:txBody>
      </p:sp>
      <p:sp>
        <p:nvSpPr>
          <p:cNvPr id="13" name="Rounded Rectangle 12"/>
          <p:cNvSpPr/>
          <p:nvPr/>
        </p:nvSpPr>
        <p:spPr>
          <a:xfrm rot="21047453">
            <a:off x="1822824" y="3862206"/>
            <a:ext cx="5382088" cy="1160083"/>
          </a:xfrm>
          <a:prstGeom prst="roundRect">
            <a:avLst/>
          </a:prstGeom>
          <a:solidFill>
            <a:srgbClr val="FFFFFF"/>
          </a:solidFill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solidFill>
                  <a:srgbClr val="FF0000"/>
                </a:solidFill>
              </a:rPr>
              <a:t>DEPRECATED</a:t>
            </a:r>
          </a:p>
        </p:txBody>
      </p:sp>
    </p:spTree>
    <p:extLst>
      <p:ext uri="{BB962C8B-B14F-4D97-AF65-F5344CB8AC3E}">
        <p14:creationId xmlns:p14="http://schemas.microsoft.com/office/powerpoint/2010/main" val="299503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Allen Brain Observatory</a:t>
            </a:r>
          </a:p>
        </p:txBody>
      </p:sp>
      <p:sp>
        <p:nvSpPr>
          <p:cNvPr id="2" name="Rectangle 1"/>
          <p:cNvSpPr/>
          <p:nvPr/>
        </p:nvSpPr>
        <p:spPr>
          <a:xfrm>
            <a:off x="3223039" y="5214477"/>
            <a:ext cx="41726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/>
              <a:t> (figure source: </a:t>
            </a:r>
            <a:r>
              <a:rPr lang="en-US" sz="1400" dirty="0">
                <a:hlinkClick r:id="rId2"/>
              </a:rPr>
              <a:t>https://observatory.brain-map.org</a:t>
            </a:r>
            <a:r>
              <a:rPr lang="en-US" sz="1400" dirty="0"/>
              <a:t>)</a:t>
            </a:r>
          </a:p>
        </p:txBody>
      </p:sp>
      <p:pic>
        <p:nvPicPr>
          <p:cNvPr id="3" name="Picture 2" descr="Screen Shot 2021-04-14 at 1.38.30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45"/>
          <a:stretch/>
        </p:blipFill>
        <p:spPr>
          <a:xfrm>
            <a:off x="1908803" y="1960146"/>
            <a:ext cx="5310901" cy="331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15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Extracellular Electrophysiology</a:t>
            </a:r>
          </a:p>
        </p:txBody>
      </p:sp>
      <p:pic>
        <p:nvPicPr>
          <p:cNvPr id="6" name="image3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420" t="12845" r="30491" b="73704"/>
          <a:stretch/>
        </p:blipFill>
        <p:spPr>
          <a:xfrm>
            <a:off x="5390450" y="2810234"/>
            <a:ext cx="2249907" cy="2712240"/>
          </a:xfrm>
          <a:prstGeom prst="rect">
            <a:avLst/>
          </a:prstGeom>
          <a:ln/>
        </p:spPr>
      </p:pic>
      <p:pic>
        <p:nvPicPr>
          <p:cNvPr id="7" name="image3.jp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49" t="13495" r="53788" b="73054"/>
          <a:stretch/>
        </p:blipFill>
        <p:spPr>
          <a:xfrm>
            <a:off x="1315131" y="2926000"/>
            <a:ext cx="3119721" cy="2712240"/>
          </a:xfrm>
          <a:prstGeom prst="rect">
            <a:avLst/>
          </a:prstGeom>
          <a:ln/>
        </p:spPr>
      </p:pic>
    </p:spTree>
    <p:extLst>
      <p:ext uri="{BB962C8B-B14F-4D97-AF65-F5344CB8AC3E}">
        <p14:creationId xmlns:p14="http://schemas.microsoft.com/office/powerpoint/2010/main" val="3438309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Calcium Imaging Data</a:t>
            </a:r>
          </a:p>
        </p:txBody>
      </p:sp>
      <p:pic>
        <p:nvPicPr>
          <p:cNvPr id="8" name="image3.jpg"/>
          <p:cNvPicPr>
            <a:picLocks noChangeAspect="1"/>
          </p:cNvPicPr>
          <p:nvPr/>
        </p:nvPicPr>
        <p:blipFill rotWithShape="1">
          <a:blip r:embed="rId2"/>
          <a:srcRect l="10505" t="12717" r="80335" b="73704"/>
          <a:stretch/>
        </p:blipFill>
        <p:spPr>
          <a:xfrm>
            <a:off x="3308214" y="1805175"/>
            <a:ext cx="2386421" cy="3832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1684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Optogenetics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71F5062-FF10-FA65-6602-2D9AC73D6B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08" t="31624"/>
          <a:stretch/>
        </p:blipFill>
        <p:spPr bwMode="auto">
          <a:xfrm>
            <a:off x="1134319" y="2361236"/>
            <a:ext cx="6265762" cy="319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iangle 6">
            <a:extLst>
              <a:ext uri="{FF2B5EF4-FFF2-40B4-BE49-F238E27FC236}">
                <a16:creationId xmlns:a16="http://schemas.microsoft.com/office/drawing/2014/main" id="{235B78DD-4768-BEB1-B76F-D0A97ABD7E07}"/>
              </a:ext>
            </a:extLst>
          </p:cNvPr>
          <p:cNvSpPr/>
          <p:nvPr/>
        </p:nvSpPr>
        <p:spPr>
          <a:xfrm rot="3970847">
            <a:off x="4710421" y="269472"/>
            <a:ext cx="731152" cy="4808783"/>
          </a:xfrm>
          <a:prstGeom prst="triangle">
            <a:avLst>
              <a:gd name="adj" fmla="val 52427"/>
            </a:avLst>
          </a:prstGeom>
          <a:gradFill>
            <a:gsLst>
              <a:gs pos="100000">
                <a:srgbClr val="92D050">
                  <a:alpha val="0"/>
                </a:srgbClr>
              </a:gs>
              <a:gs pos="0">
                <a:srgbClr val="00B050"/>
              </a:gs>
            </a:gsLst>
            <a:lin ang="396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72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Iterative Data Write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2281232" y="1972469"/>
            <a:ext cx="4308498" cy="3539724"/>
            <a:chOff x="1699381" y="2715381"/>
            <a:chExt cx="1681242" cy="1606124"/>
          </a:xfrm>
        </p:grpSpPr>
        <p:sp>
          <p:nvSpPr>
            <p:cNvPr id="10" name="Curved Right Arrow 9"/>
            <p:cNvSpPr/>
            <p:nvPr/>
          </p:nvSpPr>
          <p:spPr>
            <a:xfrm flipV="1">
              <a:off x="1699381" y="2715381"/>
              <a:ext cx="840621" cy="1504737"/>
            </a:xfrm>
            <a:prstGeom prst="curvedRightArrow">
              <a:avLst/>
            </a:prstGeom>
            <a:gradFill rotWithShape="1">
              <a:gsLst>
                <a:gs pos="0">
                  <a:srgbClr val="052A48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Curved Right Arrow 10"/>
            <p:cNvSpPr/>
            <p:nvPr/>
          </p:nvSpPr>
          <p:spPr>
            <a:xfrm flipH="1">
              <a:off x="2540002" y="2816768"/>
              <a:ext cx="840621" cy="1504737"/>
            </a:xfrm>
            <a:prstGeom prst="curvedRightArrow">
              <a:avLst/>
            </a:prstGeom>
            <a:gradFill rotWithShape="1">
              <a:gsLst>
                <a:gs pos="0">
                  <a:srgbClr val="052A48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16200000" scaled="0"/>
            </a:gradFill>
            <a:ln w="9525" cap="flat" cmpd="sng" algn="ctr">
              <a:solidFill>
                <a:sysClr val="windowText" lastClr="00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765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/>
          <p:cNvSpPr/>
          <p:nvPr/>
        </p:nvSpPr>
        <p:spPr>
          <a:xfrm>
            <a:off x="853570" y="853671"/>
            <a:ext cx="7234527" cy="4851352"/>
          </a:xfrm>
          <a:prstGeom prst="roundRect">
            <a:avLst>
              <a:gd name="adj" fmla="val 4437"/>
            </a:avLst>
          </a:prstGeom>
          <a:solidFill>
            <a:srgbClr val="EDEDED"/>
          </a:solidFill>
          <a:ln>
            <a:solidFill>
              <a:srgbClr val="0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63980" y="855015"/>
            <a:ext cx="72137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>
                <a:solidFill>
                  <a:srgbClr val="052B48"/>
                </a:solidFill>
                <a:latin typeface="Calibri"/>
                <a:cs typeface="Calibri"/>
              </a:rPr>
              <a:t>HDF5 Dataset I/O</a:t>
            </a:r>
          </a:p>
        </p:txBody>
      </p:sp>
      <p:sp>
        <p:nvSpPr>
          <p:cNvPr id="20" name="Cube 19"/>
          <p:cNvSpPr/>
          <p:nvPr/>
        </p:nvSpPr>
        <p:spPr>
          <a:xfrm>
            <a:off x="2828954" y="3371304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Cube 20"/>
          <p:cNvSpPr/>
          <p:nvPr/>
        </p:nvSpPr>
        <p:spPr>
          <a:xfrm>
            <a:off x="4414903" y="3371304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Cube 21"/>
          <p:cNvSpPr/>
          <p:nvPr/>
        </p:nvSpPr>
        <p:spPr>
          <a:xfrm>
            <a:off x="2828954" y="2080151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Cube 22"/>
          <p:cNvSpPr/>
          <p:nvPr/>
        </p:nvSpPr>
        <p:spPr>
          <a:xfrm>
            <a:off x="4414903" y="2080151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Cube 23"/>
          <p:cNvSpPr/>
          <p:nvPr/>
        </p:nvSpPr>
        <p:spPr>
          <a:xfrm>
            <a:off x="2398343" y="3845513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Cube 24"/>
          <p:cNvSpPr/>
          <p:nvPr/>
        </p:nvSpPr>
        <p:spPr>
          <a:xfrm>
            <a:off x="3984291" y="3845513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Cube 27"/>
          <p:cNvSpPr/>
          <p:nvPr/>
        </p:nvSpPr>
        <p:spPr>
          <a:xfrm>
            <a:off x="2398343" y="2554360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Cube 28"/>
          <p:cNvSpPr/>
          <p:nvPr/>
        </p:nvSpPr>
        <p:spPr>
          <a:xfrm>
            <a:off x="3984291" y="2554360"/>
            <a:ext cx="1901188" cy="1633887"/>
          </a:xfrm>
          <a:prstGeom prst="cube">
            <a:avLst/>
          </a:prstGeom>
          <a:solidFill>
            <a:srgbClr val="052A48"/>
          </a:solidFill>
          <a:ln w="28575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906587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8684</TotalTime>
  <Words>301</Words>
  <Application>Microsoft Macintosh PowerPoint</Application>
  <PresentationFormat>Widescreen</PresentationFormat>
  <Paragraphs>57</Paragraphs>
  <Slides>22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Consolas</vt:lpstr>
      <vt:lpstr>Courier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</dc:creator>
  <cp:lastModifiedBy>Ryan Ly</cp:lastModifiedBy>
  <cp:revision>178</cp:revision>
  <dcterms:created xsi:type="dcterms:W3CDTF">2019-10-10T20:06:10Z</dcterms:created>
  <dcterms:modified xsi:type="dcterms:W3CDTF">2026-06-23T06:18:47Z</dcterms:modified>
</cp:coreProperties>
</file>