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93" r:id="rId2"/>
    <p:sldId id="295" r:id="rId3"/>
    <p:sldId id="310" r:id="rId4"/>
    <p:sldId id="309" r:id="rId5"/>
    <p:sldId id="311" r:id="rId6"/>
    <p:sldId id="296" r:id="rId7"/>
    <p:sldId id="299" r:id="rId8"/>
    <p:sldId id="297" r:id="rId9"/>
    <p:sldId id="300" r:id="rId10"/>
    <p:sldId id="298" r:id="rId11"/>
    <p:sldId id="301" r:id="rId12"/>
    <p:sldId id="302" r:id="rId13"/>
    <p:sldId id="307" r:id="rId14"/>
    <p:sldId id="308" r:id="rId15"/>
    <p:sldId id="306" r:id="rId16"/>
    <p:sldId id="303" r:id="rId17"/>
    <p:sldId id="304" r:id="rId18"/>
    <p:sldId id="305" r:id="rId19"/>
    <p:sldId id="286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6" userDrawn="1">
          <p15:clr>
            <a:srgbClr val="A4A3A4"/>
          </p15:clr>
        </p15:guide>
        <p15:guide id="4" pos="208" userDrawn="1">
          <p15:clr>
            <a:srgbClr val="A4A3A4"/>
          </p15:clr>
        </p15:guide>
        <p15:guide id="5" pos="7464" userDrawn="1">
          <p15:clr>
            <a:srgbClr val="A4A3A4"/>
          </p15:clr>
        </p15:guide>
        <p15:guide id="6" orient="horz" pos="736" userDrawn="1">
          <p15:clr>
            <a:srgbClr val="A4A3A4"/>
          </p15:clr>
        </p15:guide>
        <p15:guide id="7" orient="horz" pos="768" userDrawn="1">
          <p15:clr>
            <a:srgbClr val="A4A3A4"/>
          </p15:clr>
        </p15:guide>
        <p15:guide id="8" orient="horz" pos="4042" userDrawn="1">
          <p15:clr>
            <a:srgbClr val="A4A3A4"/>
          </p15:clr>
        </p15:guide>
        <p15:guide id="9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袁 见" initials="袁" lastIdx="1" clrIdx="0">
    <p:extLst>
      <p:ext uri="{19B8F6BF-5375-455C-9EA6-DF929625EA0E}">
        <p15:presenceInfo xmlns:p15="http://schemas.microsoft.com/office/powerpoint/2012/main" userId="581f453907cffc0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B5AA8"/>
    <a:srgbClr val="F1F1F1"/>
    <a:srgbClr val="FAFAFA"/>
    <a:srgbClr val="F8F8F8"/>
    <a:srgbClr val="F4F4F4"/>
    <a:srgbClr val="E8E8E8"/>
    <a:srgbClr val="FFFFFF"/>
    <a:srgbClr val="214172"/>
    <a:srgbClr val="EEEEEE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296" autoAdjust="0"/>
    <p:restoredTop sz="96197" autoAdjust="0"/>
  </p:normalViewPr>
  <p:slideViewPr>
    <p:cSldViewPr snapToGrid="0">
      <p:cViewPr varScale="1">
        <p:scale>
          <a:sx n="117" d="100"/>
          <a:sy n="117" d="100"/>
        </p:scale>
        <p:origin x="200" y="416"/>
      </p:cViewPr>
      <p:guideLst>
        <p:guide orient="horz" pos="2408"/>
        <p:guide pos="3840"/>
        <p:guide orient="horz" pos="136"/>
        <p:guide pos="208"/>
        <p:guide pos="7464"/>
        <p:guide orient="horz" pos="736"/>
        <p:guide orient="horz" pos="768"/>
        <p:guide orient="horz" pos="4042"/>
        <p:guide orient="horz" pos="405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229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8F2E892-31C1-4D69-8BCA-1D72738E70E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CC37189-4DEB-4DCF-B5D1-C31DCB8AA9B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E8A09-F0BA-448F-AD18-C7BB108A62D8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0FF8A74-193D-492A-BECE-8A2243EC8F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AFB2CE-3246-4816-9DBF-3347B7DBAE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B1C70-9651-4455-B209-9DB5F3F4FE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35211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2022/3/12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231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方形栅格渔网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transbigdata.rect_grids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location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params='auto'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dirty="0"/>
              <a:t>正六边形栅格渔网</a:t>
            </a:r>
            <a:r>
              <a:rPr kumimoji="1" lang="zh-CN" altLang="en-US" b="0" dirty="0"/>
              <a:t>：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transbigdata.hexagon_grids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790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方形栅格渔网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transbigdata.rect_grids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location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params='auto'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dirty="0"/>
              <a:t>正六边形栅格渔网</a:t>
            </a:r>
            <a:r>
              <a:rPr kumimoji="1" lang="zh-CN" altLang="en-US" b="0" dirty="0"/>
              <a:t>：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transbigdata.hexagon_grids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998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方形栅格渔网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transbigdata.rect_grids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location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params='auto'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dirty="0"/>
              <a:t>正六边形栅格渔网</a:t>
            </a:r>
            <a:r>
              <a:rPr kumimoji="1" lang="zh-CN" altLang="en-US" b="0" dirty="0"/>
              <a:t>：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transbigdata.hexagon_grids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941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方形栅格渔网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transbigdata.rect_grids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location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params='auto'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lang="zh-CN" altLang="en-US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kumimoji="1" lang="zh-CN" altLang="en-US" dirty="0"/>
              <a:t>正六边形栅格渔网</a:t>
            </a:r>
            <a:r>
              <a:rPr kumimoji="1" lang="zh-CN" altLang="en-US" b="0" dirty="0"/>
              <a:t>：</a:t>
            </a:r>
            <a:r>
              <a:rPr lang="en-US" altLang="zh-CN" sz="1200" b="1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transbigdata.hexagon_grids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bounds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altLang="zh-CN" sz="1200" b="1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accuracy=500</a:t>
            </a:r>
            <a:r>
              <a:rPr lang="en-US" altLang="zh-CN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90167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639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jpg"/><Relationship Id="rId7" Type="http://schemas.microsoft.com/office/2007/relationships/hdphoto" Target="../media/hdphoto1.wdp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4.jpg"/><Relationship Id="rId7" Type="http://schemas.microsoft.com/office/2007/relationships/hdphoto" Target="../media/hdphoto1.wdp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g"/><Relationship Id="rId5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microsoft.com/office/2007/relationships/hdphoto" Target="../media/hdphoto1.wdp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708308" y="1731263"/>
            <a:ext cx="10810592" cy="3133139"/>
          </a:xfrm>
          <a:noFill/>
        </p:spPr>
        <p:txBody>
          <a:bodyPr anchor="ctr" anchorCtr="0">
            <a:normAutofit/>
          </a:bodyPr>
          <a:lstStyle>
            <a:lvl1pPr algn="ctr">
              <a:lnSpc>
                <a:spcPct val="130000"/>
              </a:lnSpc>
              <a:defRPr sz="54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点击编辑</a:t>
            </a:r>
            <a:r>
              <a:rPr lang="en-US" altLang="zh-CN" dirty="0"/>
              <a:t>PPT</a:t>
            </a:r>
            <a:r>
              <a:rPr lang="zh-CN" altLang="en-US" dirty="0"/>
              <a:t>标题</a:t>
            </a:r>
            <a:br>
              <a:rPr lang="en-US" dirty="0"/>
            </a:br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4107727" y="5158969"/>
            <a:ext cx="3957493" cy="779657"/>
          </a:xfrm>
        </p:spPr>
        <p:txBody>
          <a:bodyPr vert="horz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5CA91AF8-3524-4E86-A4BC-C8455BB5D382}"/>
              </a:ext>
            </a:extLst>
          </p:cNvPr>
          <p:cNvSpPr/>
          <p:nvPr userDrawn="1"/>
        </p:nvSpPr>
        <p:spPr>
          <a:xfrm>
            <a:off x="0" y="6289501"/>
            <a:ext cx="12192000" cy="568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4117254" y="6367407"/>
            <a:ext cx="3957493" cy="296271"/>
          </a:xfrm>
        </p:spPr>
        <p:txBody>
          <a:bodyPr vert="horz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bg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5C6C87AF-9402-44D0-90FE-6C04122348FD}"/>
              </a:ext>
            </a:extLst>
          </p:cNvPr>
          <p:cNvSpPr/>
          <p:nvPr userDrawn="1"/>
        </p:nvSpPr>
        <p:spPr>
          <a:xfrm flipV="1">
            <a:off x="336549" y="947518"/>
            <a:ext cx="1149985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DE6355DE-E5D0-4F09-8655-76B57BE00F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342902" y="223925"/>
            <a:ext cx="2300583" cy="620668"/>
          </a:xfrm>
          <a:prstGeom prst="rect">
            <a:avLst/>
          </a:prstGeom>
        </p:spPr>
      </p:pic>
      <p:pic>
        <p:nvPicPr>
          <p:cNvPr id="3" name="图片 2" descr="徽标, 图标&#10;&#10;描述已自动生成">
            <a:extLst>
              <a:ext uri="{FF2B5EF4-FFF2-40B4-BE49-F238E27FC236}">
                <a16:creationId xmlns:a16="http://schemas.microsoft.com/office/drawing/2014/main" id="{F510A371-D614-7A4B-B3B5-2D17BF1AD4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394" y="250340"/>
            <a:ext cx="1447848" cy="5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49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占位符 1">
            <a:extLst>
              <a:ext uri="{FF2B5EF4-FFF2-40B4-BE49-F238E27FC236}">
                <a16:creationId xmlns:a16="http://schemas.microsoft.com/office/drawing/2014/main" id="{B85A7408-7ADA-40B2-998C-C58513F25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80" y="212333"/>
            <a:ext cx="8214619" cy="94813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>
              <a:defRPr sz="36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F7167D71-8053-4952-9500-E42C44E020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565997"/>
            <a:ext cx="12192000" cy="3460432"/>
          </a:xfrm>
          <a:prstGeom prst="rect">
            <a:avLst/>
          </a:prstGeom>
        </p:spPr>
      </p:pic>
      <p:sp>
        <p:nvSpPr>
          <p:cNvPr id="34" name="文本占位符 13">
            <a:extLst>
              <a:ext uri="{FF2B5EF4-FFF2-40B4-BE49-F238E27FC236}">
                <a16:creationId xmlns:a16="http://schemas.microsoft.com/office/drawing/2014/main" id="{14D85765-3112-4E55-8730-AFCBB6BDD2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17254" y="6111770"/>
            <a:ext cx="3957493" cy="296271"/>
          </a:xfrm>
        </p:spPr>
        <p:txBody>
          <a:bodyPr vert="horz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A7776DC6-9824-421C-AA39-9A59C0B8B903}"/>
              </a:ext>
            </a:extLst>
          </p:cNvPr>
          <p:cNvSpPr/>
          <p:nvPr userDrawn="1"/>
        </p:nvSpPr>
        <p:spPr>
          <a:xfrm>
            <a:off x="2" y="3995442"/>
            <a:ext cx="12191999" cy="1030989"/>
          </a:xfrm>
          <a:prstGeom prst="rect">
            <a:avLst/>
          </a:prstGeom>
          <a:solidFill>
            <a:schemeClr val="accent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2" name="文本占位符 13">
            <a:extLst>
              <a:ext uri="{FF2B5EF4-FFF2-40B4-BE49-F238E27FC236}">
                <a16:creationId xmlns:a16="http://schemas.microsoft.com/office/drawing/2014/main" id="{7B384285-2F95-4113-B02A-9CB97F86F9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17254" y="5215331"/>
            <a:ext cx="3957493" cy="741690"/>
          </a:xfrm>
        </p:spPr>
        <p:txBody>
          <a:bodyPr vert="horz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id="{A74E1B4A-11F3-466D-BFB6-8493CEAE98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342902" y="223925"/>
            <a:ext cx="2300583" cy="620668"/>
          </a:xfrm>
          <a:prstGeom prst="rect">
            <a:avLst/>
          </a:prstGeom>
        </p:spPr>
      </p:pic>
      <p:pic>
        <p:nvPicPr>
          <p:cNvPr id="8" name="图片 7" descr="徽标, 图标&#10;&#10;描述已自动生成">
            <a:extLst>
              <a:ext uri="{FF2B5EF4-FFF2-40B4-BE49-F238E27FC236}">
                <a16:creationId xmlns:a16="http://schemas.microsoft.com/office/drawing/2014/main" id="{893760CE-8636-A441-A4C1-AFC5D4BFF9E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394" y="250340"/>
            <a:ext cx="1447848" cy="5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708308" y="1731264"/>
            <a:ext cx="10810592" cy="1939036"/>
          </a:xfrm>
          <a:noFill/>
        </p:spPr>
        <p:txBody>
          <a:bodyPr anchor="ctr" anchorCtr="0">
            <a:normAutofit/>
          </a:bodyPr>
          <a:lstStyle>
            <a:lvl1pPr algn="ctr">
              <a:lnSpc>
                <a:spcPct val="130000"/>
              </a:lnSpc>
              <a:defRPr sz="44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点击编辑</a:t>
            </a:r>
            <a:r>
              <a:rPr lang="en-US" altLang="zh-CN" dirty="0"/>
              <a:t>PPT</a:t>
            </a:r>
            <a:r>
              <a:rPr lang="zh-CN" altLang="en-US" dirty="0"/>
              <a:t>标题</a:t>
            </a:r>
            <a:br>
              <a:rPr lang="en-US" dirty="0"/>
            </a:br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4117254" y="3838564"/>
            <a:ext cx="3957493" cy="779657"/>
          </a:xfrm>
        </p:spPr>
        <p:txBody>
          <a:bodyPr vert="horz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CA88B4A0-BBE8-41BE-A45A-E3C7DD087984}"/>
              </a:ext>
            </a:extLst>
          </p:cNvPr>
          <p:cNvGrpSpPr/>
          <p:nvPr userDrawn="1"/>
        </p:nvGrpSpPr>
        <p:grpSpPr>
          <a:xfrm>
            <a:off x="348450" y="4746343"/>
            <a:ext cx="11487157" cy="1551120"/>
            <a:chOff x="815120" y="4886808"/>
            <a:chExt cx="10579100" cy="152125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CFACDF7F-6EB4-4D1D-9F3A-A24024FD5CB8}"/>
                </a:ext>
              </a:extLst>
            </p:cNvPr>
            <p:cNvSpPr/>
            <p:nvPr userDrawn="1"/>
          </p:nvSpPr>
          <p:spPr>
            <a:xfrm>
              <a:off x="815120" y="4886808"/>
              <a:ext cx="2579916" cy="1521256"/>
            </a:xfrm>
            <a:prstGeom prst="rect">
              <a:avLst/>
            </a:prstGeom>
            <a:blipFill dpi="0" rotWithShape="0">
              <a:blip r:embed="rId2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7BC391D8-8262-4DA1-9459-BFCC5987B944}"/>
                </a:ext>
              </a:extLst>
            </p:cNvPr>
            <p:cNvSpPr/>
            <p:nvPr userDrawn="1"/>
          </p:nvSpPr>
          <p:spPr>
            <a:xfrm>
              <a:off x="3481515" y="4886808"/>
              <a:ext cx="2579916" cy="1521256"/>
            </a:xfrm>
            <a:prstGeom prst="rect">
              <a:avLst/>
            </a:prstGeom>
            <a:blipFill dpi="0" rotWithShape="1">
              <a:blip r:embed="rId3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FBF934DD-D7CA-4AC5-822A-4CE42F3084FD}"/>
                </a:ext>
              </a:extLst>
            </p:cNvPr>
            <p:cNvSpPr/>
            <p:nvPr userDrawn="1"/>
          </p:nvSpPr>
          <p:spPr>
            <a:xfrm>
              <a:off x="6147909" y="4886808"/>
              <a:ext cx="2579916" cy="1521256"/>
            </a:xfrm>
            <a:prstGeom prst="rect">
              <a:avLst/>
            </a:prstGeom>
            <a:blipFill dpi="0" rotWithShape="1">
              <a:blip r:embed="rId4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237E25D-D1FD-4F2D-920F-EE7BB655D258}"/>
                </a:ext>
              </a:extLst>
            </p:cNvPr>
            <p:cNvSpPr/>
            <p:nvPr userDrawn="1"/>
          </p:nvSpPr>
          <p:spPr>
            <a:xfrm>
              <a:off x="8814304" y="4886808"/>
              <a:ext cx="2579916" cy="1521256"/>
            </a:xfrm>
            <a:prstGeom prst="rect">
              <a:avLst/>
            </a:prstGeom>
            <a:blipFill dpi="0" rotWithShape="1">
              <a:blip r:embed="rId5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36BC5FA-788F-40F5-87AC-D7C427B04244}"/>
              </a:ext>
            </a:extLst>
          </p:cNvPr>
          <p:cNvGrpSpPr/>
          <p:nvPr userDrawn="1"/>
        </p:nvGrpSpPr>
        <p:grpSpPr>
          <a:xfrm>
            <a:off x="342900" y="4735573"/>
            <a:ext cx="11499851" cy="1570861"/>
            <a:chOff x="832543" y="4877815"/>
            <a:chExt cx="10548853" cy="1540617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E65A645C-D07C-4A7B-88D2-8FDD9DFAE192}"/>
                </a:ext>
              </a:extLst>
            </p:cNvPr>
            <p:cNvSpPr/>
            <p:nvPr userDrawn="1"/>
          </p:nvSpPr>
          <p:spPr>
            <a:xfrm>
              <a:off x="832543" y="4877815"/>
              <a:ext cx="2554030" cy="1521357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00FC8C31-8038-411D-9D6D-F7F48376AADD}"/>
                </a:ext>
              </a:extLst>
            </p:cNvPr>
            <p:cNvSpPr/>
            <p:nvPr userDrawn="1"/>
          </p:nvSpPr>
          <p:spPr>
            <a:xfrm>
              <a:off x="3490226" y="4884166"/>
              <a:ext cx="2554030" cy="1533915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3CA5E531-4CD2-48D5-813A-3F4A78A92245}"/>
                </a:ext>
              </a:extLst>
            </p:cNvPr>
            <p:cNvSpPr/>
            <p:nvPr userDrawn="1"/>
          </p:nvSpPr>
          <p:spPr>
            <a:xfrm>
              <a:off x="6165332" y="4891877"/>
              <a:ext cx="2554030" cy="1507922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607A7D2-61EB-453D-BFA8-6BC24BC88AB4}"/>
                </a:ext>
              </a:extLst>
            </p:cNvPr>
            <p:cNvSpPr/>
            <p:nvPr userDrawn="1"/>
          </p:nvSpPr>
          <p:spPr>
            <a:xfrm>
              <a:off x="8800051" y="4892033"/>
              <a:ext cx="2581345" cy="1526399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id="{5CA91AF8-3524-4E86-A4BC-C8455BB5D382}"/>
              </a:ext>
            </a:extLst>
          </p:cNvPr>
          <p:cNvSpPr/>
          <p:nvPr userDrawn="1"/>
        </p:nvSpPr>
        <p:spPr>
          <a:xfrm>
            <a:off x="336551" y="6469822"/>
            <a:ext cx="11506200" cy="38817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13" name="文本占位符 13"/>
          <p:cNvSpPr>
            <a:spLocks noGrp="1"/>
          </p:cNvSpPr>
          <p:nvPr>
            <p:ph type="body" sz="quarter" idx="11" hasCustomPrompt="1"/>
          </p:nvPr>
        </p:nvSpPr>
        <p:spPr>
          <a:xfrm>
            <a:off x="4117254" y="6470207"/>
            <a:ext cx="3957493" cy="296271"/>
          </a:xfrm>
        </p:spPr>
        <p:txBody>
          <a:bodyPr vert="horz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>
                <a:solidFill>
                  <a:schemeClr val="bg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5C6C87AF-9402-44D0-90FE-6C04122348FD}"/>
              </a:ext>
            </a:extLst>
          </p:cNvPr>
          <p:cNvSpPr/>
          <p:nvPr userDrawn="1"/>
        </p:nvSpPr>
        <p:spPr>
          <a:xfrm flipV="1">
            <a:off x="336549" y="947518"/>
            <a:ext cx="1149985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pic>
        <p:nvPicPr>
          <p:cNvPr id="71" name="图片 70">
            <a:extLst>
              <a:ext uri="{FF2B5EF4-FFF2-40B4-BE49-F238E27FC236}">
                <a16:creationId xmlns:a16="http://schemas.microsoft.com/office/drawing/2014/main" id="{DE6355DE-E5D0-4F09-8655-76B57BE00F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342902" y="223925"/>
            <a:ext cx="2300583" cy="620668"/>
          </a:xfrm>
          <a:prstGeom prst="rect">
            <a:avLst/>
          </a:prstGeom>
        </p:spPr>
      </p:pic>
      <p:pic>
        <p:nvPicPr>
          <p:cNvPr id="19" name="图片 18" descr="徽标, 图标&#10;&#10;描述已自动生成">
            <a:extLst>
              <a:ext uri="{FF2B5EF4-FFF2-40B4-BE49-F238E27FC236}">
                <a16:creationId xmlns:a16="http://schemas.microsoft.com/office/drawing/2014/main" id="{6309558B-87A5-0542-8E38-7C4B8021413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394" y="250340"/>
            <a:ext cx="1447848" cy="5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1">
            <a:extLst>
              <a:ext uri="{FF2B5EF4-FFF2-40B4-BE49-F238E27FC236}">
                <a16:creationId xmlns:a16="http://schemas.microsoft.com/office/drawing/2014/main" id="{5A3D671D-5081-4E15-A093-60FFBCA5920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62171" y="1233488"/>
            <a:ext cx="10656205" cy="2436812"/>
          </a:xfrm>
          <a:noFill/>
        </p:spPr>
        <p:txBody>
          <a:bodyPr anchor="ctr" anchorCtr="0">
            <a:normAutofit/>
          </a:bodyPr>
          <a:lstStyle>
            <a:lvl1pPr algn="ctr">
              <a:lnSpc>
                <a:spcPct val="130000"/>
              </a:lnSpc>
              <a:defRPr sz="4400">
                <a:solidFill>
                  <a:schemeClr val="bg2">
                    <a:lumMod val="25000"/>
                  </a:schemeClr>
                </a:solidFill>
              </a:defRPr>
            </a:lvl1pPr>
          </a:lstStyle>
          <a:p>
            <a:r>
              <a:rPr lang="zh-CN" altLang="en-US" dirty="0"/>
              <a:t>点击编辑</a:t>
            </a:r>
            <a:r>
              <a:rPr lang="en-US" altLang="zh-CN" dirty="0"/>
              <a:t>PPT</a:t>
            </a:r>
            <a:r>
              <a:rPr lang="zh-CN" altLang="en-US" dirty="0"/>
              <a:t>标题</a:t>
            </a:r>
            <a:br>
              <a:rPr lang="en-US" dirty="0"/>
            </a:br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3" name="文本占位符 13">
            <a:extLst>
              <a:ext uri="{FF2B5EF4-FFF2-40B4-BE49-F238E27FC236}">
                <a16:creationId xmlns:a16="http://schemas.microsoft.com/office/drawing/2014/main" id="{9F521602-0CB9-4F14-8449-2C7662E961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17254" y="3838564"/>
            <a:ext cx="3957493" cy="779657"/>
          </a:xfrm>
        </p:spPr>
        <p:txBody>
          <a:bodyPr vert="horz"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811B069-0F24-4BD9-BFC8-D46C3F3C32FA}"/>
              </a:ext>
            </a:extLst>
          </p:cNvPr>
          <p:cNvGrpSpPr/>
          <p:nvPr userDrawn="1"/>
        </p:nvGrpSpPr>
        <p:grpSpPr>
          <a:xfrm>
            <a:off x="534781" y="5299333"/>
            <a:ext cx="11096388" cy="1570861"/>
            <a:chOff x="1061236" y="4846172"/>
            <a:chExt cx="10781514" cy="157086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035EFAB-B03B-452C-898B-828EB1A6AB48}"/>
                </a:ext>
              </a:extLst>
            </p:cNvPr>
            <p:cNvGrpSpPr/>
            <p:nvPr userDrawn="1"/>
          </p:nvGrpSpPr>
          <p:grpSpPr>
            <a:xfrm>
              <a:off x="1066786" y="4856944"/>
              <a:ext cx="10769614" cy="1551120"/>
              <a:chOff x="815120" y="4886808"/>
              <a:chExt cx="10579100" cy="1521256"/>
            </a:xfrm>
          </p:grpSpPr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id="{5E19FF89-BC6A-4294-9F99-447F4A4D11A1}"/>
                  </a:ext>
                </a:extLst>
              </p:cNvPr>
              <p:cNvSpPr/>
              <p:nvPr userDrawn="1"/>
            </p:nvSpPr>
            <p:spPr>
              <a:xfrm>
                <a:off x="815120" y="4886808"/>
                <a:ext cx="2579916" cy="1521256"/>
              </a:xfrm>
              <a:prstGeom prst="rect">
                <a:avLst/>
              </a:prstGeom>
              <a:blipFill dpi="0" rotWithShape="0">
                <a:blip r:embed="rId2">
                  <a:alphaModFix amt="75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9BED2F64-0840-4145-9FFA-9E9ACDDF3537}"/>
                  </a:ext>
                </a:extLst>
              </p:cNvPr>
              <p:cNvSpPr/>
              <p:nvPr userDrawn="1"/>
            </p:nvSpPr>
            <p:spPr>
              <a:xfrm>
                <a:off x="3481515" y="4886808"/>
                <a:ext cx="2579916" cy="1521256"/>
              </a:xfrm>
              <a:prstGeom prst="rect">
                <a:avLst/>
              </a:prstGeom>
              <a:blipFill dpi="0" rotWithShape="1">
                <a:blip r:embed="rId3">
                  <a:alphaModFix amt="75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id="{7C6653B9-C3B0-493F-A085-71CE6DCA69CA}"/>
                  </a:ext>
                </a:extLst>
              </p:cNvPr>
              <p:cNvSpPr/>
              <p:nvPr userDrawn="1"/>
            </p:nvSpPr>
            <p:spPr>
              <a:xfrm>
                <a:off x="6147909" y="4886808"/>
                <a:ext cx="2579916" cy="1521256"/>
              </a:xfrm>
              <a:prstGeom prst="rect">
                <a:avLst/>
              </a:prstGeom>
              <a:blipFill dpi="0" rotWithShape="1">
                <a:blip r:embed="rId4">
                  <a:alphaModFix amt="75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6153FD4C-4FD6-4D61-86DD-F6FD335E52D7}"/>
                  </a:ext>
                </a:extLst>
              </p:cNvPr>
              <p:cNvSpPr/>
              <p:nvPr userDrawn="1"/>
            </p:nvSpPr>
            <p:spPr>
              <a:xfrm>
                <a:off x="8814304" y="4886808"/>
                <a:ext cx="2579916" cy="1521256"/>
              </a:xfrm>
              <a:prstGeom prst="rect">
                <a:avLst/>
              </a:prstGeom>
              <a:blipFill dpi="0" rotWithShape="1">
                <a:blip r:embed="rId5">
                  <a:alphaModFix amt="75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829C8F74-81E7-4E24-BA97-303B10239438}"/>
                </a:ext>
              </a:extLst>
            </p:cNvPr>
            <p:cNvGrpSpPr/>
            <p:nvPr userDrawn="1"/>
          </p:nvGrpSpPr>
          <p:grpSpPr>
            <a:xfrm>
              <a:off x="1061236" y="4846172"/>
              <a:ext cx="10781514" cy="1570861"/>
              <a:chOff x="832543" y="4877815"/>
              <a:chExt cx="10548853" cy="1540617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8717E37B-15E8-45DC-9A1E-63D1DA8BCAE2}"/>
                  </a:ext>
                </a:extLst>
              </p:cNvPr>
              <p:cNvSpPr/>
              <p:nvPr userDrawn="1"/>
            </p:nvSpPr>
            <p:spPr>
              <a:xfrm>
                <a:off x="832543" y="4877815"/>
                <a:ext cx="2554030" cy="1521357"/>
              </a:xfrm>
              <a:prstGeom prst="rect">
                <a:avLst/>
              </a:pr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896C6956-CFC9-4371-AB50-3A2A0EDDDDFB}"/>
                  </a:ext>
                </a:extLst>
              </p:cNvPr>
              <p:cNvSpPr/>
              <p:nvPr userDrawn="1"/>
            </p:nvSpPr>
            <p:spPr>
              <a:xfrm>
                <a:off x="3490226" y="4884166"/>
                <a:ext cx="2554030" cy="1533915"/>
              </a:xfrm>
              <a:prstGeom prst="rect">
                <a:avLst/>
              </a:pr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9D032CD1-C546-4DCE-A1BC-0616108FF5FF}"/>
                  </a:ext>
                </a:extLst>
              </p:cNvPr>
              <p:cNvSpPr/>
              <p:nvPr userDrawn="1"/>
            </p:nvSpPr>
            <p:spPr>
              <a:xfrm>
                <a:off x="6165332" y="4891877"/>
                <a:ext cx="2554030" cy="1507922"/>
              </a:xfrm>
              <a:prstGeom prst="rect">
                <a:avLst/>
              </a:pr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63627E04-539E-4A83-A9BC-8AD6E7F5A469}"/>
                  </a:ext>
                </a:extLst>
              </p:cNvPr>
              <p:cNvSpPr/>
              <p:nvPr userDrawn="1"/>
            </p:nvSpPr>
            <p:spPr>
              <a:xfrm>
                <a:off x="8800051" y="4892033"/>
                <a:ext cx="2581345" cy="1526399"/>
              </a:xfrm>
              <a:prstGeom prst="rect">
                <a:avLst/>
              </a:prstGeom>
              <a:solidFill>
                <a:schemeClr val="accent1">
                  <a:alpha val="3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44" name="文本占位符 13">
            <a:extLst>
              <a:ext uri="{FF2B5EF4-FFF2-40B4-BE49-F238E27FC236}">
                <a16:creationId xmlns:a16="http://schemas.microsoft.com/office/drawing/2014/main" id="{4951AF4E-4FB6-4910-8225-42E3B32216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17254" y="4837486"/>
            <a:ext cx="3957493" cy="296271"/>
          </a:xfrm>
        </p:spPr>
        <p:txBody>
          <a:bodyPr vert="horz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5F992AC9-29FA-4739-900A-ABD7859DCC42}"/>
              </a:ext>
            </a:extLst>
          </p:cNvPr>
          <p:cNvSpPr/>
          <p:nvPr userDrawn="1"/>
        </p:nvSpPr>
        <p:spPr>
          <a:xfrm flipV="1">
            <a:off x="-11455" y="5299329"/>
            <a:ext cx="354355" cy="15705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E1B6AEF-9B89-4F45-990C-D16F131300E8}"/>
              </a:ext>
            </a:extLst>
          </p:cNvPr>
          <p:cNvSpPr/>
          <p:nvPr userDrawn="1"/>
        </p:nvSpPr>
        <p:spPr>
          <a:xfrm flipV="1">
            <a:off x="11834905" y="5304087"/>
            <a:ext cx="357832" cy="15563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6CA5E0E1-D618-4A51-A2E9-8FE304F9A4DA}"/>
              </a:ext>
            </a:extLst>
          </p:cNvPr>
          <p:cNvSpPr/>
          <p:nvPr userDrawn="1"/>
        </p:nvSpPr>
        <p:spPr>
          <a:xfrm flipV="1">
            <a:off x="336549" y="947518"/>
            <a:ext cx="1149985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B6A4F25E-5C65-4648-975E-92645F7DC4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342902" y="223925"/>
            <a:ext cx="2300583" cy="620668"/>
          </a:xfrm>
          <a:prstGeom prst="rect">
            <a:avLst/>
          </a:prstGeom>
        </p:spPr>
      </p:pic>
      <p:pic>
        <p:nvPicPr>
          <p:cNvPr id="21" name="图片 20" descr="徽标, 图标&#10;&#10;描述已自动生成">
            <a:extLst>
              <a:ext uri="{FF2B5EF4-FFF2-40B4-BE49-F238E27FC236}">
                <a16:creationId xmlns:a16="http://schemas.microsoft.com/office/drawing/2014/main" id="{17AA67F2-E656-864E-9CAB-8D712DD4C108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394" y="250340"/>
            <a:ext cx="1447848" cy="5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标题 1">
            <a:extLst>
              <a:ext uri="{FF2B5EF4-FFF2-40B4-BE49-F238E27FC236}">
                <a16:creationId xmlns:a16="http://schemas.microsoft.com/office/drawing/2014/main" id="{CD9B955F-4590-42BD-99D9-7C57C2C391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6429" y="1272519"/>
            <a:ext cx="6891673" cy="3508795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8" name="文本占位符 13">
            <a:extLst>
              <a:ext uri="{FF2B5EF4-FFF2-40B4-BE49-F238E27FC236}">
                <a16:creationId xmlns:a16="http://schemas.microsoft.com/office/drawing/2014/main" id="{0B0D9D5D-2558-4381-BEDA-D4BEDAD97A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6427" y="4897519"/>
            <a:ext cx="3955608" cy="779657"/>
          </a:xfrm>
        </p:spPr>
        <p:txBody>
          <a:bodyPr vert="horz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9" name="文本占位符 13">
            <a:extLst>
              <a:ext uri="{FF2B5EF4-FFF2-40B4-BE49-F238E27FC236}">
                <a16:creationId xmlns:a16="http://schemas.microsoft.com/office/drawing/2014/main" id="{F863D6C6-11EC-4239-ADF8-34921B74F6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427" y="6076111"/>
            <a:ext cx="3962176" cy="296271"/>
          </a:xfrm>
        </p:spPr>
        <p:txBody>
          <a:bodyPr vert="horz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0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373204BF-75D8-447F-8A55-F4A00026A3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766429" y="338890"/>
            <a:ext cx="2300583" cy="620668"/>
          </a:xfrm>
          <a:prstGeom prst="rect">
            <a:avLst/>
          </a:prstGeom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4BD3C85D-90A2-47E2-AC8A-691DD83A2977}"/>
              </a:ext>
            </a:extLst>
          </p:cNvPr>
          <p:cNvGrpSpPr/>
          <p:nvPr userDrawn="1"/>
        </p:nvGrpSpPr>
        <p:grpSpPr>
          <a:xfrm>
            <a:off x="8123236" y="3536407"/>
            <a:ext cx="2007813" cy="1551811"/>
            <a:chOff x="8307519" y="3480533"/>
            <a:chExt cx="2007813" cy="1551811"/>
          </a:xfrm>
        </p:grpSpPr>
        <p:sp>
          <p:nvSpPr>
            <p:cNvPr id="36" name="六边形 35">
              <a:extLst>
                <a:ext uri="{FF2B5EF4-FFF2-40B4-BE49-F238E27FC236}">
                  <a16:creationId xmlns:a16="http://schemas.microsoft.com/office/drawing/2014/main" id="{15B2CED2-2E1C-4FD8-9D6B-A82CE511D408}"/>
                </a:ext>
              </a:extLst>
            </p:cNvPr>
            <p:cNvSpPr/>
            <p:nvPr userDrawn="1"/>
          </p:nvSpPr>
          <p:spPr>
            <a:xfrm>
              <a:off x="8307519" y="3480533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7" name="六边形 36">
              <a:extLst>
                <a:ext uri="{FF2B5EF4-FFF2-40B4-BE49-F238E27FC236}">
                  <a16:creationId xmlns:a16="http://schemas.microsoft.com/office/drawing/2014/main" id="{5B764339-61AD-4BE4-BDBF-51B27ECCECD7}"/>
                </a:ext>
              </a:extLst>
            </p:cNvPr>
            <p:cNvSpPr/>
            <p:nvPr userDrawn="1"/>
          </p:nvSpPr>
          <p:spPr>
            <a:xfrm>
              <a:off x="8307519" y="3480533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sp>
        <p:nvSpPr>
          <p:cNvPr id="38" name="六边形 37">
            <a:extLst>
              <a:ext uri="{FF2B5EF4-FFF2-40B4-BE49-F238E27FC236}">
                <a16:creationId xmlns:a16="http://schemas.microsoft.com/office/drawing/2014/main" id="{38F337C2-B3DC-45F8-8580-C4AC6C538EFC}"/>
              </a:ext>
            </a:extLst>
          </p:cNvPr>
          <p:cNvSpPr/>
          <p:nvPr userDrawn="1"/>
        </p:nvSpPr>
        <p:spPr>
          <a:xfrm>
            <a:off x="8123236" y="5300206"/>
            <a:ext cx="2007813" cy="1551811"/>
          </a:xfrm>
          <a:prstGeom prst="hexagon">
            <a:avLst>
              <a:gd name="adj" fmla="val 28186"/>
              <a:gd name="vf" fmla="val 11547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584F62E-ED47-4477-8FF1-503BA2096B61}"/>
              </a:ext>
            </a:extLst>
          </p:cNvPr>
          <p:cNvGrpSpPr/>
          <p:nvPr userDrawn="1"/>
        </p:nvGrpSpPr>
        <p:grpSpPr>
          <a:xfrm>
            <a:off x="8123236" y="1772607"/>
            <a:ext cx="2007813" cy="1551811"/>
            <a:chOff x="8330378" y="1853484"/>
            <a:chExt cx="2007813" cy="1551811"/>
          </a:xfrm>
        </p:grpSpPr>
        <p:sp>
          <p:nvSpPr>
            <p:cNvPr id="40" name="六边形 39">
              <a:extLst>
                <a:ext uri="{FF2B5EF4-FFF2-40B4-BE49-F238E27FC236}">
                  <a16:creationId xmlns:a16="http://schemas.microsoft.com/office/drawing/2014/main" id="{9F2DD61B-AADB-4529-82CF-3DF2DBC39ABC}"/>
                </a:ext>
              </a:extLst>
            </p:cNvPr>
            <p:cNvSpPr/>
            <p:nvPr userDrawn="1"/>
          </p:nvSpPr>
          <p:spPr>
            <a:xfrm>
              <a:off x="8330378" y="1853484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41" name="六边形 40">
              <a:extLst>
                <a:ext uri="{FF2B5EF4-FFF2-40B4-BE49-F238E27FC236}">
                  <a16:creationId xmlns:a16="http://schemas.microsoft.com/office/drawing/2014/main" id="{C56C2822-39B0-46FA-915B-13CEA2DB4495}"/>
                </a:ext>
              </a:extLst>
            </p:cNvPr>
            <p:cNvSpPr/>
            <p:nvPr userDrawn="1"/>
          </p:nvSpPr>
          <p:spPr>
            <a:xfrm>
              <a:off x="8330378" y="1853484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42" name="六边形 41">
            <a:extLst>
              <a:ext uri="{FF2B5EF4-FFF2-40B4-BE49-F238E27FC236}">
                <a16:creationId xmlns:a16="http://schemas.microsoft.com/office/drawing/2014/main" id="{D0158FA9-F3FA-469D-A4BF-F5CE1756BD79}"/>
              </a:ext>
            </a:extLst>
          </p:cNvPr>
          <p:cNvSpPr/>
          <p:nvPr userDrawn="1"/>
        </p:nvSpPr>
        <p:spPr>
          <a:xfrm>
            <a:off x="11757200" y="1772607"/>
            <a:ext cx="2007813" cy="1551811"/>
          </a:xfrm>
          <a:prstGeom prst="hexagon">
            <a:avLst>
              <a:gd name="adj" fmla="val 28186"/>
              <a:gd name="vf" fmla="val 115470"/>
            </a:avLst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43" name="六边形 42">
            <a:extLst>
              <a:ext uri="{FF2B5EF4-FFF2-40B4-BE49-F238E27FC236}">
                <a16:creationId xmlns:a16="http://schemas.microsoft.com/office/drawing/2014/main" id="{265E077D-032F-4988-A754-4E458FB4F838}"/>
              </a:ext>
            </a:extLst>
          </p:cNvPr>
          <p:cNvSpPr/>
          <p:nvPr userDrawn="1"/>
        </p:nvSpPr>
        <p:spPr>
          <a:xfrm>
            <a:off x="11757200" y="3536407"/>
            <a:ext cx="2007813" cy="1551811"/>
          </a:xfrm>
          <a:prstGeom prst="hexagon">
            <a:avLst>
              <a:gd name="adj" fmla="val 28186"/>
              <a:gd name="vf" fmla="val 115470"/>
            </a:avLst>
          </a:pr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44" name="六边形 43">
            <a:extLst>
              <a:ext uri="{FF2B5EF4-FFF2-40B4-BE49-F238E27FC236}">
                <a16:creationId xmlns:a16="http://schemas.microsoft.com/office/drawing/2014/main" id="{9999CAAD-4691-42A1-9294-9430F7B1B87F}"/>
              </a:ext>
            </a:extLst>
          </p:cNvPr>
          <p:cNvSpPr/>
          <p:nvPr userDrawn="1"/>
        </p:nvSpPr>
        <p:spPr>
          <a:xfrm>
            <a:off x="8123236" y="8807"/>
            <a:ext cx="2007813" cy="1551811"/>
          </a:xfrm>
          <a:prstGeom prst="hexagon">
            <a:avLst>
              <a:gd name="adj" fmla="val 28186"/>
              <a:gd name="vf" fmla="val 115470"/>
            </a:avLst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218717-0A8C-4773-9EC9-596A852B7E7A}"/>
              </a:ext>
            </a:extLst>
          </p:cNvPr>
          <p:cNvGrpSpPr/>
          <p:nvPr userDrawn="1"/>
        </p:nvGrpSpPr>
        <p:grpSpPr>
          <a:xfrm>
            <a:off x="9946769" y="-845301"/>
            <a:ext cx="2020220" cy="8543912"/>
            <a:chOff x="9946768" y="-902451"/>
            <a:chExt cx="2020220" cy="8543912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6E927EE-0BA2-485F-9BC6-08E302D51291}"/>
                </a:ext>
              </a:extLst>
            </p:cNvPr>
            <p:cNvGrpSpPr/>
            <p:nvPr userDrawn="1"/>
          </p:nvGrpSpPr>
          <p:grpSpPr>
            <a:xfrm>
              <a:off x="9946770" y="4381172"/>
              <a:ext cx="2007813" cy="1551811"/>
              <a:chOff x="9946770" y="4292722"/>
              <a:chExt cx="2007813" cy="1551811"/>
            </a:xfrm>
          </p:grpSpPr>
          <p:sp>
            <p:nvSpPr>
              <p:cNvPr id="56" name="六边形 55">
                <a:extLst>
                  <a:ext uri="{FF2B5EF4-FFF2-40B4-BE49-F238E27FC236}">
                    <a16:creationId xmlns:a16="http://schemas.microsoft.com/office/drawing/2014/main" id="{62BF4441-3613-4C16-B1E5-AA6666822E69}"/>
                  </a:ext>
                </a:extLst>
              </p:cNvPr>
              <p:cNvSpPr/>
              <p:nvPr userDrawn="1"/>
            </p:nvSpPr>
            <p:spPr>
              <a:xfrm>
                <a:off x="9946770" y="4292722"/>
                <a:ext cx="2007813" cy="1551811"/>
              </a:xfrm>
              <a:prstGeom prst="hexagon">
                <a:avLst>
                  <a:gd name="adj" fmla="val 28186"/>
                  <a:gd name="vf" fmla="val 115470"/>
                </a:avLst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7" name="六边形 56">
                <a:extLst>
                  <a:ext uri="{FF2B5EF4-FFF2-40B4-BE49-F238E27FC236}">
                    <a16:creationId xmlns:a16="http://schemas.microsoft.com/office/drawing/2014/main" id="{72C322D9-7F8C-49A7-9F21-5AD6F050BC03}"/>
                  </a:ext>
                </a:extLst>
              </p:cNvPr>
              <p:cNvSpPr/>
              <p:nvPr userDrawn="1"/>
            </p:nvSpPr>
            <p:spPr>
              <a:xfrm>
                <a:off x="9946770" y="4292722"/>
                <a:ext cx="2007813" cy="1551811"/>
              </a:xfrm>
              <a:prstGeom prst="hexagon">
                <a:avLst>
                  <a:gd name="adj" fmla="val 28186"/>
                  <a:gd name="vf" fmla="val 115470"/>
                </a:avLst>
              </a:prstGeom>
              <a:solidFill>
                <a:schemeClr val="accent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1AAB488A-2808-41D6-8AA4-2444CAD46E11}"/>
                </a:ext>
              </a:extLst>
            </p:cNvPr>
            <p:cNvGrpSpPr/>
            <p:nvPr userDrawn="1"/>
          </p:nvGrpSpPr>
          <p:grpSpPr>
            <a:xfrm>
              <a:off x="9959175" y="806027"/>
              <a:ext cx="2007813" cy="1551811"/>
              <a:chOff x="9959175" y="1038037"/>
              <a:chExt cx="2007813" cy="1551811"/>
            </a:xfrm>
          </p:grpSpPr>
          <p:sp>
            <p:nvSpPr>
              <p:cNvPr id="54" name="六边形 53">
                <a:extLst>
                  <a:ext uri="{FF2B5EF4-FFF2-40B4-BE49-F238E27FC236}">
                    <a16:creationId xmlns:a16="http://schemas.microsoft.com/office/drawing/2014/main" id="{8DD5BE1B-E0A2-4F24-BF33-490CE1A12C9E}"/>
                  </a:ext>
                </a:extLst>
              </p:cNvPr>
              <p:cNvSpPr/>
              <p:nvPr userDrawn="1"/>
            </p:nvSpPr>
            <p:spPr>
              <a:xfrm>
                <a:off x="9959175" y="1038037"/>
                <a:ext cx="2007813" cy="1551811"/>
              </a:xfrm>
              <a:prstGeom prst="hexagon">
                <a:avLst>
                  <a:gd name="adj" fmla="val 28186"/>
                  <a:gd name="vf" fmla="val 115470"/>
                </a:avLst>
              </a:prstGeom>
              <a:blipFill dpi="0" rotWithShape="1">
                <a:blip r:embed="rId7"/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55" name="六边形 54">
                <a:extLst>
                  <a:ext uri="{FF2B5EF4-FFF2-40B4-BE49-F238E27FC236}">
                    <a16:creationId xmlns:a16="http://schemas.microsoft.com/office/drawing/2014/main" id="{1A388C6A-5B29-4136-B459-2AAC447BBF14}"/>
                  </a:ext>
                </a:extLst>
              </p:cNvPr>
              <p:cNvSpPr/>
              <p:nvPr userDrawn="1"/>
            </p:nvSpPr>
            <p:spPr>
              <a:xfrm>
                <a:off x="9959175" y="1038037"/>
                <a:ext cx="2007813" cy="1551811"/>
              </a:xfrm>
              <a:prstGeom prst="hexagon">
                <a:avLst>
                  <a:gd name="adj" fmla="val 28186"/>
                  <a:gd name="vf" fmla="val 115470"/>
                </a:avLst>
              </a:prstGeom>
              <a:solidFill>
                <a:schemeClr val="accent2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dirty="0"/>
              </a:p>
            </p:txBody>
          </p:sp>
        </p:grpSp>
        <p:sp>
          <p:nvSpPr>
            <p:cNvPr id="51" name="六边形 50">
              <a:extLst>
                <a:ext uri="{FF2B5EF4-FFF2-40B4-BE49-F238E27FC236}">
                  <a16:creationId xmlns:a16="http://schemas.microsoft.com/office/drawing/2014/main" id="{8C579B27-B756-41A2-943C-8CF0D80BDA2B}"/>
                </a:ext>
              </a:extLst>
            </p:cNvPr>
            <p:cNvSpPr/>
            <p:nvPr userDrawn="1"/>
          </p:nvSpPr>
          <p:spPr>
            <a:xfrm>
              <a:off x="10094304" y="2514505"/>
              <a:ext cx="1727368" cy="1710000"/>
            </a:xfrm>
            <a:prstGeom prst="hexagon">
              <a:avLst>
                <a:gd name="adj" fmla="val 28186"/>
                <a:gd name="vf" fmla="val 115470"/>
              </a:avLst>
            </a:prstGeom>
            <a:blipFill dpi="0" rotWithShape="1">
              <a:blip r:embed="rId8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六边形 51">
              <a:extLst>
                <a:ext uri="{FF2B5EF4-FFF2-40B4-BE49-F238E27FC236}">
                  <a16:creationId xmlns:a16="http://schemas.microsoft.com/office/drawing/2014/main" id="{A072B527-7B2B-4155-90E6-12411168F4CB}"/>
                </a:ext>
              </a:extLst>
            </p:cNvPr>
            <p:cNvSpPr/>
            <p:nvPr userDrawn="1"/>
          </p:nvSpPr>
          <p:spPr>
            <a:xfrm>
              <a:off x="9946768" y="6089650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solidFill>
              <a:schemeClr val="bg1">
                <a:lumMod val="7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53" name="六边形 52">
              <a:extLst>
                <a:ext uri="{FF2B5EF4-FFF2-40B4-BE49-F238E27FC236}">
                  <a16:creationId xmlns:a16="http://schemas.microsoft.com/office/drawing/2014/main" id="{0BBDBCB8-34E1-4DF9-AB6B-D1417669888B}"/>
                </a:ext>
              </a:extLst>
            </p:cNvPr>
            <p:cNvSpPr/>
            <p:nvPr userDrawn="1"/>
          </p:nvSpPr>
          <p:spPr>
            <a:xfrm>
              <a:off x="9946769" y="-902451"/>
              <a:ext cx="2007813" cy="1551811"/>
            </a:xfrm>
            <a:prstGeom prst="hexagon">
              <a:avLst>
                <a:gd name="adj" fmla="val 28186"/>
                <a:gd name="vf" fmla="val 115470"/>
              </a:avLst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58" name="矩形 57">
            <a:extLst>
              <a:ext uri="{FF2B5EF4-FFF2-40B4-BE49-F238E27FC236}">
                <a16:creationId xmlns:a16="http://schemas.microsoft.com/office/drawing/2014/main" id="{B06ED3F1-F9C8-49DE-B7CE-FCF106E0361D}"/>
              </a:ext>
            </a:extLst>
          </p:cNvPr>
          <p:cNvSpPr/>
          <p:nvPr userDrawn="1"/>
        </p:nvSpPr>
        <p:spPr>
          <a:xfrm flipV="1">
            <a:off x="1" y="0"/>
            <a:ext cx="342900" cy="68698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112124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C3049CF2-7C8D-44C1-9B6D-13F96D6DEB26}"/>
              </a:ext>
            </a:extLst>
          </p:cNvPr>
          <p:cNvGrpSpPr/>
          <p:nvPr userDrawn="1"/>
        </p:nvGrpSpPr>
        <p:grpSpPr>
          <a:xfrm>
            <a:off x="9481784" y="299673"/>
            <a:ext cx="2710215" cy="1508853"/>
            <a:chOff x="9495900" y="0"/>
            <a:chExt cx="2708792" cy="156189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07B9726-3BDB-43AD-9906-12DBB56FF3CB}"/>
                </a:ext>
              </a:extLst>
            </p:cNvPr>
            <p:cNvSpPr/>
            <p:nvPr userDrawn="1"/>
          </p:nvSpPr>
          <p:spPr>
            <a:xfrm>
              <a:off x="9501612" y="10772"/>
              <a:ext cx="2703080" cy="1551120"/>
            </a:xfrm>
            <a:prstGeom prst="rect">
              <a:avLst/>
            </a:prstGeom>
            <a:blipFill dpi="0" rotWithShape="0">
              <a:blip r:embed="rId2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41DA6E7-4BDA-4A89-8A18-ECDDEC423A08}"/>
                </a:ext>
              </a:extLst>
            </p:cNvPr>
            <p:cNvSpPr/>
            <p:nvPr userDrawn="1"/>
          </p:nvSpPr>
          <p:spPr>
            <a:xfrm>
              <a:off x="9495900" y="0"/>
              <a:ext cx="2686596" cy="1551223"/>
            </a:xfrm>
            <a:prstGeom prst="rect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E7793CC-860A-4192-803D-F6726E7D0FDB}"/>
              </a:ext>
            </a:extLst>
          </p:cNvPr>
          <p:cNvGrpSpPr/>
          <p:nvPr userDrawn="1"/>
        </p:nvGrpSpPr>
        <p:grpSpPr>
          <a:xfrm>
            <a:off x="9481784" y="3490119"/>
            <a:ext cx="2715312" cy="1510915"/>
            <a:chOff x="9482402" y="1976732"/>
            <a:chExt cx="2715312" cy="1564027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25A9CA5E-0698-4AD0-993D-55BE7557F64A}"/>
                </a:ext>
              </a:extLst>
            </p:cNvPr>
            <p:cNvSpPr/>
            <p:nvPr userDrawn="1"/>
          </p:nvSpPr>
          <p:spPr>
            <a:xfrm>
              <a:off x="9482402" y="1976732"/>
              <a:ext cx="2710215" cy="1551120"/>
            </a:xfrm>
            <a:prstGeom prst="rect">
              <a:avLst/>
            </a:prstGeom>
            <a:blipFill dpi="0" rotWithShape="1">
              <a:blip r:embed="rId3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340039F-AF59-43A5-8977-00BDF435CCA8}"/>
                </a:ext>
              </a:extLst>
            </p:cNvPr>
            <p:cNvSpPr/>
            <p:nvPr userDrawn="1"/>
          </p:nvSpPr>
          <p:spPr>
            <a:xfrm>
              <a:off x="9488223" y="1976732"/>
              <a:ext cx="2709491" cy="1564027"/>
            </a:xfrm>
            <a:prstGeom prst="rect">
              <a:avLst/>
            </a:prstGeom>
            <a:solidFill>
              <a:schemeClr val="accent2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73B4844-4F5B-44FF-A387-7313ACF218F1}"/>
              </a:ext>
            </a:extLst>
          </p:cNvPr>
          <p:cNvGrpSpPr/>
          <p:nvPr userDrawn="1"/>
        </p:nvGrpSpPr>
        <p:grpSpPr>
          <a:xfrm>
            <a:off x="9481785" y="1900099"/>
            <a:ext cx="2715329" cy="1498447"/>
            <a:chOff x="15088985" y="10772"/>
            <a:chExt cx="2703097" cy="1551120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66D9E6D5-9586-4D11-B4A7-4EDDA03BF945}"/>
                </a:ext>
              </a:extLst>
            </p:cNvPr>
            <p:cNvSpPr/>
            <p:nvPr userDrawn="1"/>
          </p:nvSpPr>
          <p:spPr>
            <a:xfrm>
              <a:off x="15088985" y="10772"/>
              <a:ext cx="2703080" cy="1551120"/>
            </a:xfrm>
            <a:prstGeom prst="rect">
              <a:avLst/>
            </a:prstGeom>
            <a:blipFill dpi="0" rotWithShape="1">
              <a:blip r:embed="rId4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3F22345-157C-4685-855F-B09A613800E1}"/>
                </a:ext>
              </a:extLst>
            </p:cNvPr>
            <p:cNvSpPr/>
            <p:nvPr userDrawn="1"/>
          </p:nvSpPr>
          <p:spPr>
            <a:xfrm>
              <a:off x="15105486" y="14338"/>
              <a:ext cx="2686596" cy="1537524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D5327CD-4B64-4F55-B9B8-CD11E900F6D1}"/>
              </a:ext>
            </a:extLst>
          </p:cNvPr>
          <p:cNvGrpSpPr/>
          <p:nvPr userDrawn="1"/>
        </p:nvGrpSpPr>
        <p:grpSpPr>
          <a:xfrm>
            <a:off x="9487498" y="5092607"/>
            <a:ext cx="2722874" cy="1506957"/>
            <a:chOff x="17882672" y="10772"/>
            <a:chExt cx="2722874" cy="155993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418E7B8-9B92-4672-B50B-72CA78D58968}"/>
                </a:ext>
              </a:extLst>
            </p:cNvPr>
            <p:cNvSpPr/>
            <p:nvPr userDrawn="1"/>
          </p:nvSpPr>
          <p:spPr>
            <a:xfrm>
              <a:off x="17882672" y="10772"/>
              <a:ext cx="2703080" cy="1551120"/>
            </a:xfrm>
            <a:prstGeom prst="rect">
              <a:avLst/>
            </a:prstGeom>
            <a:blipFill dpi="0" rotWithShape="1">
              <a:blip r:embed="rId5">
                <a:alphaModFix amt="75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90D752A9-A98E-4247-A477-7129B8E9CE0C}"/>
                </a:ext>
              </a:extLst>
            </p:cNvPr>
            <p:cNvSpPr/>
            <p:nvPr userDrawn="1"/>
          </p:nvSpPr>
          <p:spPr>
            <a:xfrm>
              <a:off x="17890217" y="14339"/>
              <a:ext cx="2715329" cy="1556363"/>
            </a:xfrm>
            <a:prstGeom prst="rect">
              <a:avLst/>
            </a:prstGeom>
            <a:solidFill>
              <a:schemeClr val="accent1"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/>
            </a:p>
          </p:txBody>
        </p:sp>
      </p:grpSp>
      <p:sp>
        <p:nvSpPr>
          <p:cNvPr id="23" name="标题 1">
            <a:extLst>
              <a:ext uri="{FF2B5EF4-FFF2-40B4-BE49-F238E27FC236}">
                <a16:creationId xmlns:a16="http://schemas.microsoft.com/office/drawing/2014/main" id="{5D1DA2EA-93AA-41E5-85D1-8385B4447439}"/>
              </a:ext>
            </a:extLst>
          </p:cNvPr>
          <p:cNvSpPr>
            <a:spLocks noGrp="1"/>
          </p:cNvSpPr>
          <p:nvPr userDrawn="1">
            <p:ph type="ctrTitle"/>
          </p:nvPr>
        </p:nvSpPr>
        <p:spPr>
          <a:xfrm>
            <a:off x="766429" y="1272519"/>
            <a:ext cx="8217553" cy="3508795"/>
          </a:xfrm>
        </p:spPr>
        <p:txBody>
          <a:bodyPr anchor="ctr">
            <a:normAutofit/>
          </a:bodyPr>
          <a:lstStyle>
            <a:lvl1pPr algn="l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4" name="文本占位符 13">
            <a:extLst>
              <a:ext uri="{FF2B5EF4-FFF2-40B4-BE49-F238E27FC236}">
                <a16:creationId xmlns:a16="http://schemas.microsoft.com/office/drawing/2014/main" id="{EAFA2DB6-73D2-445A-B220-BA1692180618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6427" y="4897519"/>
            <a:ext cx="3955608" cy="779657"/>
          </a:xfrm>
        </p:spPr>
        <p:txBody>
          <a:bodyPr vert="horz"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000" b="1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25" name="文本占位符 13">
            <a:extLst>
              <a:ext uri="{FF2B5EF4-FFF2-40B4-BE49-F238E27FC236}">
                <a16:creationId xmlns:a16="http://schemas.microsoft.com/office/drawing/2014/main" id="{2C2CA39A-B271-49E9-9035-097E2A79117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66427" y="6076111"/>
            <a:ext cx="3962176" cy="296271"/>
          </a:xfrm>
        </p:spPr>
        <p:txBody>
          <a:bodyPr vert="horz"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1600" b="0">
                <a:solidFill>
                  <a:schemeClr val="tx1"/>
                </a:solidFill>
              </a:defRPr>
            </a:lvl1pPr>
            <a:lvl2pPr marL="457166" indent="0">
              <a:buNone/>
              <a:defRPr/>
            </a:lvl2pPr>
            <a:lvl3pPr marL="914330" indent="0">
              <a:buNone/>
              <a:defRPr/>
            </a:lvl3pPr>
            <a:lvl4pPr marL="1371496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5DCC099F-90AF-43E4-94EE-85EC6E4FEE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766429" y="338890"/>
            <a:ext cx="2300583" cy="620668"/>
          </a:xfrm>
          <a:prstGeom prst="rect">
            <a:avLst/>
          </a:prstGeom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id="{3E77F707-A06A-4990-9447-D03A3A86D230}"/>
              </a:ext>
            </a:extLst>
          </p:cNvPr>
          <p:cNvSpPr/>
          <p:nvPr userDrawn="1"/>
        </p:nvSpPr>
        <p:spPr>
          <a:xfrm flipV="1">
            <a:off x="1" y="0"/>
            <a:ext cx="342900" cy="68698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44B3BAA-00FD-464F-82CC-51681AB63EDD}"/>
              </a:ext>
            </a:extLst>
          </p:cNvPr>
          <p:cNvGrpSpPr/>
          <p:nvPr userDrawn="1"/>
        </p:nvGrpSpPr>
        <p:grpSpPr>
          <a:xfrm>
            <a:off x="3217656" y="290056"/>
            <a:ext cx="2146932" cy="718336"/>
            <a:chOff x="9812765" y="175862"/>
            <a:chExt cx="2146931" cy="71833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8569392-30D6-4CDF-B7DA-8879A05A3367}"/>
                </a:ext>
              </a:extLst>
            </p:cNvPr>
            <p:cNvSpPr txBox="1"/>
            <p:nvPr userDrawn="1"/>
          </p:nvSpPr>
          <p:spPr>
            <a:xfrm>
              <a:off x="10531101" y="334798"/>
              <a:ext cx="14285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800" b="1" dirty="0">
                  <a:solidFill>
                    <a:schemeClr val="accent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MAGIC Lab</a:t>
              </a:r>
              <a:endParaRPr lang="zh-CN" altLang="en-US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7DDEB28-8B86-4F9D-8BBE-834F619FC9D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12765" y="175862"/>
              <a:ext cx="718336" cy="718336"/>
            </a:xfrm>
            <a:prstGeom prst="rect">
              <a:avLst/>
            </a:prstGeom>
          </p:spPr>
        </p:pic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E139DCFE-F126-44B3-AE3E-2BE98C677681}"/>
              </a:ext>
            </a:extLst>
          </p:cNvPr>
          <p:cNvSpPr/>
          <p:nvPr userDrawn="1"/>
        </p:nvSpPr>
        <p:spPr>
          <a:xfrm>
            <a:off x="9481785" y="1"/>
            <a:ext cx="2715329" cy="206036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C747B9C-5573-456F-9F12-A8822137B207}"/>
              </a:ext>
            </a:extLst>
          </p:cNvPr>
          <p:cNvSpPr/>
          <p:nvPr userDrawn="1"/>
        </p:nvSpPr>
        <p:spPr>
          <a:xfrm>
            <a:off x="9481785" y="6672938"/>
            <a:ext cx="2715329" cy="196895"/>
          </a:xfrm>
          <a:prstGeom prst="rect">
            <a:avLst/>
          </a:prstGeom>
          <a:solidFill>
            <a:schemeClr val="accent2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924035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目录/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B7184D8A-193B-475E-9A38-AFE3CF0530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DDB"/>
              </a:clrFrom>
              <a:clrTo>
                <a:srgbClr val="FFFDDB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886" t="35989" r="15747" b="36201"/>
          <a:stretch/>
        </p:blipFill>
        <p:spPr>
          <a:xfrm>
            <a:off x="342902" y="223925"/>
            <a:ext cx="2300583" cy="620668"/>
          </a:xfrm>
          <a:prstGeom prst="rect">
            <a:avLst/>
          </a:prstGeom>
        </p:spPr>
      </p:pic>
      <p:pic>
        <p:nvPicPr>
          <p:cNvPr id="4" name="图片 3" descr="徽标, 图标&#10;&#10;描述已自动生成">
            <a:extLst>
              <a:ext uri="{FF2B5EF4-FFF2-40B4-BE49-F238E27FC236}">
                <a16:creationId xmlns:a16="http://schemas.microsoft.com/office/drawing/2014/main" id="{FCA7476E-6AD0-A04F-86AF-D7E27B0FC29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394" y="250340"/>
            <a:ext cx="1447848" cy="59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主副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980" y="212335"/>
            <a:ext cx="8214619" cy="609703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95981" y="1233487"/>
            <a:ext cx="11440420" cy="5183187"/>
          </a:xfrm>
        </p:spPr>
        <p:txBody>
          <a:bodyPr/>
          <a:lstStyle>
            <a:lvl1pPr>
              <a:lnSpc>
                <a:spcPct val="130000"/>
              </a:lnSpc>
              <a:defRPr sz="2800"/>
            </a:lvl1pPr>
            <a:lvl2pPr>
              <a:lnSpc>
                <a:spcPct val="130000"/>
              </a:lnSpc>
              <a:defRPr sz="2400"/>
            </a:lvl2pPr>
            <a:lvl3pPr>
              <a:lnSpc>
                <a:spcPct val="130000"/>
              </a:lnSpc>
              <a:defRPr/>
            </a:lvl3pPr>
            <a:lvl4pPr>
              <a:lnSpc>
                <a:spcPct val="130000"/>
              </a:lnSpc>
              <a:defRPr/>
            </a:lvl4pPr>
            <a:lvl5pPr>
              <a:lnSpc>
                <a:spcPct val="130000"/>
              </a:lnSpc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EB02D0A-4EC6-493A-BEAD-5B2FD3FC98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5980" y="822038"/>
            <a:ext cx="8214619" cy="33842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altLang="zh-CN" dirty="0"/>
              <a:t>Click to edit Subtitle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主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95980" y="1233487"/>
            <a:ext cx="11440419" cy="5183187"/>
          </a:xfrm>
        </p:spPr>
        <p:txBody>
          <a:bodyPr/>
          <a:lstStyle>
            <a:lvl1pPr>
              <a:lnSpc>
                <a:spcPct val="130000"/>
              </a:lnSpc>
              <a:defRPr/>
            </a:lvl1pPr>
            <a:lvl2pPr>
              <a:lnSpc>
                <a:spcPct val="130000"/>
              </a:lnSpc>
              <a:defRPr/>
            </a:lvl2pPr>
            <a:lvl3pPr>
              <a:lnSpc>
                <a:spcPct val="130000"/>
              </a:lnSpc>
              <a:defRPr/>
            </a:lvl3pPr>
            <a:lvl4pPr>
              <a:lnSpc>
                <a:spcPct val="130000"/>
              </a:lnSpc>
              <a:defRPr/>
            </a:lvl4pPr>
            <a:lvl5pPr>
              <a:lnSpc>
                <a:spcPct val="130000"/>
              </a:lnSpc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9" name="标题占位符 1">
            <a:extLst>
              <a:ext uri="{FF2B5EF4-FFF2-40B4-BE49-F238E27FC236}">
                <a16:creationId xmlns:a16="http://schemas.microsoft.com/office/drawing/2014/main" id="{9CF680EE-5B36-46DC-94B1-4A922C00A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980" y="212333"/>
            <a:ext cx="8214619" cy="94813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>
              <a:defRPr sz="3600"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70624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主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5980" y="212335"/>
            <a:ext cx="8214619" cy="609703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8EB02D0A-4EC6-493A-BEAD-5B2FD3FC98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5980" y="822038"/>
            <a:ext cx="8214619" cy="33842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altLang="zh-CN" dirty="0"/>
              <a:t>Click to edit Subtitle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7287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34964" y="1233490"/>
            <a:ext cx="11522075" cy="5183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4491" y="6498623"/>
            <a:ext cx="432547" cy="2688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E958DB2-6869-47DA-AB65-8AFD5F15119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5A7E0DA-B52C-43EA-A65D-7A80D533ABA8}"/>
              </a:ext>
            </a:extLst>
          </p:cNvPr>
          <p:cNvSpPr/>
          <p:nvPr userDrawn="1"/>
        </p:nvSpPr>
        <p:spPr>
          <a:xfrm>
            <a:off x="0" y="212334"/>
            <a:ext cx="334965" cy="94813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07982">
              <a:lnSpc>
                <a:spcPct val="120000"/>
              </a:lnSpc>
              <a:defRPr/>
            </a:pPr>
            <a:endParaRPr kumimoji="1" lang="zh-CN" altLang="en-US" sz="2000">
              <a:solidFill>
                <a:srgbClr val="1E2327"/>
              </a:solidFill>
              <a:cs typeface="+mn-ea"/>
              <a:sym typeface="+mn-lt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980" y="212333"/>
            <a:ext cx="8214619" cy="94813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pic>
        <p:nvPicPr>
          <p:cNvPr id="7" name="图片 6" descr="徽标, 图标&#10;&#10;描述已自动生成">
            <a:extLst>
              <a:ext uri="{FF2B5EF4-FFF2-40B4-BE49-F238E27FC236}">
                <a16:creationId xmlns:a16="http://schemas.microsoft.com/office/drawing/2014/main" id="{2FF9BC3C-E361-E14F-B96C-02DA814B66BA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0672" y="324601"/>
            <a:ext cx="1765348" cy="723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0" r:id="rId2"/>
    <p:sldLayoutId id="2147483651" r:id="rId3"/>
    <p:sldLayoutId id="2147483672" r:id="rId4"/>
    <p:sldLayoutId id="2147483673" r:id="rId5"/>
    <p:sldLayoutId id="2147483655" r:id="rId6"/>
    <p:sldLayoutId id="2147483669" r:id="rId7"/>
    <p:sldLayoutId id="2147483671" r:id="rId8"/>
    <p:sldLayoutId id="2147483670" r:id="rId9"/>
    <p:sldLayoutId id="2147483662" r:id="rId10"/>
    <p:sldLayoutId id="2147483661" r:id="rId11"/>
  </p:sldLayoutIdLst>
  <p:hf hdr="0" dt="0"/>
  <p:txStyles>
    <p:titleStyle>
      <a:lvl1pPr algn="l" defTabSz="914332" rtl="0" eaLnBrk="1" latinLnBrk="0" hangingPunct="1">
        <a:lnSpc>
          <a:spcPct val="100000"/>
        </a:lnSpc>
        <a:spcBef>
          <a:spcPct val="0"/>
        </a:spcBef>
        <a:buNone/>
        <a:defRPr sz="31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136" userDrawn="1">
          <p15:clr>
            <a:srgbClr val="F26B43"/>
          </p15:clr>
        </p15:guide>
        <p15:guide id="4" pos="208" userDrawn="1">
          <p15:clr>
            <a:srgbClr val="F26B43"/>
          </p15:clr>
        </p15:guide>
        <p15:guide id="5" pos="7464" userDrawn="1">
          <p15:clr>
            <a:srgbClr val="F26B43"/>
          </p15:clr>
        </p15:guide>
        <p15:guide id="6" orient="horz" pos="736" userDrawn="1">
          <p15:clr>
            <a:srgbClr val="F26B43"/>
          </p15:clr>
        </p15:guide>
        <p15:guide id="7" orient="horz" pos="768" userDrawn="1">
          <p15:clr>
            <a:srgbClr val="F26B43"/>
          </p15:clr>
        </p15:guide>
        <p15:guide id="8" orient="horz" pos="4088" userDrawn="1">
          <p15:clr>
            <a:srgbClr val="F26B43"/>
          </p15:clr>
        </p15:guide>
        <p15:guide id="9" orient="horz" pos="405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06527C-2C5D-437B-97D4-9A52684EA2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176" y="3614569"/>
            <a:ext cx="10810592" cy="1544400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Python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Package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Transportation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Spatiotemporal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Big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Data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Processing,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Analysis,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zh-CN" alt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3200" dirty="0">
                <a:latin typeface="Calibri" panose="020F0502020204030204" pitchFamily="34" charset="0"/>
                <a:cs typeface="Calibri" panose="020F0502020204030204" pitchFamily="34" charset="0"/>
              </a:rPr>
              <a:t>Visualization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3475F1-5991-4DC0-BF45-AD6D60A92D4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07725" y="5480618"/>
            <a:ext cx="3957493" cy="484499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Jian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Yuan,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Qing</a:t>
            </a:r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Yu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AA3968F-741E-40D3-AA57-D1665B11F3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28850092-52F6-4E20-A9F3-0BFAEC5D59B4}" type="datetime1">
              <a:rPr lang="zh-CN" altLang="en-US" smtClean="0"/>
              <a:t>2022/3/12</a:t>
            </a:fld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D53B55B-27EE-9841-A81B-3FB694B7F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882" y="1699031"/>
            <a:ext cx="10540235" cy="2108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81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2:</a:t>
            </a:r>
            <a:r>
              <a:rPr kumimoji="1" lang="zh-CN" altLang="en-US" dirty="0"/>
              <a:t> </a:t>
            </a:r>
            <a:r>
              <a:rPr kumimoji="1" lang="en-US" altLang="zh-CN" dirty="0"/>
              <a:t>Bus</a:t>
            </a:r>
            <a:r>
              <a:rPr kumimoji="1" lang="zh-CN" altLang="en-US" dirty="0"/>
              <a:t> </a:t>
            </a:r>
            <a:r>
              <a:rPr kumimoji="1" lang="en-US" altLang="zh-CN" dirty="0"/>
              <a:t>GPS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Processing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560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Identification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of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Bus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Arrival/Departure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Time</a:t>
            </a:r>
            <a:endParaRPr kumimoji="1" lang="zh-CN" altLang="en-US" b="1" dirty="0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C3EA7AFC-0252-024E-B408-CD4C2B2E39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567" y="2105931"/>
            <a:ext cx="9314865" cy="2048794"/>
          </a:xfrm>
          <a:prstGeom prst="rect">
            <a:avLst/>
          </a:prstGeom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6E8B11FB-2F46-024F-8155-CE51D91E52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0689" y="4510699"/>
            <a:ext cx="3632941" cy="178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id="{4678A7E9-2846-3146-AB06-FFA9627743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999" y="4510699"/>
            <a:ext cx="3731662" cy="178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A9827228-9775-DC40-8630-E218FD757A1F}"/>
              </a:ext>
            </a:extLst>
          </p:cNvPr>
          <p:cNvSpPr txBox="1"/>
          <p:nvPr/>
        </p:nvSpPr>
        <p:spPr>
          <a:xfrm>
            <a:off x="4053205" y="4172310"/>
            <a:ext cx="40856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Column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Information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of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Bus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Trajectory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endParaRPr kumimoji="1" lang="zh-CN" altLang="en-US" sz="1400" b="1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84AF1FB-FA74-D94E-8E22-B05B4E502A82}"/>
              </a:ext>
            </a:extLst>
          </p:cNvPr>
          <p:cNvSpPr txBox="1"/>
          <p:nvPr/>
        </p:nvSpPr>
        <p:spPr>
          <a:xfrm>
            <a:off x="1950960" y="6337888"/>
            <a:ext cx="29924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Geometric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of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the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Bus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Line</a:t>
            </a:r>
            <a:endParaRPr kumimoji="1" lang="zh-CN" altLang="en-US" sz="1400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61D04A1-4109-F646-AD6D-160E492FE015}"/>
              </a:ext>
            </a:extLst>
          </p:cNvPr>
          <p:cNvSpPr txBox="1"/>
          <p:nvPr/>
        </p:nvSpPr>
        <p:spPr>
          <a:xfrm>
            <a:off x="5830124" y="6337888"/>
            <a:ext cx="42634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Geometric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of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the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Bus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Station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(One-way)</a:t>
            </a:r>
            <a:endParaRPr kumimoji="1" lang="zh-CN" altLang="en-US" sz="14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41D0F38-A42F-FE46-B959-3253577482CE}"/>
              </a:ext>
            </a:extLst>
          </p:cNvPr>
          <p:cNvSpPr txBox="1"/>
          <p:nvPr/>
        </p:nvSpPr>
        <p:spPr>
          <a:xfrm>
            <a:off x="2060554" y="1740266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when</a:t>
            </a:r>
            <a:endParaRPr kumimoji="1"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C8B272C-84A0-5346-B3CD-6652E0550C3A}"/>
              </a:ext>
            </a:extLst>
          </p:cNvPr>
          <p:cNvSpPr txBox="1"/>
          <p:nvPr/>
        </p:nvSpPr>
        <p:spPr>
          <a:xfrm>
            <a:off x="6583680" y="1740266"/>
            <a:ext cx="8578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where</a:t>
            </a:r>
            <a:endParaRPr kumimoji="1"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E5686D0D-6762-8E4E-8D42-F7ED82F4F6AC}"/>
              </a:ext>
            </a:extLst>
          </p:cNvPr>
          <p:cNvSpPr txBox="1"/>
          <p:nvPr/>
        </p:nvSpPr>
        <p:spPr>
          <a:xfrm>
            <a:off x="8423238" y="1740266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who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098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2:</a:t>
            </a:r>
            <a:r>
              <a:rPr kumimoji="1" lang="zh-CN" altLang="en-US" dirty="0"/>
              <a:t> </a:t>
            </a:r>
            <a:r>
              <a:rPr kumimoji="1" lang="en-US" altLang="zh-CN" dirty="0"/>
              <a:t>Bus</a:t>
            </a:r>
            <a:r>
              <a:rPr kumimoji="1" lang="zh-CN" altLang="en-US" dirty="0"/>
              <a:t> </a:t>
            </a:r>
            <a:r>
              <a:rPr kumimoji="1" lang="en-US" altLang="zh-CN" dirty="0"/>
              <a:t>GPS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Processing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560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Identification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of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Bus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Arrival/Departure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Time</a:t>
            </a:r>
            <a:endParaRPr kumimoji="1" lang="zh-CN" altLang="en-US" b="1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8D11819-BF24-9947-80BB-D1854270E0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3842" y="3996717"/>
            <a:ext cx="4672424" cy="248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AC80D66A-CBBE-5347-838F-AA5CD05E2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3843" y="1327080"/>
            <a:ext cx="4672405" cy="244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9BBCCFD-6860-9C4E-BE4B-4133EA97CD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5432" y="3028086"/>
            <a:ext cx="4435302" cy="344903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032E7C4-3E9E-ED4A-8900-3AE5B78CE695}"/>
              </a:ext>
            </a:extLst>
          </p:cNvPr>
          <p:cNvSpPr txBox="1"/>
          <p:nvPr/>
        </p:nvSpPr>
        <p:spPr>
          <a:xfrm>
            <a:off x="8124890" y="3721214"/>
            <a:ext cx="21127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One-Way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Travel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Time</a:t>
            </a:r>
            <a:endParaRPr kumimoji="1" lang="zh-CN" altLang="en-US" sz="14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AE33116-962B-574C-8532-FB01318BFD24}"/>
              </a:ext>
            </a:extLst>
          </p:cNvPr>
          <p:cNvSpPr txBox="1"/>
          <p:nvPr/>
        </p:nvSpPr>
        <p:spPr>
          <a:xfrm>
            <a:off x="8328313" y="6421889"/>
            <a:ext cx="17059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Operation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Speed</a:t>
            </a:r>
            <a:endParaRPr kumimoji="1" lang="zh-CN" altLang="en-US" sz="1400" b="1" dirty="0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A793DA9-7773-464D-9A17-DC6D088445B4}"/>
              </a:ext>
            </a:extLst>
          </p:cNvPr>
          <p:cNvGrpSpPr/>
          <p:nvPr/>
        </p:nvGrpSpPr>
        <p:grpSpPr>
          <a:xfrm>
            <a:off x="714412" y="1894314"/>
            <a:ext cx="5668887" cy="1010024"/>
            <a:chOff x="2499670" y="2205333"/>
            <a:chExt cx="5668887" cy="1010024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EA2F705-B995-5241-9E39-84B2BFBC05B3}"/>
                </a:ext>
              </a:extLst>
            </p:cNvPr>
            <p:cNvSpPr/>
            <p:nvPr/>
          </p:nvSpPr>
          <p:spPr>
            <a:xfrm>
              <a:off x="2499670" y="2205333"/>
              <a:ext cx="5668887" cy="1010024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37B9FFD-3D79-8740-A9BA-A44D59725534}"/>
                </a:ext>
              </a:extLst>
            </p:cNvPr>
            <p:cNvSpPr txBox="1"/>
            <p:nvPr/>
          </p:nvSpPr>
          <p:spPr>
            <a:xfrm>
              <a:off x="2831754" y="2654085"/>
              <a:ext cx="5110893" cy="461665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transbigdata.busgps_onewaytime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arrive_info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start, end,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stopname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arrivetime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leavetime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3D0EE6-39A5-CA4F-897A-EA14C5F7CBF1}"/>
                </a:ext>
              </a:extLst>
            </p:cNvPr>
            <p:cNvSpPr txBox="1"/>
            <p:nvPr/>
          </p:nvSpPr>
          <p:spPr>
            <a:xfrm>
              <a:off x="2781920" y="2329081"/>
              <a:ext cx="20890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提取车辆到离站时刻</a:t>
              </a:r>
            </a:p>
          </p:txBody>
        </p:sp>
      </p:grpSp>
      <p:cxnSp>
        <p:nvCxnSpPr>
          <p:cNvPr id="9" name="肘形连接符 8">
            <a:extLst>
              <a:ext uri="{FF2B5EF4-FFF2-40B4-BE49-F238E27FC236}">
                <a16:creationId xmlns:a16="http://schemas.microsoft.com/office/drawing/2014/main" id="{D1008EFC-7C46-8343-8C27-4DC18F901E81}"/>
              </a:ext>
            </a:extLst>
          </p:cNvPr>
          <p:cNvCxnSpPr>
            <a:cxnSpLocks/>
          </p:cNvCxnSpPr>
          <p:nvPr/>
        </p:nvCxnSpPr>
        <p:spPr>
          <a:xfrm rot="16200000" flipH="1">
            <a:off x="510533" y="3333925"/>
            <a:ext cx="1114415" cy="424012"/>
          </a:xfrm>
          <a:prstGeom prst="bentConnector2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右箭头 34">
            <a:extLst>
              <a:ext uri="{FF2B5EF4-FFF2-40B4-BE49-F238E27FC236}">
                <a16:creationId xmlns:a16="http://schemas.microsoft.com/office/drawing/2014/main" id="{B21D56E1-3738-A847-99F0-4E0A0B82757B}"/>
              </a:ext>
            </a:extLst>
          </p:cNvPr>
          <p:cNvSpPr/>
          <p:nvPr/>
        </p:nvSpPr>
        <p:spPr>
          <a:xfrm>
            <a:off x="6096000" y="3953663"/>
            <a:ext cx="279699" cy="306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235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3:</a:t>
            </a:r>
            <a:r>
              <a:rPr kumimoji="1" lang="zh-CN" altLang="en-US" dirty="0"/>
              <a:t> </a:t>
            </a:r>
            <a:r>
              <a:rPr kumimoji="1" lang="en-US" altLang="zh-CN" dirty="0"/>
              <a:t>OD/Route</a:t>
            </a:r>
            <a:r>
              <a:rPr kumimoji="1" lang="zh-CN" altLang="en-US" dirty="0"/>
              <a:t> </a:t>
            </a:r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Extraction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pNEUMA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2452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Preparation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3F6A13D-5461-8F4A-9EAF-3F405695DA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776" y="1973765"/>
            <a:ext cx="2524635" cy="37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B502AD4E-2F69-804F-A67E-F33378A006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10197" y="1973765"/>
            <a:ext cx="2524635" cy="371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83C9D9D-CF27-CD4D-B5B8-AD4BC98E8DC3}"/>
              </a:ext>
            </a:extLst>
          </p:cNvPr>
          <p:cNvSpPr txBox="1"/>
          <p:nvPr/>
        </p:nvSpPr>
        <p:spPr>
          <a:xfrm>
            <a:off x="782481" y="5728185"/>
            <a:ext cx="46554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Base-map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Loading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(Different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Visualization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Styles)</a:t>
            </a:r>
            <a:endParaRPr kumimoji="1" lang="zh-CN" altLang="en-US" sz="1400" b="1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81C3AF6E-1BAD-BC4E-8B88-704F177AAC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0597" y="1973765"/>
            <a:ext cx="2969110" cy="3711388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7975A96B-1C28-6643-990C-AB811DD765B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0715" y="1973765"/>
            <a:ext cx="2969110" cy="3711388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8B8EBD5F-450A-294A-808A-1651BD3DDFFF}"/>
              </a:ext>
            </a:extLst>
          </p:cNvPr>
          <p:cNvSpPr txBox="1"/>
          <p:nvPr/>
        </p:nvSpPr>
        <p:spPr>
          <a:xfrm>
            <a:off x="6329814" y="5738326"/>
            <a:ext cx="4561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Data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Gridding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(Rectangular/Hexagon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Approach)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2A3EC47-A4E6-A240-82C9-916D6D73CC50}"/>
              </a:ext>
            </a:extLst>
          </p:cNvPr>
          <p:cNvSpPr txBox="1"/>
          <p:nvPr/>
        </p:nvSpPr>
        <p:spPr>
          <a:xfrm>
            <a:off x="1579842" y="6035962"/>
            <a:ext cx="31200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(Network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topology: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from</a:t>
            </a:r>
            <a:r>
              <a:rPr kumimoji="1" lang="zh-CN" altLang="en-US" sz="1400" dirty="0"/>
              <a:t> </a:t>
            </a:r>
            <a:r>
              <a:rPr kumimoji="1" lang="en-US" altLang="zh-CN" sz="1400" dirty="0"/>
              <a:t>OSMNX)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92A98BB-7ABA-B54C-87A1-D3A0FB4784CC}"/>
              </a:ext>
            </a:extLst>
          </p:cNvPr>
          <p:cNvSpPr txBox="1"/>
          <p:nvPr/>
        </p:nvSpPr>
        <p:spPr>
          <a:xfrm>
            <a:off x="25400" y="6558976"/>
            <a:ext cx="27302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100" dirty="0"/>
              <a:t>pNEUMA:</a:t>
            </a:r>
            <a:r>
              <a:rPr kumimoji="1" lang="zh-CN" altLang="en-US" sz="1100" dirty="0"/>
              <a:t> </a:t>
            </a:r>
            <a:r>
              <a:rPr kumimoji="1" lang="en-US" altLang="zh-CN" sz="1100" dirty="0"/>
              <a:t>https://open-</a:t>
            </a:r>
            <a:r>
              <a:rPr kumimoji="1" lang="en-US" altLang="zh-CN" sz="1100" dirty="0" err="1"/>
              <a:t>traffic.epfl.ch</a:t>
            </a:r>
            <a:r>
              <a:rPr kumimoji="1" lang="en-US" altLang="zh-CN" sz="1100" dirty="0"/>
              <a:t>/</a:t>
            </a:r>
            <a:endParaRPr kumimoji="1"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28455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3:</a:t>
            </a:r>
            <a:r>
              <a:rPr kumimoji="1" lang="zh-CN" altLang="en-US" dirty="0"/>
              <a:t> </a:t>
            </a:r>
            <a:r>
              <a:rPr kumimoji="1" lang="en-US" altLang="zh-CN" dirty="0"/>
              <a:t>OD/Route</a:t>
            </a:r>
            <a:r>
              <a:rPr kumimoji="1" lang="zh-CN" altLang="en-US" dirty="0"/>
              <a:t> </a:t>
            </a:r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Extraction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pNEUMA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3246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Compression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(1/2)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E9382DC-624C-2F41-AEFF-61869E4E09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981" y="2464470"/>
            <a:ext cx="4175874" cy="400187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9AB41F-7C45-8546-8C56-BB35D0A8D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2860" y="2464470"/>
            <a:ext cx="6812087" cy="4001879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91EDC7-E793-D74E-AB58-78072C3D7E12}"/>
              </a:ext>
            </a:extLst>
          </p:cNvPr>
          <p:cNvGrpSpPr/>
          <p:nvPr/>
        </p:nvGrpSpPr>
        <p:grpSpPr>
          <a:xfrm>
            <a:off x="404950" y="1868126"/>
            <a:ext cx="11249997" cy="523221"/>
            <a:chOff x="2499670" y="2205333"/>
            <a:chExt cx="11249997" cy="52322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29AB9AD-9AF4-1545-ABFC-0E9B2CEBEA1F}"/>
                </a:ext>
              </a:extLst>
            </p:cNvPr>
            <p:cNvSpPr/>
            <p:nvPr/>
          </p:nvSpPr>
          <p:spPr>
            <a:xfrm>
              <a:off x="2499670" y="2205333"/>
              <a:ext cx="11249997" cy="523221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7D9E013-CA33-5047-8289-697A145672B9}"/>
                </a:ext>
              </a:extLst>
            </p:cNvPr>
            <p:cNvSpPr txBox="1"/>
            <p:nvPr/>
          </p:nvSpPr>
          <p:spPr>
            <a:xfrm>
              <a:off x="4248499" y="2327718"/>
              <a:ext cx="9156809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transbigdata.traj_sparsify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'Time',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Lng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'Lat'],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timegap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=15)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9895D16-4496-FB4F-822F-2A0E20AD7339}"/>
                </a:ext>
              </a:extLst>
            </p:cNvPr>
            <p:cNvSpPr txBox="1"/>
            <p:nvPr/>
          </p:nvSpPr>
          <p:spPr>
            <a:xfrm>
              <a:off x="2591821" y="2312330"/>
              <a:ext cx="176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采样频率调整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0891F80-A76B-EC47-9FC8-849A1F628162}"/>
              </a:ext>
            </a:extLst>
          </p:cNvPr>
          <p:cNvSpPr txBox="1"/>
          <p:nvPr/>
        </p:nvSpPr>
        <p:spPr>
          <a:xfrm>
            <a:off x="757452" y="6466349"/>
            <a:ext cx="34529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/>
              <a:t>The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Origin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Sampling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Frequency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is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>
                <a:solidFill>
                  <a:srgbClr val="C00000"/>
                </a:solidFill>
              </a:rPr>
              <a:t>0.04</a:t>
            </a:r>
            <a:r>
              <a:rPr kumimoji="1" lang="zh-CN" altLang="en-US" sz="1200" b="1" dirty="0">
                <a:solidFill>
                  <a:srgbClr val="C00000"/>
                </a:solidFill>
              </a:rPr>
              <a:t> </a:t>
            </a:r>
            <a:r>
              <a:rPr kumimoji="1" lang="en-US" altLang="zh-CN" sz="1200" b="1" dirty="0">
                <a:solidFill>
                  <a:srgbClr val="C00000"/>
                </a:solidFill>
              </a:rPr>
              <a:t>sec</a:t>
            </a:r>
            <a:endParaRPr kumimoji="1" lang="zh-CN" altLang="en-US" sz="1200" b="1" dirty="0">
              <a:solidFill>
                <a:srgbClr val="C0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73BE5D-C634-4840-B230-7275247CFBA0}"/>
              </a:ext>
            </a:extLst>
          </p:cNvPr>
          <p:cNvSpPr txBox="1"/>
          <p:nvPr/>
        </p:nvSpPr>
        <p:spPr>
          <a:xfrm>
            <a:off x="6635255" y="6466348"/>
            <a:ext cx="32272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/>
              <a:t>Set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the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Sampling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Frequency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/>
              <a:t>to</a:t>
            </a:r>
            <a:r>
              <a:rPr kumimoji="1" lang="zh-CN" altLang="en-US" sz="1200" b="1" dirty="0"/>
              <a:t> </a:t>
            </a:r>
            <a:r>
              <a:rPr kumimoji="1" lang="en-US" altLang="zh-CN" sz="1200" b="1" dirty="0">
                <a:solidFill>
                  <a:srgbClr val="C00000"/>
                </a:solidFill>
              </a:rPr>
              <a:t>0.4</a:t>
            </a:r>
            <a:r>
              <a:rPr kumimoji="1" lang="zh-CN" altLang="en-US" sz="1200" b="1" dirty="0">
                <a:solidFill>
                  <a:srgbClr val="C00000"/>
                </a:solidFill>
              </a:rPr>
              <a:t> </a:t>
            </a:r>
            <a:r>
              <a:rPr kumimoji="1" lang="en-US" altLang="zh-CN" sz="1200" b="1" dirty="0">
                <a:solidFill>
                  <a:srgbClr val="C00000"/>
                </a:solidFill>
              </a:rPr>
              <a:t>sec</a:t>
            </a:r>
            <a:endParaRPr kumimoji="1" lang="zh-CN" altLang="en-US" sz="1200" b="1" dirty="0">
              <a:solidFill>
                <a:srgbClr val="C00000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2547EDD0-75C9-7044-A363-2B50DFFD657C}"/>
              </a:ext>
            </a:extLst>
          </p:cNvPr>
          <p:cNvSpPr/>
          <p:nvPr/>
        </p:nvSpPr>
        <p:spPr>
          <a:xfrm>
            <a:off x="3775934" y="5088366"/>
            <a:ext cx="795921" cy="1315617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2DFCF3C-89FF-4F4D-BE19-1158DCA588A7}"/>
              </a:ext>
            </a:extLst>
          </p:cNvPr>
          <p:cNvSpPr/>
          <p:nvPr/>
        </p:nvSpPr>
        <p:spPr>
          <a:xfrm>
            <a:off x="1583167" y="4283335"/>
            <a:ext cx="681987" cy="202603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101E07F-1E50-CF4E-889B-4B8557EBABE4}"/>
              </a:ext>
            </a:extLst>
          </p:cNvPr>
          <p:cNvSpPr/>
          <p:nvPr/>
        </p:nvSpPr>
        <p:spPr>
          <a:xfrm>
            <a:off x="5932790" y="6287053"/>
            <a:ext cx="607859" cy="17929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0932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3:</a:t>
            </a:r>
            <a:r>
              <a:rPr kumimoji="1" lang="zh-CN" altLang="en-US" dirty="0"/>
              <a:t> </a:t>
            </a:r>
            <a:r>
              <a:rPr kumimoji="1" lang="en-US" altLang="zh-CN" dirty="0"/>
              <a:t>OD/Route</a:t>
            </a:r>
            <a:r>
              <a:rPr kumimoji="1" lang="zh-CN" altLang="en-US" dirty="0"/>
              <a:t> </a:t>
            </a:r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Extraction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pNEUMA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3246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Compression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(2/2)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391EDC7-E793-D74E-AB58-78072C3D7E12}"/>
              </a:ext>
            </a:extLst>
          </p:cNvPr>
          <p:cNvGrpSpPr/>
          <p:nvPr/>
        </p:nvGrpSpPr>
        <p:grpSpPr>
          <a:xfrm>
            <a:off x="404950" y="1868126"/>
            <a:ext cx="11249997" cy="523221"/>
            <a:chOff x="2499670" y="2205333"/>
            <a:chExt cx="11249997" cy="523221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29AB9AD-9AF4-1545-ABFC-0E9B2CEBEA1F}"/>
                </a:ext>
              </a:extLst>
            </p:cNvPr>
            <p:cNvSpPr/>
            <p:nvPr/>
          </p:nvSpPr>
          <p:spPr>
            <a:xfrm>
              <a:off x="2499670" y="2205333"/>
              <a:ext cx="11249997" cy="523221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7D9E013-CA33-5047-8289-697A145672B9}"/>
                </a:ext>
              </a:extLst>
            </p:cNvPr>
            <p:cNvSpPr txBox="1"/>
            <p:nvPr/>
          </p:nvSpPr>
          <p:spPr>
            <a:xfrm>
              <a:off x="4359874" y="2327718"/>
              <a:ext cx="9045434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transbigdata.clean_same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VehicleNum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'Time',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Lng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'Lat'])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9895D16-4496-FB4F-822F-2A0E20AD7339}"/>
                </a:ext>
              </a:extLst>
            </p:cNvPr>
            <p:cNvSpPr txBox="1"/>
            <p:nvPr/>
          </p:nvSpPr>
          <p:spPr>
            <a:xfrm>
              <a:off x="2591821" y="2312330"/>
              <a:ext cx="176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去除中间不动点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97E403B8-615F-584A-BE33-54B5DC0E46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86861" y="2537668"/>
            <a:ext cx="5028237" cy="349829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3A3DC56F-9E55-9D44-90CE-F1464AFA45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980" y="2540695"/>
            <a:ext cx="5949719" cy="349526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06B07785-F119-284D-B20C-CEF4E8AA0EFF}"/>
              </a:ext>
            </a:extLst>
          </p:cNvPr>
          <p:cNvSpPr txBox="1"/>
          <p:nvPr/>
        </p:nvSpPr>
        <p:spPr>
          <a:xfrm>
            <a:off x="3021611" y="6090753"/>
            <a:ext cx="6984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/>
              <a:t>Before</a:t>
            </a:r>
            <a:endParaRPr kumimoji="1" lang="zh-CN" altLang="en-US" sz="1200" b="1" dirty="0">
              <a:solidFill>
                <a:srgbClr val="C0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96BE06E-1584-8948-BAF4-1F5368C77FBF}"/>
              </a:ext>
            </a:extLst>
          </p:cNvPr>
          <p:cNvSpPr txBox="1"/>
          <p:nvPr/>
        </p:nvSpPr>
        <p:spPr>
          <a:xfrm>
            <a:off x="8878033" y="6090753"/>
            <a:ext cx="5847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/>
              <a:t>After</a:t>
            </a:r>
            <a:endParaRPr kumimoji="1" lang="zh-CN" altLang="en-US" sz="1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0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3:</a:t>
            </a:r>
            <a:r>
              <a:rPr kumimoji="1" lang="zh-CN" altLang="en-US" dirty="0"/>
              <a:t> </a:t>
            </a:r>
            <a:r>
              <a:rPr kumimoji="1" lang="en-US" altLang="zh-CN" dirty="0"/>
              <a:t>OD/Route</a:t>
            </a:r>
            <a:r>
              <a:rPr kumimoji="1" lang="zh-CN" altLang="en-US" dirty="0"/>
              <a:t> </a:t>
            </a:r>
            <a:r>
              <a:rPr kumimoji="1" lang="en-US" altLang="zh-CN" dirty="0"/>
              <a:t>Flow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Extraction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pNEUMA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11128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Analysis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of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Route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Choice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Behavior</a:t>
            </a:r>
            <a:r>
              <a:rPr kumimoji="1" lang="zh-CN" altLang="en-US" b="1" dirty="0"/>
              <a:t> </a:t>
            </a:r>
            <a:r>
              <a:rPr kumimoji="1" lang="en-US" altLang="zh-CN" dirty="0"/>
              <a:t>(Combined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map-matching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shortest</a:t>
            </a:r>
            <a:r>
              <a:rPr kumimoji="1" lang="zh-CN" altLang="en-US" dirty="0"/>
              <a:t> </a:t>
            </a:r>
            <a:r>
              <a:rPr kumimoji="1" lang="en-US" altLang="zh-CN" dirty="0"/>
              <a:t>path</a:t>
            </a:r>
            <a:r>
              <a:rPr kumimoji="1" lang="zh-CN" altLang="en-US" dirty="0"/>
              <a:t> </a:t>
            </a:r>
            <a:r>
              <a:rPr kumimoji="1" lang="en-US" altLang="zh-CN" dirty="0"/>
              <a:t>searching</a:t>
            </a:r>
          </a:p>
        </p:txBody>
      </p:sp>
      <p:pic>
        <p:nvPicPr>
          <p:cNvPr id="6150" name="Picture 6">
            <a:extLst>
              <a:ext uri="{FF2B5EF4-FFF2-40B4-BE49-F238E27FC236}">
                <a16:creationId xmlns:a16="http://schemas.microsoft.com/office/drawing/2014/main" id="{5592C724-02F4-484C-AFA7-8C90349D5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7121" y="1932332"/>
            <a:ext cx="2779449" cy="410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DACFD715-1B7B-6541-AE94-51C3633E5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8515" y="1912232"/>
            <a:ext cx="2779449" cy="410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2588F6C-126F-9944-85ED-995C7E613D33}"/>
              </a:ext>
            </a:extLst>
          </p:cNvPr>
          <p:cNvSpPr txBox="1"/>
          <p:nvPr/>
        </p:nvSpPr>
        <p:spPr>
          <a:xfrm>
            <a:off x="5776889" y="6035962"/>
            <a:ext cx="1779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An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Individual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Trip</a:t>
            </a:r>
            <a:endParaRPr kumimoji="1" lang="zh-CN" altLang="en-US" sz="1400" b="1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5A1B08A-4BCF-324A-97AE-3492EE527D58}"/>
              </a:ext>
            </a:extLst>
          </p:cNvPr>
          <p:cNvSpPr txBox="1"/>
          <p:nvPr/>
        </p:nvSpPr>
        <p:spPr>
          <a:xfrm>
            <a:off x="8822933" y="6035962"/>
            <a:ext cx="17906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The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Shortest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Path</a:t>
            </a:r>
            <a:endParaRPr kumimoji="1" lang="zh-CN" altLang="en-US" sz="14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379ED21-E0E8-0E40-B274-39842249077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2" t="9054" r="7643" b="7699"/>
          <a:stretch/>
        </p:blipFill>
        <p:spPr>
          <a:xfrm>
            <a:off x="785875" y="2713502"/>
            <a:ext cx="4219302" cy="245581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08A947CD-1675-FC44-87F5-3B97E7DF6214}"/>
              </a:ext>
            </a:extLst>
          </p:cNvPr>
          <p:cNvSpPr txBox="1"/>
          <p:nvPr/>
        </p:nvSpPr>
        <p:spPr>
          <a:xfrm>
            <a:off x="1296370" y="5369531"/>
            <a:ext cx="3198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dirty="0"/>
              <a:t>Map-matching</a:t>
            </a:r>
            <a:r>
              <a:rPr kumimoji="1" lang="zh-CN" altLang="en-US" dirty="0"/>
              <a:t> </a:t>
            </a:r>
            <a:endParaRPr kumimoji="1" lang="en-US" altLang="zh-CN" dirty="0"/>
          </a:p>
          <a:p>
            <a:pPr algn="ctr"/>
            <a:r>
              <a:rPr kumimoji="1" lang="en-US" altLang="zh-CN" dirty="0"/>
              <a:t>using</a:t>
            </a:r>
            <a:r>
              <a:rPr kumimoji="1" lang="zh-CN" altLang="en-US" dirty="0"/>
              <a:t> </a:t>
            </a:r>
            <a:r>
              <a:rPr lang="en-US" altLang="zh-CN" dirty="0"/>
              <a:t>leuvenmapmatching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4917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4: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Community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Detection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Bike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Sharing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27B1C23-3C47-114C-9EBA-85BCDF24A8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58" y="1431741"/>
            <a:ext cx="5829300" cy="21082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00DF12A-A2BD-104F-A234-0C12869D57C3}"/>
              </a:ext>
            </a:extLst>
          </p:cNvPr>
          <p:cNvSpPr txBox="1"/>
          <p:nvPr/>
        </p:nvSpPr>
        <p:spPr>
          <a:xfrm>
            <a:off x="2052658" y="3561457"/>
            <a:ext cx="5829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1" dirty="0"/>
              <a:t>The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Origin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Form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of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the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Bike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Sharing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r>
              <a:rPr kumimoji="1" lang="zh-CN" altLang="en-US" sz="1400" b="1" dirty="0"/>
              <a:t> </a:t>
            </a:r>
            <a:endParaRPr kumimoji="1" lang="en-US" altLang="zh-CN" sz="1400" b="1" dirty="0"/>
          </a:p>
          <a:p>
            <a:pPr algn="ctr"/>
            <a:r>
              <a:rPr kumimoji="1" lang="en-US" altLang="zh-CN" sz="1400" b="1" dirty="0"/>
              <a:t>(Only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generate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records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when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“LOCK_STATUS”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changes)</a:t>
            </a:r>
            <a:endParaRPr kumimoji="1" lang="zh-CN" altLang="en-US" sz="1400" b="1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097E277F-7D8C-0648-9727-2EF97CE3DA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336" y="1431741"/>
            <a:ext cx="2094941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71FCE86-4D31-B248-8032-C67E5CE1A794}"/>
              </a:ext>
            </a:extLst>
          </p:cNvPr>
          <p:cNvSpPr txBox="1"/>
          <p:nvPr/>
        </p:nvSpPr>
        <p:spPr>
          <a:xfrm>
            <a:off x="8420228" y="3669034"/>
            <a:ext cx="1599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 dirty="0"/>
              <a:t>Geometric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endParaRPr kumimoji="1" lang="zh-CN" altLang="en-US" sz="1400" b="1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96528B1-933D-3B43-8D7B-0D3DC33055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961962"/>
            <a:ext cx="5457826" cy="142821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72C2787-4CB2-1849-882A-D0DDF1177E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989" y="4961961"/>
            <a:ext cx="5540786" cy="142821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F98D478-3CC0-FE42-B9B6-E63438586350}"/>
              </a:ext>
            </a:extLst>
          </p:cNvPr>
          <p:cNvSpPr txBox="1"/>
          <p:nvPr/>
        </p:nvSpPr>
        <p:spPr>
          <a:xfrm>
            <a:off x="242739" y="6393052"/>
            <a:ext cx="5540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1" dirty="0"/>
              <a:t>Moving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Trips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(for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extraction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and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community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detection)</a:t>
            </a:r>
            <a:endParaRPr kumimoji="1" lang="zh-CN" altLang="en-US" sz="1400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A36F084-F494-604C-A992-D38F3687028E}"/>
              </a:ext>
            </a:extLst>
          </p:cNvPr>
          <p:cNvSpPr txBox="1"/>
          <p:nvPr/>
        </p:nvSpPr>
        <p:spPr>
          <a:xfrm>
            <a:off x="6094749" y="6388494"/>
            <a:ext cx="54271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400" b="1" dirty="0"/>
              <a:t>Locked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Records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(for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operation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analysis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and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optimization)</a:t>
            </a:r>
            <a:endParaRPr kumimoji="1" lang="zh-CN" altLang="en-US" sz="1400" b="1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101F63-8DF3-CD40-9E71-7E90CBB89387}"/>
              </a:ext>
            </a:extLst>
          </p:cNvPr>
          <p:cNvGrpSpPr/>
          <p:nvPr/>
        </p:nvGrpSpPr>
        <p:grpSpPr>
          <a:xfrm>
            <a:off x="303829" y="4118718"/>
            <a:ext cx="11249997" cy="523221"/>
            <a:chOff x="2499670" y="2205333"/>
            <a:chExt cx="11249997" cy="52322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219E0496-78C0-7D4D-89CA-58D003630591}"/>
                </a:ext>
              </a:extLst>
            </p:cNvPr>
            <p:cNvSpPr/>
            <p:nvPr/>
          </p:nvSpPr>
          <p:spPr>
            <a:xfrm>
              <a:off x="2499670" y="2205333"/>
              <a:ext cx="11249997" cy="523221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D4F70E1-79E3-0C43-A2A5-33905BE1D993}"/>
                </a:ext>
              </a:extLst>
            </p:cNvPr>
            <p:cNvSpPr txBox="1"/>
            <p:nvPr/>
          </p:nvSpPr>
          <p:spPr>
            <a:xfrm>
              <a:off x="4248499" y="2327718"/>
              <a:ext cx="9156809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transbigdata.bikedata_to_od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col=['BIKE_ID', 'DATA_TIME', 'LONGITUDE', 'LATITUDE', 'LOCK_STATUS'],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startend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=None)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D655377-6AC2-1248-8448-37A181EEC3AA}"/>
                </a:ext>
              </a:extLst>
            </p:cNvPr>
            <p:cNvSpPr txBox="1"/>
            <p:nvPr/>
          </p:nvSpPr>
          <p:spPr>
            <a:xfrm>
              <a:off x="2591821" y="2312330"/>
              <a:ext cx="17680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骑行</a:t>
              </a:r>
              <a:r>
                <a:rPr kumimoji="1" lang="en-US" altLang="zh-CN" sz="1400" dirty="0">
                  <a:solidFill>
                    <a:schemeClr val="bg1"/>
                  </a:solidFill>
                </a:rPr>
                <a:t>/</a:t>
              </a:r>
              <a:r>
                <a:rPr kumimoji="1" lang="zh-CN" altLang="en-US" sz="1400" dirty="0">
                  <a:solidFill>
                    <a:schemeClr val="bg1"/>
                  </a:solidFill>
                </a:rPr>
                <a:t>静止信息</a:t>
              </a:r>
            </a:p>
          </p:txBody>
        </p:sp>
      </p:grpSp>
      <p:cxnSp>
        <p:nvCxnSpPr>
          <p:cNvPr id="14" name="肘形连接符 13">
            <a:extLst>
              <a:ext uri="{FF2B5EF4-FFF2-40B4-BE49-F238E27FC236}">
                <a16:creationId xmlns:a16="http://schemas.microsoft.com/office/drawing/2014/main" id="{14FFA998-87FF-204E-BE68-849F7B54A41F}"/>
              </a:ext>
            </a:extLst>
          </p:cNvPr>
          <p:cNvCxnSpPr>
            <a:stCxn id="19" idx="2"/>
            <a:endCxn id="12" idx="0"/>
          </p:cNvCxnSpPr>
          <p:nvPr/>
        </p:nvCxnSpPr>
        <p:spPr>
          <a:xfrm rot="5400000">
            <a:off x="4311594" y="3344727"/>
            <a:ext cx="320022" cy="2914446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肘形连接符 23">
            <a:extLst>
              <a:ext uri="{FF2B5EF4-FFF2-40B4-BE49-F238E27FC236}">
                <a16:creationId xmlns:a16="http://schemas.microsoft.com/office/drawing/2014/main" id="{48418975-5874-1C43-A837-4BB743C614C7}"/>
              </a:ext>
            </a:extLst>
          </p:cNvPr>
          <p:cNvCxnSpPr>
            <a:cxnSpLocks/>
            <a:stCxn id="19" idx="2"/>
            <a:endCxn id="10" idx="0"/>
          </p:cNvCxnSpPr>
          <p:nvPr/>
        </p:nvCxnSpPr>
        <p:spPr>
          <a:xfrm rot="16200000" flipH="1">
            <a:off x="7216859" y="3353907"/>
            <a:ext cx="320023" cy="2896085"/>
          </a:xfrm>
          <a:prstGeom prst="bentConnector3">
            <a:avLst>
              <a:gd name="adj1" fmla="val 50000"/>
            </a:avLst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矩形 22">
            <a:extLst>
              <a:ext uri="{FF2B5EF4-FFF2-40B4-BE49-F238E27FC236}">
                <a16:creationId xmlns:a16="http://schemas.microsoft.com/office/drawing/2014/main" id="{AE1469DB-FC6D-F842-96E9-E44EE67C43A0}"/>
              </a:ext>
            </a:extLst>
          </p:cNvPr>
          <p:cNvSpPr/>
          <p:nvPr/>
        </p:nvSpPr>
        <p:spPr>
          <a:xfrm>
            <a:off x="8025205" y="4960279"/>
            <a:ext cx="1205359" cy="142821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5860859-ECB7-3C40-A6A5-C7710F73B42A}"/>
              </a:ext>
            </a:extLst>
          </p:cNvPr>
          <p:cNvSpPr/>
          <p:nvPr/>
        </p:nvSpPr>
        <p:spPr>
          <a:xfrm>
            <a:off x="10316584" y="4960279"/>
            <a:ext cx="1205359" cy="1428216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408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4: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Community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Detection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Bike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Sharing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OD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Extraction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D277FD7-EBC0-644E-A729-CC3ABA86C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2634" y="1799704"/>
            <a:ext cx="5414144" cy="469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52E316B5-4EEF-634A-A07E-A96A8EC6A2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39" y="1768799"/>
            <a:ext cx="6287094" cy="472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5B5C57D9-DF76-5947-9D04-011BA7A58B2B}"/>
              </a:ext>
            </a:extLst>
          </p:cNvPr>
          <p:cNvSpPr txBox="1"/>
          <p:nvPr/>
        </p:nvSpPr>
        <p:spPr>
          <a:xfrm>
            <a:off x="5992356" y="1431741"/>
            <a:ext cx="5864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Community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Detection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(combined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with</a:t>
            </a:r>
            <a:r>
              <a:rPr kumimoji="1" lang="zh-CN" altLang="en-US" b="1" dirty="0"/>
              <a:t> </a:t>
            </a:r>
            <a:r>
              <a:rPr kumimoji="1" lang="en-US" altLang="zh-CN" b="1" dirty="0" err="1"/>
              <a:t>iGraph</a:t>
            </a:r>
            <a:r>
              <a:rPr kumimoji="1" lang="en-US" altLang="zh-CN" b="1" dirty="0"/>
              <a:t>)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C93ACF-BFBE-C648-9080-30D18A37C435}"/>
              </a:ext>
            </a:extLst>
          </p:cNvPr>
          <p:cNvSpPr txBox="1"/>
          <p:nvPr/>
        </p:nvSpPr>
        <p:spPr>
          <a:xfrm>
            <a:off x="7016182" y="6507165"/>
            <a:ext cx="4517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/>
              <a:t>https://</a:t>
            </a:r>
            <a:r>
              <a:rPr kumimoji="1" lang="en-US" altLang="zh-CN" sz="1200" dirty="0" err="1"/>
              <a:t>github.com</a:t>
            </a:r>
            <a:r>
              <a:rPr kumimoji="1" lang="en-US" altLang="zh-CN" sz="1200" dirty="0"/>
              <a:t>/ni1o1/</a:t>
            </a:r>
            <a:r>
              <a:rPr kumimoji="1" lang="en-US" altLang="zh-CN" sz="1200" dirty="0" err="1"/>
              <a:t>transbigdata</a:t>
            </a:r>
            <a:r>
              <a:rPr kumimoji="1" lang="en-US" altLang="zh-CN" sz="1200" dirty="0"/>
              <a:t>/tree/main/example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4937530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4: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Community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Detection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Bike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Sharing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endParaRPr kumimoji="1"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2C2799C-F13E-3F42-8740-AD5A97ABBAAC}"/>
              </a:ext>
            </a:extLst>
          </p:cNvPr>
          <p:cNvGrpSpPr/>
          <p:nvPr/>
        </p:nvGrpSpPr>
        <p:grpSpPr>
          <a:xfrm>
            <a:off x="395980" y="1431741"/>
            <a:ext cx="9499412" cy="5066882"/>
            <a:chOff x="2571648" y="2205332"/>
            <a:chExt cx="9499412" cy="506688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758BC77-269C-3E46-A36B-8E5021FA2551}"/>
                </a:ext>
              </a:extLst>
            </p:cNvPr>
            <p:cNvSpPr txBox="1"/>
            <p:nvPr/>
          </p:nvSpPr>
          <p:spPr>
            <a:xfrm>
              <a:off x="3407405" y="3859593"/>
              <a:ext cx="356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/>
                <a:t>+</a:t>
              </a:r>
              <a:endParaRPr kumimoji="1"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E98BA16-E3E7-6747-93C7-EDE626E717A3}"/>
                </a:ext>
              </a:extLst>
            </p:cNvPr>
            <p:cNvSpPr/>
            <p:nvPr/>
          </p:nvSpPr>
          <p:spPr>
            <a:xfrm>
              <a:off x="2571648" y="2205332"/>
              <a:ext cx="9499412" cy="5066882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7F3A4F-2D7B-2D4A-A770-3CDFE9A46C49}"/>
                </a:ext>
              </a:extLst>
            </p:cNvPr>
            <p:cNvSpPr txBox="1"/>
            <p:nvPr/>
          </p:nvSpPr>
          <p:spPr>
            <a:xfrm>
              <a:off x="4486249" y="3329146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tbd.grid_params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(bounds, accuracy=500)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9EED5CF-8E40-5B4A-8C34-FD27DEC05220}"/>
                </a:ext>
              </a:extLst>
            </p:cNvPr>
            <p:cNvSpPr txBox="1"/>
            <p:nvPr/>
          </p:nvSpPr>
          <p:spPr>
            <a:xfrm>
              <a:off x="2781920" y="3291437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生成栅格数据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F5DD276-2FB3-6F48-ACCD-D94F1717D492}"/>
                </a:ext>
              </a:extLst>
            </p:cNvPr>
            <p:cNvSpPr txBox="1"/>
            <p:nvPr/>
          </p:nvSpPr>
          <p:spPr>
            <a:xfrm>
              <a:off x="4486249" y="3728971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transbigdata.odagg_grid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oddata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params,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'slat',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elat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'], arrow=False)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414A215-94E7-E34A-8A80-DD1089CBCDD5}"/>
                </a:ext>
              </a:extLst>
            </p:cNvPr>
            <p:cNvSpPr txBox="1"/>
            <p:nvPr/>
          </p:nvSpPr>
          <p:spPr>
            <a:xfrm>
              <a:off x="2781920" y="3668590"/>
              <a:ext cx="1619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栅格集计获取栅格</a:t>
              </a:r>
              <a:r>
                <a:rPr kumimoji="1" lang="en-US" altLang="zh-CN" sz="1400" dirty="0">
                  <a:solidFill>
                    <a:schemeClr val="bg1"/>
                  </a:solidFill>
                </a:rPr>
                <a:t>OD</a:t>
              </a:r>
              <a:endParaRPr kumimoji="1"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3B3DEAE-8FA5-DB47-B41E-F3CBA0B12DEE}"/>
                </a:ext>
              </a:extLst>
            </p:cNvPr>
            <p:cNvSpPr txBox="1"/>
            <p:nvPr/>
          </p:nvSpPr>
          <p:spPr>
            <a:xfrm>
              <a:off x="2781920" y="2422420"/>
              <a:ext cx="2161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kumimoji="1" lang="en-US" altLang="zh-CN" b="1" dirty="0">
                  <a:solidFill>
                    <a:schemeClr val="bg1"/>
                  </a:solidFill>
                </a:rPr>
                <a:t>Used</a:t>
              </a:r>
              <a:r>
                <a:rPr kumimoji="1" lang="zh-CN" altLang="en-US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bg1"/>
                  </a:solidFill>
                </a:rPr>
                <a:t>Methods</a:t>
              </a:r>
              <a:endParaRPr kumimoji="1"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0D0750-B5CA-DD4E-9C7E-7370DA851BEF}"/>
                </a:ext>
              </a:extLst>
            </p:cNvPr>
            <p:cNvSpPr txBox="1"/>
            <p:nvPr/>
          </p:nvSpPr>
          <p:spPr>
            <a:xfrm>
              <a:off x="2781920" y="2840897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OD</a:t>
              </a:r>
              <a:r>
                <a:rPr kumimoji="1" lang="zh-CN" altLang="en-US" u="sng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u="sng" dirty="0">
                  <a:solidFill>
                    <a:schemeClr val="bg1"/>
                  </a:solidFill>
                </a:rPr>
                <a:t>Extraction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590267A-4E4A-2B40-8D00-09E69CFCC8A8}"/>
                </a:ext>
              </a:extLst>
            </p:cNvPr>
            <p:cNvSpPr txBox="1"/>
            <p:nvPr/>
          </p:nvSpPr>
          <p:spPr>
            <a:xfrm>
              <a:off x="2781920" y="4247505"/>
              <a:ext cx="1580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Visualization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8E5F322-49D4-CA4D-8DFD-692C5F43C7F7}"/>
                </a:ext>
              </a:extLst>
            </p:cNvPr>
            <p:cNvSpPr txBox="1"/>
            <p:nvPr/>
          </p:nvSpPr>
          <p:spPr>
            <a:xfrm>
              <a:off x="4486249" y="4714802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transbigdata.plot_map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plt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bounds, zoom='auto', style=4,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printlog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=False,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styleid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='dark')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EAADBEC-A6A1-9144-AE07-8331EC5B10A5}"/>
                </a:ext>
              </a:extLst>
            </p:cNvPr>
            <p:cNvSpPr txBox="1"/>
            <p:nvPr/>
          </p:nvSpPr>
          <p:spPr>
            <a:xfrm>
              <a:off x="2781920" y="4698817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地图底图加载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D113F32-51B8-1442-8583-F0A00A5C2620}"/>
                </a:ext>
              </a:extLst>
            </p:cNvPr>
            <p:cNvSpPr txBox="1"/>
            <p:nvPr/>
          </p:nvSpPr>
          <p:spPr>
            <a:xfrm>
              <a:off x="2781920" y="5566067"/>
              <a:ext cx="930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Others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226D36-1C0F-2045-8048-63B5FA24E6AB}"/>
                </a:ext>
              </a:extLst>
            </p:cNvPr>
            <p:cNvSpPr txBox="1"/>
            <p:nvPr/>
          </p:nvSpPr>
          <p:spPr>
            <a:xfrm>
              <a:off x="4486249" y="6054108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transbigdata.getdistance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(lon1, lat1, lon2, lat2)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72C9EBA-7A8B-9D43-A6ED-E34E52B5AF8D}"/>
                </a:ext>
              </a:extLst>
            </p:cNvPr>
            <p:cNvSpPr txBox="1"/>
            <p:nvPr/>
          </p:nvSpPr>
          <p:spPr>
            <a:xfrm>
              <a:off x="2781920" y="6038123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计算相对距离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EF604A4-1CEF-4548-BB81-10FB909FFF0C}"/>
                </a:ext>
              </a:extLst>
            </p:cNvPr>
            <p:cNvSpPr txBox="1"/>
            <p:nvPr/>
          </p:nvSpPr>
          <p:spPr>
            <a:xfrm>
              <a:off x="4486249" y="5102077"/>
              <a:ext cx="7342775" cy="461665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transbigdata.plotscale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(ax, bounds,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textcolor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='k',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textsize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=8,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compasssize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=1, accuracy='auto',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rect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=[0.1, 0.1], unit='KM', style=1, **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kwargs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848EAB4-E7C9-1C4B-93F0-F5D81F751113}"/>
                </a:ext>
              </a:extLst>
            </p:cNvPr>
            <p:cNvSpPr txBox="1"/>
            <p:nvPr/>
          </p:nvSpPr>
          <p:spPr>
            <a:xfrm>
              <a:off x="2781920" y="5086092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指北针比例尺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72F08C92-F249-FA4F-BAD2-288355B4F9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533" y="5766523"/>
            <a:ext cx="4108823" cy="52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592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8C0F780-A755-420C-B664-CF7B0E45C0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Jian</a:t>
            </a:r>
            <a:r>
              <a:rPr lang="zh-CN" altLang="en-US" dirty="0"/>
              <a:t> </a:t>
            </a:r>
            <a:r>
              <a:rPr lang="en-US" altLang="zh-CN" dirty="0"/>
              <a:t>Yuan,</a:t>
            </a:r>
            <a:r>
              <a:rPr lang="zh-CN" altLang="en-US" dirty="0"/>
              <a:t> </a:t>
            </a:r>
            <a:r>
              <a:rPr lang="en-US" altLang="zh-CN" dirty="0"/>
              <a:t>Qing</a:t>
            </a:r>
            <a:r>
              <a:rPr lang="zh-CN" altLang="en-US" dirty="0"/>
              <a:t> </a:t>
            </a:r>
            <a:r>
              <a:rPr lang="en-US" altLang="zh-CN" dirty="0"/>
              <a:t>Yu</a:t>
            </a:r>
            <a:endParaRPr lang="zh-CN" altLang="en-US" dirty="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C446F1AE-7732-4774-B8C3-20DFD166E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56183" y="4116809"/>
            <a:ext cx="9790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algn="ctr" defTabSz="914368"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谢谢，请赐教！</a:t>
            </a:r>
          </a:p>
        </p:txBody>
      </p:sp>
      <p:sp>
        <p:nvSpPr>
          <p:cNvPr id="7" name="文本占位符 3">
            <a:extLst>
              <a:ext uri="{FF2B5EF4-FFF2-40B4-BE49-F238E27FC236}">
                <a16:creationId xmlns:a16="http://schemas.microsoft.com/office/drawing/2014/main" id="{5A583224-9F6C-9A4A-A98C-1285C4F7BE85}"/>
              </a:ext>
            </a:extLst>
          </p:cNvPr>
          <p:cNvSpPr txBox="1">
            <a:spLocks/>
          </p:cNvSpPr>
          <p:nvPr/>
        </p:nvSpPr>
        <p:spPr>
          <a:xfrm>
            <a:off x="4117254" y="6076410"/>
            <a:ext cx="3957493" cy="2962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332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66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6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indent="0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8850092-52F6-4E20-A9F3-0BFAEC5D59B4}" type="datetime1">
              <a:rPr lang="zh-CN" altLang="en-US" smtClean="0"/>
              <a:pPr/>
              <a:t>2022/3/12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258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667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04167E-6 -2.59259E-6 L 1.04167E-6 -0.1571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Introduction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00836"/>
            <a:ext cx="1871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Background</a:t>
            </a:r>
            <a:endParaRPr kumimoji="1" lang="zh-CN" altLang="en-US" b="1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773409-2F2F-EC40-8966-DD23BE231975}"/>
              </a:ext>
            </a:extLst>
          </p:cNvPr>
          <p:cNvSpPr txBox="1"/>
          <p:nvPr/>
        </p:nvSpPr>
        <p:spPr>
          <a:xfrm>
            <a:off x="395980" y="2861775"/>
            <a:ext cx="1459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Features</a:t>
            </a:r>
            <a:endParaRPr kumimoji="1" lang="zh-CN" altLang="en-US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BFB783-DDC6-0D4D-9B67-678BC0613BDD}"/>
              </a:ext>
            </a:extLst>
          </p:cNvPr>
          <p:cNvSpPr txBox="1"/>
          <p:nvPr/>
        </p:nvSpPr>
        <p:spPr>
          <a:xfrm>
            <a:off x="395981" y="1828216"/>
            <a:ext cx="106521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TransBigData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is a Python package developed for transportation spatiotemporal data </a:t>
            </a:r>
            <a:r>
              <a:rPr kumimoji="1" lang="en-US" altLang="zh-CN" b="1" u="sng" dirty="0"/>
              <a:t>processing</a:t>
            </a:r>
            <a:r>
              <a:rPr kumimoji="1" lang="en-US" altLang="zh-CN" dirty="0"/>
              <a:t>, </a:t>
            </a:r>
            <a:r>
              <a:rPr kumimoji="1" lang="en-US" altLang="zh-CN" b="1" u="sng" dirty="0"/>
              <a:t>analysis</a:t>
            </a:r>
            <a:r>
              <a:rPr kumimoji="1" lang="en-US" altLang="zh-CN" dirty="0"/>
              <a:t>, and </a:t>
            </a:r>
            <a:r>
              <a:rPr kumimoji="1" lang="en-US" altLang="zh-CN" b="1" u="sng" dirty="0"/>
              <a:t>visualization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Target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includes</a:t>
            </a:r>
            <a:r>
              <a:rPr kumimoji="1" lang="zh-CN" altLang="en-US" dirty="0"/>
              <a:t> </a:t>
            </a:r>
            <a:r>
              <a:rPr kumimoji="1" lang="en-US" altLang="zh-CN" dirty="0"/>
              <a:t>vehicle</a:t>
            </a:r>
            <a:r>
              <a:rPr kumimoji="1" lang="zh-CN" altLang="en-US" dirty="0"/>
              <a:t> </a:t>
            </a:r>
            <a:r>
              <a:rPr kumimoji="1" lang="en-US" altLang="zh-CN" dirty="0"/>
              <a:t>GPS</a:t>
            </a:r>
            <a:r>
              <a:rPr kumimoji="1" lang="zh-CN" altLang="en-US" dirty="0"/>
              <a:t> </a:t>
            </a:r>
            <a:r>
              <a:rPr kumimoji="1" lang="en-US" altLang="zh-CN" dirty="0"/>
              <a:t>trajectories,</a:t>
            </a:r>
            <a:r>
              <a:rPr kumimoji="1" lang="zh-CN" altLang="en-US" dirty="0"/>
              <a:t> </a:t>
            </a:r>
            <a:r>
              <a:rPr kumimoji="1" lang="en-US" altLang="zh-CN" dirty="0"/>
              <a:t>bike</a:t>
            </a:r>
            <a:r>
              <a:rPr kumimoji="1" lang="zh-CN" altLang="en-US" dirty="0"/>
              <a:t> </a:t>
            </a:r>
            <a:r>
              <a:rPr kumimoji="1" lang="en-US" altLang="zh-CN" dirty="0"/>
              <a:t>sharing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data,</a:t>
            </a:r>
            <a:r>
              <a:rPr kumimoji="1" lang="zh-CN" altLang="en-US" dirty="0"/>
              <a:t> </a:t>
            </a:r>
            <a:r>
              <a:rPr kumimoji="1" lang="en-US" altLang="zh-CN" dirty="0"/>
              <a:t>IC</a:t>
            </a:r>
            <a:r>
              <a:rPr kumimoji="1" lang="zh-CN" altLang="en-US" dirty="0"/>
              <a:t> </a:t>
            </a:r>
            <a:r>
              <a:rPr kumimoji="1" lang="en-US" altLang="zh-CN" dirty="0"/>
              <a:t>card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9A2778-5F76-4E4C-840A-65D6F5412BA1}"/>
              </a:ext>
            </a:extLst>
          </p:cNvPr>
          <p:cNvSpPr txBox="1"/>
          <p:nvPr/>
        </p:nvSpPr>
        <p:spPr>
          <a:xfrm>
            <a:off x="395980" y="3289155"/>
            <a:ext cx="112975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Provide </a:t>
            </a:r>
            <a:r>
              <a:rPr kumimoji="1" lang="en-US" altLang="zh-CN" b="1" dirty="0"/>
              <a:t>comprehensive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methods</a:t>
            </a:r>
            <a:r>
              <a:rPr kumimoji="1" lang="en-US" altLang="zh-CN" dirty="0"/>
              <a:t> for each stage of spatiotemporal data analysis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Data Quality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Data Preprocess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Data Gridding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Data Aggregating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Data Visualization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Trajectory Processing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/>
              <a:t>Base-map Loading</a:t>
            </a:r>
            <a:endParaRPr kumimoji="1"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Allowing </a:t>
            </a:r>
            <a:r>
              <a:rPr kumimoji="1" lang="en-US" altLang="zh-CN" b="1" dirty="0"/>
              <a:t>complex processing tasks </a:t>
            </a:r>
            <a:r>
              <a:rPr kumimoji="1" lang="en-US" altLang="zh-CN" dirty="0"/>
              <a:t>to be achieved </a:t>
            </a:r>
            <a:r>
              <a:rPr kumimoji="1" lang="en-US" altLang="zh-CN" b="1" dirty="0"/>
              <a:t>with concise code</a:t>
            </a:r>
            <a:r>
              <a:rPr kumimoji="1" lang="zh-CN" altLang="en-US" dirty="0"/>
              <a:t> </a:t>
            </a:r>
            <a:r>
              <a:rPr kumimoji="1" lang="en-US" altLang="zh-CN" dirty="0"/>
              <a:t>(e.g.,</a:t>
            </a:r>
            <a:r>
              <a:rPr kumimoji="1" lang="zh-CN" altLang="en-US" dirty="0"/>
              <a:t> </a:t>
            </a:r>
            <a:r>
              <a:rPr kumimoji="1" lang="en-US" altLang="zh-CN" dirty="0"/>
              <a:t>OD</a:t>
            </a:r>
            <a:r>
              <a:rPr kumimoji="1" lang="zh-CN" altLang="en-US" dirty="0"/>
              <a:t> </a:t>
            </a:r>
            <a:r>
              <a:rPr kumimoji="1" lang="en-US" altLang="zh-CN" dirty="0"/>
              <a:t>matrix</a:t>
            </a:r>
            <a:r>
              <a:rPr kumimoji="1" lang="zh-CN" altLang="en-US" dirty="0"/>
              <a:t> </a:t>
            </a:r>
            <a:r>
              <a:rPr kumimoji="1" lang="en-US" altLang="zh-CN" dirty="0"/>
              <a:t>extraction)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zh-CN" dirty="0"/>
              <a:t>Potential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implement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combinatory</a:t>
            </a:r>
            <a:r>
              <a:rPr kumimoji="1" lang="zh-CN" altLang="en-US" dirty="0"/>
              <a:t> </a:t>
            </a:r>
            <a:r>
              <a:rPr kumimoji="1" lang="en-US" altLang="zh-CN" dirty="0"/>
              <a:t>analysis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other</a:t>
            </a:r>
            <a:r>
              <a:rPr kumimoji="1" lang="zh-CN" altLang="en-US" dirty="0"/>
              <a:t> </a:t>
            </a:r>
            <a:r>
              <a:rPr kumimoji="1" lang="en-US" altLang="zh-CN" dirty="0"/>
              <a:t>packages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FB6659E-B699-E74A-9290-B24C0334B95C}"/>
              </a:ext>
            </a:extLst>
          </p:cNvPr>
          <p:cNvSpPr txBox="1"/>
          <p:nvPr/>
        </p:nvSpPr>
        <p:spPr>
          <a:xfrm>
            <a:off x="59254" y="6489904"/>
            <a:ext cx="35365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dirty="0"/>
              <a:t>https://</a:t>
            </a:r>
            <a:r>
              <a:rPr kumimoji="1" lang="en-US" altLang="zh-CN" sz="1400" dirty="0" err="1"/>
              <a:t>github.com</a:t>
            </a:r>
            <a:r>
              <a:rPr kumimoji="1" lang="en-US" altLang="zh-CN" sz="1400" dirty="0"/>
              <a:t>/ni1o1/</a:t>
            </a:r>
            <a:r>
              <a:rPr kumimoji="1" lang="en-US" altLang="zh-CN" sz="1400" dirty="0" err="1"/>
              <a:t>transbigdata</a:t>
            </a:r>
            <a:endParaRPr kumimoji="1"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85155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Why aggregate data to grids?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73FA2CF-BC9D-4C48-A06D-CBE6173FA4C7}"/>
              </a:ext>
            </a:extLst>
          </p:cNvPr>
          <p:cNvSpPr txBox="1"/>
          <p:nvPr/>
        </p:nvSpPr>
        <p:spPr>
          <a:xfrm>
            <a:off x="731529" y="1770168"/>
            <a:ext cx="54000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Discretization</a:t>
            </a:r>
          </a:p>
          <a:p>
            <a:r>
              <a:rPr kumimoji="1" lang="en-US" altLang="zh-CN" dirty="0"/>
              <a:t>Hard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analyze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</a:t>
            </a:r>
            <a:r>
              <a:rPr kumimoji="1" lang="zh-CN" altLang="en-US" dirty="0"/>
              <a:t> </a:t>
            </a:r>
            <a:r>
              <a:rPr kumimoji="1" lang="en-US" altLang="zh-CN" dirty="0"/>
              <a:t>in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continuous</a:t>
            </a:r>
            <a:r>
              <a:rPr kumimoji="1" lang="zh-CN" altLang="en-US" dirty="0"/>
              <a:t> </a:t>
            </a:r>
            <a:r>
              <a:rPr kumimoji="1" lang="en-US" altLang="zh-CN" dirty="0"/>
              <a:t>space,</a:t>
            </a:r>
            <a:r>
              <a:rPr kumimoji="1" lang="zh-CN" altLang="en-US" dirty="0"/>
              <a:t> </a:t>
            </a:r>
            <a:r>
              <a:rPr kumimoji="1" lang="en-US" altLang="zh-CN" dirty="0"/>
              <a:t>but</a:t>
            </a:r>
            <a:r>
              <a:rPr kumimoji="1" lang="zh-CN" altLang="en-US" dirty="0"/>
              <a:t> </a:t>
            </a:r>
            <a:r>
              <a:rPr kumimoji="1" lang="en-US" altLang="zh-CN" dirty="0"/>
              <a:t>easy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analyze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" altLang="zh-CN" dirty="0"/>
              <a:t>discretized region</a:t>
            </a:r>
            <a:endParaRPr kumimoji="1" lang="en-US" altLang="zh-CN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F41996-7D70-BC41-A542-2B233E39BD0D}"/>
              </a:ext>
            </a:extLst>
          </p:cNvPr>
          <p:cNvSpPr txBox="1"/>
          <p:nvPr/>
        </p:nvSpPr>
        <p:spPr>
          <a:xfrm>
            <a:off x="731529" y="2746400"/>
            <a:ext cx="54000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Comparable </a:t>
            </a:r>
          </a:p>
          <a:p>
            <a:r>
              <a:rPr kumimoji="1" lang="en-US" altLang="zh-CN" dirty="0"/>
              <a:t>All</a:t>
            </a:r>
            <a:r>
              <a:rPr kumimoji="1" lang="zh-CN" altLang="en-US" dirty="0"/>
              <a:t> </a:t>
            </a:r>
            <a:r>
              <a:rPr kumimoji="1" lang="en-US" altLang="zh-CN" dirty="0"/>
              <a:t>grids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size,</a:t>
            </a:r>
            <a:r>
              <a:rPr kumimoji="1" lang="zh-CN" altLang="en-US" dirty="0"/>
              <a:t> </a:t>
            </a:r>
            <a:r>
              <a:rPr kumimoji="1" lang="en-US" altLang="zh-CN" dirty="0"/>
              <a:t>attributes</a:t>
            </a:r>
            <a:r>
              <a:rPr kumimoji="1" lang="zh-CN" altLang="en-US" dirty="0"/>
              <a:t> </a:t>
            </a:r>
            <a:r>
              <a:rPr kumimoji="1" lang="en-US" altLang="zh-CN" dirty="0"/>
              <a:t>are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comparable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under</a:t>
            </a:r>
            <a:r>
              <a:rPr kumimoji="1" lang="zh-CN" altLang="en-US" dirty="0"/>
              <a:t> </a:t>
            </a:r>
            <a:r>
              <a:rPr kumimoji="1" lang="en-US" altLang="zh-CN" dirty="0"/>
              <a:t>same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standard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CCA601-B8A5-B44F-B0AB-F97BDF15AAA3}"/>
              </a:ext>
            </a:extLst>
          </p:cNvPr>
          <p:cNvSpPr txBox="1"/>
          <p:nvPr/>
        </p:nvSpPr>
        <p:spPr>
          <a:xfrm>
            <a:off x="731529" y="3722632"/>
            <a:ext cx="54000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Controllable</a:t>
            </a:r>
          </a:p>
          <a:p>
            <a:r>
              <a:rPr kumimoji="1" lang="en-US" altLang="zh-CN" dirty="0"/>
              <a:t>Aggregation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accuracy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controllable,</a:t>
            </a:r>
            <a:r>
              <a:rPr kumimoji="1" lang="zh-CN" altLang="en-US" dirty="0"/>
              <a:t> </a:t>
            </a:r>
            <a:r>
              <a:rPr kumimoji="1" lang="en-US" altLang="zh-CN" dirty="0"/>
              <a:t>higher</a:t>
            </a:r>
            <a:r>
              <a:rPr kumimoji="1" lang="zh-CN" altLang="en-US" dirty="0"/>
              <a:t> </a:t>
            </a:r>
            <a:r>
              <a:rPr kumimoji="1" lang="en-US" altLang="zh-CN" dirty="0"/>
              <a:t>resolution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smaller</a:t>
            </a:r>
            <a:r>
              <a:rPr kumimoji="1" lang="zh-CN" altLang="en-US" dirty="0"/>
              <a:t> </a:t>
            </a:r>
            <a:r>
              <a:rPr kumimoji="1" lang="en-US" altLang="zh-CN" dirty="0"/>
              <a:t>grids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AA3989A-A626-EE4B-B33E-8431C9197635}"/>
              </a:ext>
            </a:extLst>
          </p:cNvPr>
          <p:cNvSpPr txBox="1"/>
          <p:nvPr/>
        </p:nvSpPr>
        <p:spPr>
          <a:xfrm>
            <a:off x="731529" y="4698864"/>
            <a:ext cx="54000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Efficient</a:t>
            </a:r>
          </a:p>
          <a:p>
            <a:r>
              <a:rPr kumimoji="1" lang="en-US" altLang="zh-CN" dirty="0"/>
              <a:t>High</a:t>
            </a:r>
            <a:r>
              <a:rPr kumimoji="1" lang="zh-CN" altLang="en-US" dirty="0"/>
              <a:t> </a:t>
            </a:r>
            <a:r>
              <a:rPr kumimoji="1" lang="en-US" altLang="zh-CN" dirty="0"/>
              <a:t>computation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speed</a:t>
            </a:r>
            <a:r>
              <a:rPr kumimoji="1" lang="zh-CN" altLang="en-US" dirty="0"/>
              <a:t> </a:t>
            </a:r>
            <a:r>
              <a:rPr kumimoji="1" lang="en-US" altLang="zh-CN" dirty="0"/>
              <a:t>for</a:t>
            </a:r>
            <a:r>
              <a:rPr kumimoji="1" lang="zh-CN" altLang="en-US" dirty="0"/>
              <a:t> </a:t>
            </a:r>
            <a:r>
              <a:rPr kumimoji="1" lang="en-US" altLang="zh-CN" dirty="0"/>
              <a:t>the</a:t>
            </a:r>
            <a:r>
              <a:rPr kumimoji="1" lang="zh-CN" altLang="en-US" dirty="0"/>
              <a:t> </a:t>
            </a:r>
            <a:r>
              <a:rPr kumimoji="1" lang="en-US" altLang="zh-CN" dirty="0"/>
              <a:t>matching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between</a:t>
            </a:r>
            <a:r>
              <a:rPr kumimoji="1" lang="zh-CN" altLang="en-US" dirty="0"/>
              <a:t> </a:t>
            </a:r>
            <a:r>
              <a:rPr kumimoji="1" lang="en-US" altLang="zh-CN" dirty="0"/>
              <a:t>grids</a:t>
            </a:r>
            <a:r>
              <a:rPr kumimoji="1" lang="zh-CN" altLang="en-US" dirty="0"/>
              <a:t> </a:t>
            </a:r>
            <a:r>
              <a:rPr kumimoji="1" lang="en-US" altLang="zh-CN" dirty="0"/>
              <a:t>and</a:t>
            </a:r>
            <a:r>
              <a:rPr kumimoji="1" lang="zh-CN" altLang="en-US" dirty="0"/>
              <a:t> </a:t>
            </a:r>
            <a:r>
              <a:rPr kumimoji="1" lang="en-US" altLang="zh-CN" dirty="0"/>
              <a:t>GPS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data.</a:t>
            </a:r>
            <a:endParaRPr kumimoji="1"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45AC450-6290-FA47-B934-93F47C495C4E}"/>
              </a:ext>
            </a:extLst>
          </p:cNvPr>
          <p:cNvGrpSpPr/>
          <p:nvPr/>
        </p:nvGrpSpPr>
        <p:grpSpPr>
          <a:xfrm>
            <a:off x="8981627" y="1982568"/>
            <a:ext cx="1749256" cy="3327663"/>
            <a:chOff x="1809733" y="2422355"/>
            <a:chExt cx="1424927" cy="271068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9DC8227-C962-A540-9662-B4F62AE3ACF0}"/>
                </a:ext>
              </a:extLst>
            </p:cNvPr>
            <p:cNvGrpSpPr/>
            <p:nvPr/>
          </p:nvGrpSpPr>
          <p:grpSpPr>
            <a:xfrm>
              <a:off x="2068137" y="2422355"/>
              <a:ext cx="908118" cy="424839"/>
              <a:chOff x="4260547" y="3773229"/>
              <a:chExt cx="908118" cy="730340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1EB9F796-F223-3C43-9F82-306738B9AD4E}"/>
                  </a:ext>
                </a:extLst>
              </p:cNvPr>
              <p:cNvSpPr/>
              <p:nvPr/>
            </p:nvSpPr>
            <p:spPr>
              <a:xfrm>
                <a:off x="4689566" y="4003039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9E30FB7B-10A8-B04D-8712-2354BCF6E41F}"/>
                  </a:ext>
                </a:extLst>
              </p:cNvPr>
              <p:cNvSpPr/>
              <p:nvPr/>
            </p:nvSpPr>
            <p:spPr>
              <a:xfrm>
                <a:off x="4643847" y="4061741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F74E57F6-B400-4641-874B-B32A6599D513}"/>
                  </a:ext>
                </a:extLst>
              </p:cNvPr>
              <p:cNvSpPr/>
              <p:nvPr/>
            </p:nvSpPr>
            <p:spPr>
              <a:xfrm>
                <a:off x="4756695" y="410746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166F72AC-8F65-F448-A6D5-318002840817}"/>
                  </a:ext>
                </a:extLst>
              </p:cNvPr>
              <p:cNvSpPr/>
              <p:nvPr/>
            </p:nvSpPr>
            <p:spPr>
              <a:xfrm>
                <a:off x="4627881" y="4171525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BDD1AC4-951F-A14E-BDF1-7701D59A0CFD}"/>
                  </a:ext>
                </a:extLst>
              </p:cNvPr>
              <p:cNvSpPr/>
              <p:nvPr/>
            </p:nvSpPr>
            <p:spPr>
              <a:xfrm>
                <a:off x="4548597" y="4125806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176BEB9B-3086-594B-8685-3EFADCC0C787}"/>
                  </a:ext>
                </a:extLst>
              </p:cNvPr>
              <p:cNvSpPr/>
              <p:nvPr/>
            </p:nvSpPr>
            <p:spPr>
              <a:xfrm>
                <a:off x="4454435" y="4003038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1DC8BC3-2FE7-1F42-B443-6D5739376997}"/>
                  </a:ext>
                </a:extLst>
              </p:cNvPr>
              <p:cNvSpPr/>
              <p:nvPr/>
            </p:nvSpPr>
            <p:spPr>
              <a:xfrm>
                <a:off x="4550410" y="4061741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F6C5C242-F4B4-4E44-97AF-9912A9A12996}"/>
                  </a:ext>
                </a:extLst>
              </p:cNvPr>
              <p:cNvSpPr/>
              <p:nvPr/>
            </p:nvSpPr>
            <p:spPr>
              <a:xfrm>
                <a:off x="4588935" y="395357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A7693DF-7E52-B14C-847C-9949F1112588}"/>
                  </a:ext>
                </a:extLst>
              </p:cNvPr>
              <p:cNvSpPr/>
              <p:nvPr/>
            </p:nvSpPr>
            <p:spPr>
              <a:xfrm>
                <a:off x="4443073" y="3906156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1C16079-A7D5-B840-BCBD-2D2825EE2474}"/>
                  </a:ext>
                </a:extLst>
              </p:cNvPr>
              <p:cNvSpPr/>
              <p:nvPr/>
            </p:nvSpPr>
            <p:spPr>
              <a:xfrm>
                <a:off x="4292721" y="392401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4B35DBC2-626E-964E-99DD-194452E7C9BD}"/>
                  </a:ext>
                </a:extLst>
              </p:cNvPr>
              <p:cNvSpPr/>
              <p:nvPr/>
            </p:nvSpPr>
            <p:spPr>
              <a:xfrm>
                <a:off x="4397354" y="3773229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E0968C8B-6064-2E4B-B8D7-5E2510E7B4AB}"/>
                  </a:ext>
                </a:extLst>
              </p:cNvPr>
              <p:cNvSpPr/>
              <p:nvPr/>
            </p:nvSpPr>
            <p:spPr>
              <a:xfrm>
                <a:off x="4364454" y="4284208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2DF45C9-8D5E-BC4A-9F37-8D0466FFF0A9}"/>
                  </a:ext>
                </a:extLst>
              </p:cNvPr>
              <p:cNvSpPr/>
              <p:nvPr/>
            </p:nvSpPr>
            <p:spPr>
              <a:xfrm>
                <a:off x="4260547" y="445785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04DE7BCC-64FE-F742-B6B7-54D7BCA000B3}"/>
                  </a:ext>
                </a:extLst>
              </p:cNvPr>
              <p:cNvSpPr/>
              <p:nvPr/>
            </p:nvSpPr>
            <p:spPr>
              <a:xfrm>
                <a:off x="4534172" y="4167011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472D962F-7302-0243-A4A5-5DB03B288D6E}"/>
                  </a:ext>
                </a:extLst>
              </p:cNvPr>
              <p:cNvSpPr/>
              <p:nvPr/>
            </p:nvSpPr>
            <p:spPr>
              <a:xfrm>
                <a:off x="4361603" y="4121292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5AF01F54-4816-564E-819F-990F97AE11A3}"/>
                  </a:ext>
                </a:extLst>
              </p:cNvPr>
              <p:cNvSpPr/>
              <p:nvPr/>
            </p:nvSpPr>
            <p:spPr>
              <a:xfrm>
                <a:off x="4814876" y="4238489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40E04681-12DE-EF4B-B699-4D247BA6090F}"/>
                  </a:ext>
                </a:extLst>
              </p:cNvPr>
              <p:cNvSpPr/>
              <p:nvPr/>
            </p:nvSpPr>
            <p:spPr>
              <a:xfrm>
                <a:off x="4631996" y="4340089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62074799-D10C-A84E-B838-8D1674502079}"/>
                  </a:ext>
                </a:extLst>
              </p:cNvPr>
              <p:cNvSpPr/>
              <p:nvPr/>
            </p:nvSpPr>
            <p:spPr>
              <a:xfrm>
                <a:off x="4936796" y="4441689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3620A777-F686-044D-9197-A33495DB512E}"/>
                  </a:ext>
                </a:extLst>
              </p:cNvPr>
              <p:cNvSpPr/>
              <p:nvPr/>
            </p:nvSpPr>
            <p:spPr>
              <a:xfrm>
                <a:off x="4892652" y="4061741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FDD1429F-5DEC-884D-A587-985764E0A6C2}"/>
                  </a:ext>
                </a:extLst>
              </p:cNvPr>
              <p:cNvSpPr/>
              <p:nvPr/>
            </p:nvSpPr>
            <p:spPr>
              <a:xfrm>
                <a:off x="5122946" y="3906231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CE4D3FBD-B23A-394D-8671-7159C63CACE9}"/>
                  </a:ext>
                </a:extLst>
              </p:cNvPr>
              <p:cNvSpPr/>
              <p:nvPr/>
            </p:nvSpPr>
            <p:spPr>
              <a:xfrm>
                <a:off x="4779554" y="3878293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8" name="直接箭头连接符 2">
              <a:extLst>
                <a:ext uri="{FF2B5EF4-FFF2-40B4-BE49-F238E27FC236}">
                  <a16:creationId xmlns:a16="http://schemas.microsoft.com/office/drawing/2014/main" id="{5BD7B108-FCA5-6E4F-B322-DB148F4C9E0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2196" y="2929006"/>
              <a:ext cx="0" cy="180000"/>
            </a:xfrm>
            <a:prstGeom prst="straightConnector1">
              <a:avLst/>
            </a:prstGeom>
            <a:ln w="28575">
              <a:solidFill>
                <a:srgbClr val="244964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CEF93EDC-23AC-FF4E-9F16-C70F5B03980E}"/>
                </a:ext>
              </a:extLst>
            </p:cNvPr>
            <p:cNvGrpSpPr/>
            <p:nvPr/>
          </p:nvGrpSpPr>
          <p:grpSpPr>
            <a:xfrm>
              <a:off x="1809733" y="3190818"/>
              <a:ext cx="1424927" cy="799297"/>
              <a:chOff x="3897993" y="2080322"/>
              <a:chExt cx="1752608" cy="983106"/>
            </a:xfrm>
          </p:grpSpPr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F9C26C9B-5FC4-0D4A-B70E-C67B9E656927}"/>
                  </a:ext>
                </a:extLst>
              </p:cNvPr>
              <p:cNvSpPr/>
              <p:nvPr/>
            </p:nvSpPr>
            <p:spPr>
              <a:xfrm flipH="1">
                <a:off x="3897993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3E3204E0-9821-4944-B0B7-B051182EB856}"/>
                  </a:ext>
                </a:extLst>
              </p:cNvPr>
              <p:cNvSpPr/>
              <p:nvPr/>
            </p:nvSpPr>
            <p:spPr>
              <a:xfrm flipH="1">
                <a:off x="3978955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FB8248D8-2DF5-6C4B-8809-A81631F47E19}"/>
                  </a:ext>
                </a:extLst>
              </p:cNvPr>
              <p:cNvSpPr/>
              <p:nvPr/>
            </p:nvSpPr>
            <p:spPr>
              <a:xfrm flipH="1">
                <a:off x="4059917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72D5541-724D-F146-8C7A-35A613C2C6C9}"/>
                  </a:ext>
                </a:extLst>
              </p:cNvPr>
              <p:cNvSpPr/>
              <p:nvPr/>
            </p:nvSpPr>
            <p:spPr>
              <a:xfrm flipH="1">
                <a:off x="4140879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9E3C315E-C198-544E-8585-E4DA0E7288C3}"/>
                  </a:ext>
                </a:extLst>
              </p:cNvPr>
              <p:cNvSpPr/>
              <p:nvPr/>
            </p:nvSpPr>
            <p:spPr>
              <a:xfrm flipH="1">
                <a:off x="4183745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A4BBF1E9-202B-4040-BB5C-6D39685188A0}"/>
                  </a:ext>
                </a:extLst>
              </p:cNvPr>
              <p:cNvSpPr/>
              <p:nvPr/>
            </p:nvSpPr>
            <p:spPr>
              <a:xfrm flipH="1">
                <a:off x="4264707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>
                <a:extLst>
                  <a:ext uri="{FF2B5EF4-FFF2-40B4-BE49-F238E27FC236}">
                    <a16:creationId xmlns:a16="http://schemas.microsoft.com/office/drawing/2014/main" id="{2253AA0A-A0EA-E448-BFC1-321D3EABEA62}"/>
                  </a:ext>
                </a:extLst>
              </p:cNvPr>
              <p:cNvSpPr/>
              <p:nvPr/>
            </p:nvSpPr>
            <p:spPr>
              <a:xfrm flipH="1">
                <a:off x="4345669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平行四边形 46">
                <a:extLst>
                  <a:ext uri="{FF2B5EF4-FFF2-40B4-BE49-F238E27FC236}">
                    <a16:creationId xmlns:a16="http://schemas.microsoft.com/office/drawing/2014/main" id="{17B4443C-7D7E-6441-85DB-1AA18B6E842C}"/>
                  </a:ext>
                </a:extLst>
              </p:cNvPr>
              <p:cNvSpPr/>
              <p:nvPr/>
            </p:nvSpPr>
            <p:spPr>
              <a:xfrm flipH="1">
                <a:off x="4426631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平行四边形 47">
                <a:extLst>
                  <a:ext uri="{FF2B5EF4-FFF2-40B4-BE49-F238E27FC236}">
                    <a16:creationId xmlns:a16="http://schemas.microsoft.com/office/drawing/2014/main" id="{BBD0B582-3C5A-0243-932A-8949AC1CEE84}"/>
                  </a:ext>
                </a:extLst>
              </p:cNvPr>
              <p:cNvSpPr/>
              <p:nvPr/>
            </p:nvSpPr>
            <p:spPr>
              <a:xfrm flipH="1">
                <a:off x="4469497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平行四边形 48">
                <a:extLst>
                  <a:ext uri="{FF2B5EF4-FFF2-40B4-BE49-F238E27FC236}">
                    <a16:creationId xmlns:a16="http://schemas.microsoft.com/office/drawing/2014/main" id="{0655F41A-6143-7C44-84DF-A28AFBD4841F}"/>
                  </a:ext>
                </a:extLst>
              </p:cNvPr>
              <p:cNvSpPr/>
              <p:nvPr/>
            </p:nvSpPr>
            <p:spPr>
              <a:xfrm flipH="1">
                <a:off x="4550459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5C16C1D9-973D-BC4B-AA4D-5866DB540AC0}"/>
                  </a:ext>
                </a:extLst>
              </p:cNvPr>
              <p:cNvSpPr/>
              <p:nvPr/>
            </p:nvSpPr>
            <p:spPr>
              <a:xfrm flipH="1">
                <a:off x="4631421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id="{79D09D7F-55A9-FB4A-A1C6-265E1701D561}"/>
                  </a:ext>
                </a:extLst>
              </p:cNvPr>
              <p:cNvSpPr/>
              <p:nvPr/>
            </p:nvSpPr>
            <p:spPr>
              <a:xfrm flipH="1">
                <a:off x="4712383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4461AA83-00A7-EE47-A4FE-CB842AE34766}"/>
                  </a:ext>
                </a:extLst>
              </p:cNvPr>
              <p:cNvSpPr/>
              <p:nvPr/>
            </p:nvSpPr>
            <p:spPr>
              <a:xfrm flipH="1">
                <a:off x="4755249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A14ABEC8-B5F1-1249-B3FD-C910B9D0219C}"/>
                  </a:ext>
                </a:extLst>
              </p:cNvPr>
              <p:cNvSpPr/>
              <p:nvPr/>
            </p:nvSpPr>
            <p:spPr>
              <a:xfrm flipH="1">
                <a:off x="4836211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450CD13D-03B8-7540-810B-CC9C59698C8D}"/>
                  </a:ext>
                </a:extLst>
              </p:cNvPr>
              <p:cNvSpPr/>
              <p:nvPr/>
            </p:nvSpPr>
            <p:spPr>
              <a:xfrm flipH="1">
                <a:off x="4917173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08CB6B67-560B-E947-B5D6-0DB3DE25ADAA}"/>
                  </a:ext>
                </a:extLst>
              </p:cNvPr>
              <p:cNvSpPr/>
              <p:nvPr/>
            </p:nvSpPr>
            <p:spPr>
              <a:xfrm flipH="1">
                <a:off x="4998135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2398127E-DE34-4E49-9AC5-D8D74E34855B}"/>
                  </a:ext>
                </a:extLst>
              </p:cNvPr>
              <p:cNvSpPr/>
              <p:nvPr/>
            </p:nvSpPr>
            <p:spPr>
              <a:xfrm flipH="1">
                <a:off x="5041001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503A8A1B-76B8-B344-8203-ABBFA9E1FC02}"/>
                  </a:ext>
                </a:extLst>
              </p:cNvPr>
              <p:cNvSpPr/>
              <p:nvPr/>
            </p:nvSpPr>
            <p:spPr>
              <a:xfrm flipH="1">
                <a:off x="5121963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CE8B9B0A-664D-1643-9217-D25D4C1D2BED}"/>
                  </a:ext>
                </a:extLst>
              </p:cNvPr>
              <p:cNvSpPr/>
              <p:nvPr/>
            </p:nvSpPr>
            <p:spPr>
              <a:xfrm flipH="1">
                <a:off x="5202925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78233F29-BE39-F048-B0E6-90BA0FD62F74}"/>
                  </a:ext>
                </a:extLst>
              </p:cNvPr>
              <p:cNvSpPr/>
              <p:nvPr/>
            </p:nvSpPr>
            <p:spPr>
              <a:xfrm flipH="1">
                <a:off x="5283887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0" name="直接箭头连接符 2">
              <a:extLst>
                <a:ext uri="{FF2B5EF4-FFF2-40B4-BE49-F238E27FC236}">
                  <a16:creationId xmlns:a16="http://schemas.microsoft.com/office/drawing/2014/main" id="{6B44A648-B8E7-FB45-909F-BC3FB8335F8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22196" y="4071927"/>
              <a:ext cx="0" cy="180000"/>
            </a:xfrm>
            <a:prstGeom prst="straightConnector1">
              <a:avLst/>
            </a:prstGeom>
            <a:ln w="28575">
              <a:solidFill>
                <a:srgbClr val="244964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F1D8BDA2-6886-F447-B420-876E9D72695E}"/>
                </a:ext>
              </a:extLst>
            </p:cNvPr>
            <p:cNvGrpSpPr/>
            <p:nvPr/>
          </p:nvGrpSpPr>
          <p:grpSpPr>
            <a:xfrm>
              <a:off x="1809733" y="4333740"/>
              <a:ext cx="1424927" cy="799297"/>
              <a:chOff x="3897993" y="2080322"/>
              <a:chExt cx="1752608" cy="983106"/>
            </a:xfrm>
          </p:grpSpPr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91674DD2-A9FA-B748-B966-A33693432A96}"/>
                  </a:ext>
                </a:extLst>
              </p:cNvPr>
              <p:cNvSpPr/>
              <p:nvPr/>
            </p:nvSpPr>
            <p:spPr>
              <a:xfrm flipH="1">
                <a:off x="3897993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ACB59CE8-FA96-F84C-9488-E37F5FBFC3BC}"/>
                  </a:ext>
                </a:extLst>
              </p:cNvPr>
              <p:cNvSpPr/>
              <p:nvPr/>
            </p:nvSpPr>
            <p:spPr>
              <a:xfrm flipH="1">
                <a:off x="3978955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881467B8-A15F-2344-BBA7-5B66F34B1A57}"/>
                  </a:ext>
                </a:extLst>
              </p:cNvPr>
              <p:cNvSpPr/>
              <p:nvPr/>
            </p:nvSpPr>
            <p:spPr>
              <a:xfrm flipH="1">
                <a:off x="4059917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5FF3B6F0-9B19-4448-8D4B-B306935D6485}"/>
                  </a:ext>
                </a:extLst>
              </p:cNvPr>
              <p:cNvSpPr/>
              <p:nvPr/>
            </p:nvSpPr>
            <p:spPr>
              <a:xfrm flipH="1">
                <a:off x="4140879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平行四边形 65">
                <a:extLst>
                  <a:ext uri="{FF2B5EF4-FFF2-40B4-BE49-F238E27FC236}">
                    <a16:creationId xmlns:a16="http://schemas.microsoft.com/office/drawing/2014/main" id="{FE3A952E-93DF-284C-BAE8-A4580DD699E0}"/>
                  </a:ext>
                </a:extLst>
              </p:cNvPr>
              <p:cNvSpPr/>
              <p:nvPr/>
            </p:nvSpPr>
            <p:spPr>
              <a:xfrm flipH="1">
                <a:off x="4183745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平行四边形 66">
                <a:extLst>
                  <a:ext uri="{FF2B5EF4-FFF2-40B4-BE49-F238E27FC236}">
                    <a16:creationId xmlns:a16="http://schemas.microsoft.com/office/drawing/2014/main" id="{19FC0AE6-EBD6-764D-B14D-1C25A786C3E8}"/>
                  </a:ext>
                </a:extLst>
              </p:cNvPr>
              <p:cNvSpPr/>
              <p:nvPr/>
            </p:nvSpPr>
            <p:spPr>
              <a:xfrm flipH="1">
                <a:off x="4264707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平行四边形 67">
                <a:extLst>
                  <a:ext uri="{FF2B5EF4-FFF2-40B4-BE49-F238E27FC236}">
                    <a16:creationId xmlns:a16="http://schemas.microsoft.com/office/drawing/2014/main" id="{2BA60F43-4FE1-0F4A-A6EE-B8E1A25D8F94}"/>
                  </a:ext>
                </a:extLst>
              </p:cNvPr>
              <p:cNvSpPr/>
              <p:nvPr/>
            </p:nvSpPr>
            <p:spPr>
              <a:xfrm flipH="1">
                <a:off x="4345669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id="{3F5C6F00-7916-3045-9C6C-D3977216BD7D}"/>
                  </a:ext>
                </a:extLst>
              </p:cNvPr>
              <p:cNvSpPr/>
              <p:nvPr/>
            </p:nvSpPr>
            <p:spPr>
              <a:xfrm flipH="1">
                <a:off x="4426631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id="{A8596B65-C8F5-6343-885A-4C7D0BCF3995}"/>
                  </a:ext>
                </a:extLst>
              </p:cNvPr>
              <p:cNvSpPr/>
              <p:nvPr/>
            </p:nvSpPr>
            <p:spPr>
              <a:xfrm flipH="1">
                <a:off x="4469497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EB3C6C25-A19A-9A4C-9645-41F4A7845B16}"/>
                  </a:ext>
                </a:extLst>
              </p:cNvPr>
              <p:cNvSpPr/>
              <p:nvPr/>
            </p:nvSpPr>
            <p:spPr>
              <a:xfrm flipH="1">
                <a:off x="4550459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E99741AD-FD72-504B-B6E0-EF03BCAFFFC3}"/>
                  </a:ext>
                </a:extLst>
              </p:cNvPr>
              <p:cNvSpPr/>
              <p:nvPr/>
            </p:nvSpPr>
            <p:spPr>
              <a:xfrm flipH="1">
                <a:off x="4631421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52A27C60-C0F3-3C41-AEBC-4D5FE1D82CFC}"/>
                  </a:ext>
                </a:extLst>
              </p:cNvPr>
              <p:cNvSpPr/>
              <p:nvPr/>
            </p:nvSpPr>
            <p:spPr>
              <a:xfrm flipH="1">
                <a:off x="4712383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A6210CED-4A9B-D441-AD04-E84EE890039D}"/>
                  </a:ext>
                </a:extLst>
              </p:cNvPr>
              <p:cNvSpPr/>
              <p:nvPr/>
            </p:nvSpPr>
            <p:spPr>
              <a:xfrm flipH="1">
                <a:off x="4755249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4868D742-C36E-6D4E-846A-83DA6B5B2702}"/>
                  </a:ext>
                </a:extLst>
              </p:cNvPr>
              <p:cNvSpPr/>
              <p:nvPr/>
            </p:nvSpPr>
            <p:spPr>
              <a:xfrm flipH="1">
                <a:off x="4836211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91F7ADF2-FC17-1343-9163-C3352301BA1F}"/>
                  </a:ext>
                </a:extLst>
              </p:cNvPr>
              <p:cNvSpPr/>
              <p:nvPr/>
            </p:nvSpPr>
            <p:spPr>
              <a:xfrm flipH="1">
                <a:off x="4917173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:a16="http://schemas.microsoft.com/office/drawing/2014/main" id="{B36B4DD2-CF54-CC46-B2B3-7AE36555FAAB}"/>
                  </a:ext>
                </a:extLst>
              </p:cNvPr>
              <p:cNvSpPr/>
              <p:nvPr/>
            </p:nvSpPr>
            <p:spPr>
              <a:xfrm flipH="1">
                <a:off x="4998135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id="{64E56337-D742-3643-94FB-BC18599AB117}"/>
                  </a:ext>
                </a:extLst>
              </p:cNvPr>
              <p:cNvSpPr/>
              <p:nvPr/>
            </p:nvSpPr>
            <p:spPr>
              <a:xfrm flipH="1">
                <a:off x="5041001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A114DB09-94F2-584A-A84C-C8A717F4C89E}"/>
                  </a:ext>
                </a:extLst>
              </p:cNvPr>
              <p:cNvSpPr/>
              <p:nvPr/>
            </p:nvSpPr>
            <p:spPr>
              <a:xfrm flipH="1">
                <a:off x="5121963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B90F0694-334C-7648-8507-307952F81AAB}"/>
                  </a:ext>
                </a:extLst>
              </p:cNvPr>
              <p:cNvSpPr/>
              <p:nvPr/>
            </p:nvSpPr>
            <p:spPr>
              <a:xfrm flipH="1">
                <a:off x="5202925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3B698138-B655-F944-8A4A-86E13470F520}"/>
                  </a:ext>
                </a:extLst>
              </p:cNvPr>
              <p:cNvSpPr/>
              <p:nvPr/>
            </p:nvSpPr>
            <p:spPr>
              <a:xfrm flipH="1">
                <a:off x="5283887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2" name="矩形 81">
            <a:extLst>
              <a:ext uri="{FF2B5EF4-FFF2-40B4-BE49-F238E27FC236}">
                <a16:creationId xmlns:a16="http://schemas.microsoft.com/office/drawing/2014/main" id="{18FE45C1-2C01-2345-8D74-5276767E7E68}"/>
              </a:ext>
            </a:extLst>
          </p:cNvPr>
          <p:cNvSpPr/>
          <p:nvPr/>
        </p:nvSpPr>
        <p:spPr>
          <a:xfrm>
            <a:off x="6336930" y="1998892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GPS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points</a:t>
            </a: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id="{CDEF22AB-776C-9F44-81DC-6717A4B63383}"/>
              </a:ext>
            </a:extLst>
          </p:cNvPr>
          <p:cNvSpPr/>
          <p:nvPr/>
        </p:nvSpPr>
        <p:spPr>
          <a:xfrm>
            <a:off x="6336930" y="3290956"/>
            <a:ext cx="1084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Grids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9EFB3ABF-CCAA-2541-9990-A0A57E6AA375}"/>
              </a:ext>
            </a:extLst>
          </p:cNvPr>
          <p:cNvSpPr/>
          <p:nvPr/>
        </p:nvSpPr>
        <p:spPr>
          <a:xfrm>
            <a:off x="6336930" y="4636627"/>
            <a:ext cx="24857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Distribution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65E4C017-696F-2748-B0CB-7A4FB4CF6531}"/>
              </a:ext>
            </a:extLst>
          </p:cNvPr>
          <p:cNvSpPr/>
          <p:nvPr/>
        </p:nvSpPr>
        <p:spPr>
          <a:xfrm>
            <a:off x="10074826" y="2518816"/>
            <a:ext cx="8803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Match</a:t>
            </a:r>
            <a:endParaRPr lang="zh-CN" altLang="en-US" dirty="0"/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id="{5DDB3017-C2E1-544E-B762-ADA9C8CEDAC1}"/>
              </a:ext>
            </a:extLst>
          </p:cNvPr>
          <p:cNvSpPr/>
          <p:nvPr/>
        </p:nvSpPr>
        <p:spPr>
          <a:xfrm>
            <a:off x="10074826" y="3923253"/>
            <a:ext cx="1349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/>
              <a:t>Aggregate</a:t>
            </a:r>
            <a:endParaRPr lang="zh-CN" altLang="en-US" dirty="0"/>
          </a:p>
        </p:txBody>
      </p:sp>
      <p:sp>
        <p:nvSpPr>
          <p:cNvPr id="88" name="标题 2">
            <a:extLst>
              <a:ext uri="{FF2B5EF4-FFF2-40B4-BE49-F238E27FC236}">
                <a16:creationId xmlns:a16="http://schemas.microsoft.com/office/drawing/2014/main" id="{EBEE60DD-8F5D-1E44-B6FE-CBBEDB27EB72}"/>
              </a:ext>
            </a:extLst>
          </p:cNvPr>
          <p:cNvSpPr txBox="1">
            <a:spLocks/>
          </p:cNvSpPr>
          <p:nvPr/>
        </p:nvSpPr>
        <p:spPr>
          <a:xfrm>
            <a:off x="4675342" y="5888920"/>
            <a:ext cx="6965422" cy="609703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91440" tIns="45720" rIns="91440" bIns="45720" rtlCol="0" anchor="ctr">
            <a:noAutofit/>
          </a:bodyPr>
          <a:lstStyle>
            <a:lvl1pPr algn="l" defTabSz="91433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1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en-US" altLang="zh-CN" sz="2000" dirty="0" err="1"/>
              <a:t>TransBigData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offer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framework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grid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processing</a:t>
            </a:r>
            <a:endParaRPr kumimoji="1"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65343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Griding</a:t>
            </a:r>
          </a:p>
          <a:p>
            <a:endParaRPr kumimoji="1" lang="en-US" altLang="zh-CN" dirty="0"/>
          </a:p>
          <a:p>
            <a:endParaRPr kumimoji="1"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47B15CB8-989F-854C-ADD0-2DD82C03F6BE}"/>
                  </a:ext>
                </a:extLst>
              </p:cNvPr>
              <p:cNvSpPr txBox="1"/>
              <p:nvPr/>
            </p:nvSpPr>
            <p:spPr>
              <a:xfrm>
                <a:off x="627204" y="5736068"/>
                <a:ext cx="735374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Wingdings" pitchFamily="2" charset="2"/>
                  <a:buChar char="Ø"/>
                </a:pPr>
                <a:r>
                  <a:rPr kumimoji="1" lang="en-US" altLang="zh-CN" b="1" dirty="0"/>
                  <a:t>Griding</a:t>
                </a:r>
                <a:r>
                  <a:rPr kumimoji="1" lang="zh-CN" altLang="en-US" b="1" dirty="0"/>
                  <a:t> </a:t>
                </a:r>
                <a:r>
                  <a:rPr kumimoji="1" lang="en-US" altLang="zh-CN" b="1" dirty="0"/>
                  <a:t>params:</a:t>
                </a:r>
                <a:r>
                  <a:rPr kumimoji="1" lang="zh-CN" altLang="en-US" b="1" dirty="0"/>
                  <a:t> </a:t>
                </a:r>
                <a:r>
                  <a:rPr kumimoji="1" lang="en-US" altLang="zh-CN" b="1" dirty="0"/>
                  <a:t>Define</a:t>
                </a:r>
                <a:r>
                  <a:rPr kumimoji="1" lang="zh-CN" altLang="en-US" b="1" dirty="0"/>
                  <a:t> </a:t>
                </a:r>
                <a:r>
                  <a:rPr kumimoji="1" lang="en-US" altLang="zh-CN" b="1" dirty="0"/>
                  <a:t>a</a:t>
                </a:r>
                <a:r>
                  <a:rPr kumimoji="1" lang="zh-CN" altLang="en-US" b="1" dirty="0"/>
                  <a:t> </a:t>
                </a:r>
                <a:r>
                  <a:rPr kumimoji="1" lang="en-US" altLang="zh-CN" b="1" dirty="0"/>
                  <a:t>g</a:t>
                </a:r>
                <a:r>
                  <a:rPr kumimoji="1" lang="en" altLang="zh-CN" b="1" dirty="0"/>
                  <a:t>riding coordinate system</a:t>
                </a:r>
                <a:endParaRPr kumimoji="1" lang="en-US" altLang="zh-CN" b="1" dirty="0"/>
              </a:p>
              <a:p>
                <a:r>
                  <a:rPr lang="en" altLang="zh-CN" dirty="0"/>
                  <a:t>params</a:t>
                </a:r>
                <a:r>
                  <a:rPr lang="en-US" altLang="zh-CN" dirty="0"/>
                  <a:t>=</a:t>
                </a:r>
                <a14:m>
                  <m:oMath xmlns:m="http://schemas.openxmlformats.org/officeDocument/2006/math">
                    <m:r>
                      <a:rPr kumimoji="1" lang="en-US" altLang="zh-CN" dirty="0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(</m:t>
                    </m:r>
                    <m:sSub>
                      <m:sSubPr>
                        <m:ctrlP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𝑙𝑜𝑛</m:t>
                        </m:r>
                      </m:e>
                      <m:sub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,</m:t>
                    </m:r>
                    <m:sSub>
                      <m:sSubPr>
                        <m:ctrlP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𝑙𝑎𝑡</m:t>
                        </m:r>
                      </m:e>
                      <m:sub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1</m:t>
                        </m:r>
                      </m:sub>
                    </m:sSub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, ∆</m:t>
                    </m:r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𝑙𝑜𝑛</m:t>
                    </m:r>
                  </m:oMath>
                </a14:m>
                <a:r>
                  <a:rPr kumimoji="1" lang="en-US" altLang="zh-CN" i="1" dirty="0">
                    <a:latin typeface="Cambria Math" panose="02040503050406030204" pitchFamily="18" charset="0"/>
                    <a:ea typeface="SimHei" panose="02010609060101010101" pitchFamily="49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∆</m:t>
                    </m:r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𝑙𝑎𝑡</m:t>
                    </m:r>
                  </m:oMath>
                </a14:m>
                <a:r>
                  <a:rPr kumimoji="1" lang="en-US" altLang="zh-CN" i="1" dirty="0">
                    <a:latin typeface="Cambria Math" panose="02040503050406030204" pitchFamily="18" charset="0"/>
                    <a:ea typeface="SimHei" panose="02010609060101010101" pitchFamily="49" charset="-122"/>
                    <a:cs typeface="Arial" panose="020B060402020202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kumimoji="1" lang="en-US" altLang="zh-CN" i="1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𝜃</m:t>
                    </m:r>
                    <m:r>
                      <a:rPr kumimoji="1" lang="en-US" altLang="zh-CN" b="0" i="1" smtClean="0">
                        <a:latin typeface="Cambria Math" panose="02040503050406030204" pitchFamily="18" charset="0"/>
                        <a:ea typeface="SimHei" panose="02010609060101010101" pitchFamily="49" charset="-122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kumimoji="1" lang="zh-CN" altLang="en-US" i="1" dirty="0">
                  <a:latin typeface="Cambria Math" panose="02040503050406030204" pitchFamily="18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0" name="文本框 89">
                <a:extLst>
                  <a:ext uri="{FF2B5EF4-FFF2-40B4-BE49-F238E27FC236}">
                    <a16:creationId xmlns:a16="http://schemas.microsoft.com/office/drawing/2014/main" id="{47B15CB8-989F-854C-ADD0-2DD82C03F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204" y="5736068"/>
                <a:ext cx="7353749" cy="646331"/>
              </a:xfrm>
              <a:prstGeom prst="rect">
                <a:avLst/>
              </a:prstGeom>
              <a:blipFill>
                <a:blip r:embed="rId2"/>
                <a:stretch>
                  <a:fillRect l="-690" t="-3846" b="-15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240AEB7D-60BD-B745-B87C-CA67CACF5902}"/>
              </a:ext>
            </a:extLst>
          </p:cNvPr>
          <p:cNvGrpSpPr/>
          <p:nvPr/>
        </p:nvGrpSpPr>
        <p:grpSpPr>
          <a:xfrm>
            <a:off x="1078346" y="1875004"/>
            <a:ext cx="6574040" cy="3629390"/>
            <a:chOff x="-2672622" y="-234891"/>
            <a:chExt cx="12089680" cy="6674461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2" name="矩形 91">
                  <a:extLst>
                    <a:ext uri="{FF2B5EF4-FFF2-40B4-BE49-F238E27FC236}">
                      <a16:creationId xmlns:a16="http://schemas.microsoft.com/office/drawing/2014/main" id="{7F850429-291A-0F43-A29F-EFFDA6E9A46D}"/>
                    </a:ext>
                  </a:extLst>
                </p:cNvPr>
                <p:cNvSpPr/>
                <p:nvPr/>
              </p:nvSpPr>
              <p:spPr>
                <a:xfrm>
                  <a:off x="8059315" y="-234891"/>
                  <a:ext cx="1357743" cy="68236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𝑙𝑜𝑛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𝑙𝑎𝑡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)</m:t>
                        </m:r>
                      </m:oMath>
                    </m:oMathPara>
                  </a14:m>
                  <a:endParaRPr lang="zh-CN" altLang="en-US" i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2" name="矩形 91">
                  <a:extLst>
                    <a:ext uri="{FF2B5EF4-FFF2-40B4-BE49-F238E27FC236}">
                      <a16:creationId xmlns:a16="http://schemas.microsoft.com/office/drawing/2014/main" id="{7F850429-291A-0F43-A29F-EFFDA6E9A46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59315" y="-234891"/>
                  <a:ext cx="1357743" cy="682366"/>
                </a:xfrm>
                <a:prstGeom prst="rect">
                  <a:avLst/>
                </a:prstGeom>
                <a:blipFill>
                  <a:blip r:embed="rId3"/>
                  <a:stretch>
                    <a:fillRect l="-3390" r="-76271" b="-1333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3" name="矩形 92">
                  <a:extLst>
                    <a:ext uri="{FF2B5EF4-FFF2-40B4-BE49-F238E27FC236}">
                      <a16:creationId xmlns:a16="http://schemas.microsoft.com/office/drawing/2014/main" id="{819590D9-A76A-994F-A6A3-1EFCDD68F39D}"/>
                    </a:ext>
                  </a:extLst>
                </p:cNvPr>
                <p:cNvSpPr/>
                <p:nvPr/>
              </p:nvSpPr>
              <p:spPr>
                <a:xfrm>
                  <a:off x="1904830" y="-234891"/>
                  <a:ext cx="1352421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𝑙𝑜𝑛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𝑙𝑎𝑡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)</m:t>
                        </m:r>
                      </m:oMath>
                    </m:oMathPara>
                  </a14:m>
                  <a:endParaRPr lang="zh-CN" altLang="en-US" i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3" name="矩形 92">
                  <a:extLst>
                    <a:ext uri="{FF2B5EF4-FFF2-40B4-BE49-F238E27FC236}">
                      <a16:creationId xmlns:a16="http://schemas.microsoft.com/office/drawing/2014/main" id="{819590D9-A76A-994F-A6A3-1EFCDD68F39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4830" y="-234891"/>
                  <a:ext cx="1352421" cy="369332"/>
                </a:xfrm>
                <a:prstGeom prst="rect">
                  <a:avLst/>
                </a:prstGeom>
                <a:blipFill>
                  <a:blip r:embed="rId4"/>
                  <a:stretch>
                    <a:fillRect l="-1695" r="-76271" b="-100000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4" name="矩形 93">
                  <a:extLst>
                    <a:ext uri="{FF2B5EF4-FFF2-40B4-BE49-F238E27FC236}">
                      <a16:creationId xmlns:a16="http://schemas.microsoft.com/office/drawing/2014/main" id="{F4A532DC-F9E2-1746-BF82-A9B2BE343068}"/>
                    </a:ext>
                  </a:extLst>
                </p:cNvPr>
                <p:cNvSpPr/>
                <p:nvPr/>
              </p:nvSpPr>
              <p:spPr>
                <a:xfrm>
                  <a:off x="8059315" y="5331344"/>
                  <a:ext cx="1357743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𝑙𝑜𝑛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2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𝑙𝑎𝑡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)</m:t>
                        </m:r>
                      </m:oMath>
                    </m:oMathPara>
                  </a14:m>
                  <a:endParaRPr lang="zh-CN" altLang="en-US" i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94" name="矩形 93">
                  <a:extLst>
                    <a:ext uri="{FF2B5EF4-FFF2-40B4-BE49-F238E27FC236}">
                      <a16:creationId xmlns:a16="http://schemas.microsoft.com/office/drawing/2014/main" id="{F4A532DC-F9E2-1746-BF82-A9B2BE34306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59315" y="5331344"/>
                  <a:ext cx="1357743" cy="369332"/>
                </a:xfrm>
                <a:prstGeom prst="rect">
                  <a:avLst/>
                </a:prstGeom>
                <a:blipFill>
                  <a:blip r:embed="rId5"/>
                  <a:stretch>
                    <a:fillRect l="-3390" r="-74576" b="-10588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5" name="矩形 94">
              <a:extLst>
                <a:ext uri="{FF2B5EF4-FFF2-40B4-BE49-F238E27FC236}">
                  <a16:creationId xmlns:a16="http://schemas.microsoft.com/office/drawing/2014/main" id="{46DB2821-2865-134B-9288-B5E83F80893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7335" y="2814317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id="{0A1EE0DA-FA29-E346-A5D2-8F75FDD41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7335" y="281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DA89463F-7AEF-F942-B92F-A222267FEA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335" y="2814317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id="{997EA333-3040-354D-8169-07219C98225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7335" y="353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id="{9FCA2CD0-9F75-FD48-B60C-BED82ED4474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7335" y="3534005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id="{B756CC25-6B76-D44C-955F-C565FCB5F45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335" y="353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E53318AA-8EAB-7045-B4D9-ACC854D3096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7335" y="425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id="{809A91E7-ABA4-FC40-9FAA-3FC00394B3D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7335" y="425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id="{55515CC0-66CB-F446-8A86-C4E41B4BD23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335" y="425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C4F14C05-14A6-034E-8517-5706F35DC4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07335" y="497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id="{D6C04AEA-9354-0E4B-B9FB-71D5D122E3E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27335" y="497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id="{E71D14DE-A1CD-4D40-8292-00C519808A7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47335" y="497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id="{D9F85AB8-AC4A-834B-AD19-30F6A8F9BEF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335" y="2814317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EA5E7B1C-EC70-644A-9D96-31AAB54D56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335" y="353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id="{F2499007-D274-554B-B4AE-9D0778C9221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335" y="425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F6B612F7-F19D-334A-82FC-D6095387D6E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67335" y="4974161"/>
              <a:ext cx="720000" cy="720000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id="{CEE9D75D-D2BF-6A4D-8690-3737CE01D5F8}"/>
                </a:ext>
              </a:extLst>
            </p:cNvPr>
            <p:cNvSpPr/>
            <p:nvPr/>
          </p:nvSpPr>
          <p:spPr>
            <a:xfrm>
              <a:off x="3063470" y="587952"/>
              <a:ext cx="6293272" cy="4746365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右大括号 111">
              <a:extLst>
                <a:ext uri="{FF2B5EF4-FFF2-40B4-BE49-F238E27FC236}">
                  <a16:creationId xmlns:a16="http://schemas.microsoft.com/office/drawing/2014/main" id="{4437E37A-5E0C-4440-B32C-50CA3AE36ACC}"/>
                </a:ext>
              </a:extLst>
            </p:cNvPr>
            <p:cNvSpPr/>
            <p:nvPr/>
          </p:nvSpPr>
          <p:spPr>
            <a:xfrm>
              <a:off x="5744557" y="2814161"/>
              <a:ext cx="109414" cy="720000"/>
            </a:xfrm>
            <a:prstGeom prst="rightBrace">
              <a:avLst>
                <a:gd name="adj1" fmla="val 50607"/>
                <a:gd name="adj2" fmla="val 50000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右大括号 112">
              <a:extLst>
                <a:ext uri="{FF2B5EF4-FFF2-40B4-BE49-F238E27FC236}">
                  <a16:creationId xmlns:a16="http://schemas.microsoft.com/office/drawing/2014/main" id="{E7D19DA5-DDC0-CD49-9BDD-188AF853643E}"/>
                </a:ext>
              </a:extLst>
            </p:cNvPr>
            <p:cNvSpPr/>
            <p:nvPr/>
          </p:nvSpPr>
          <p:spPr>
            <a:xfrm rot="16200000">
              <a:off x="5172628" y="2214944"/>
              <a:ext cx="109414" cy="720000"/>
            </a:xfrm>
            <a:prstGeom prst="rightBrace">
              <a:avLst>
                <a:gd name="adj1" fmla="val 50607"/>
                <a:gd name="adj2" fmla="val 50000"/>
              </a:avLst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D76DAFB9-87EF-A24C-946C-33DBD9CC134D}"/>
                    </a:ext>
                  </a:extLst>
                </p:cNvPr>
                <p:cNvSpPr/>
                <p:nvPr/>
              </p:nvSpPr>
              <p:spPr>
                <a:xfrm>
                  <a:off x="4856478" y="1899978"/>
                  <a:ext cx="1305876" cy="67920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i="1" smtClean="0">
                            <a:solidFill>
                              <a:srgbClr val="2F528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∆</m:t>
                        </m:r>
                        <m:r>
                          <a:rPr kumimoji="1" lang="en-US" altLang="zh-CN" b="0" i="1" smtClean="0">
                            <a:solidFill>
                              <a:srgbClr val="2F528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𝑙𝑜𝑛</m:t>
                        </m:r>
                      </m:oMath>
                    </m:oMathPara>
                  </a14:m>
                  <a:endParaRPr lang="zh-CN" altLang="en-US" dirty="0">
                    <a:solidFill>
                      <a:srgbClr val="2F528F"/>
                    </a:solidFill>
                  </a:endParaRPr>
                </a:p>
              </p:txBody>
            </p:sp>
          </mc:Choice>
          <mc:Fallback xmlns="">
            <p:sp>
              <p:nvSpPr>
                <p:cNvPr id="114" name="矩形 113">
                  <a:extLst>
                    <a:ext uri="{FF2B5EF4-FFF2-40B4-BE49-F238E27FC236}">
                      <a16:creationId xmlns:a16="http://schemas.microsoft.com/office/drawing/2014/main" id="{D76DAFB9-87EF-A24C-946C-33DBD9CC134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56478" y="1899978"/>
                  <a:ext cx="1305876" cy="67920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EF1584C3-8420-C341-BE5C-CBA53B597708}"/>
                    </a:ext>
                  </a:extLst>
                </p:cNvPr>
                <p:cNvSpPr/>
                <p:nvPr/>
              </p:nvSpPr>
              <p:spPr>
                <a:xfrm>
                  <a:off x="5948518" y="2814161"/>
                  <a:ext cx="1236038" cy="67920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i="1" smtClean="0">
                            <a:solidFill>
                              <a:srgbClr val="2F528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∆</m:t>
                        </m:r>
                        <m:r>
                          <a:rPr kumimoji="1" lang="en-US" altLang="zh-CN" b="0" i="1" smtClean="0">
                            <a:solidFill>
                              <a:srgbClr val="2F528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Arial" panose="020B0604020202020204" pitchFamily="34" charset="0"/>
                          </a:rPr>
                          <m:t>𝑙𝑎𝑡</m:t>
                        </m:r>
                      </m:oMath>
                    </m:oMathPara>
                  </a14:m>
                  <a:endParaRPr lang="zh-CN" altLang="en-US" dirty="0">
                    <a:solidFill>
                      <a:srgbClr val="2F528F"/>
                    </a:solidFill>
                  </a:endParaRPr>
                </a:p>
              </p:txBody>
            </p:sp>
          </mc:Choice>
          <mc:Fallback xmlns="">
            <p:sp>
              <p:nvSpPr>
                <p:cNvPr id="115" name="矩形 114">
                  <a:extLst>
                    <a:ext uri="{FF2B5EF4-FFF2-40B4-BE49-F238E27FC236}">
                      <a16:creationId xmlns:a16="http://schemas.microsoft.com/office/drawing/2014/main" id="{EF1584C3-8420-C341-BE5C-CBA53B597708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48518" y="2814161"/>
                  <a:ext cx="1236038" cy="679203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6AA67483-319D-2740-9A08-329D5B6C85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91335" y="3138161"/>
              <a:ext cx="72000" cy="72000"/>
            </a:xfrm>
            <a:prstGeom prst="ellipse">
              <a:avLst/>
            </a:prstGeom>
            <a:solidFill>
              <a:srgbClr val="2F528F"/>
            </a:solidFill>
            <a:ln w="25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17" name="直线连接符 116">
              <a:extLst>
                <a:ext uri="{FF2B5EF4-FFF2-40B4-BE49-F238E27FC236}">
                  <a16:creationId xmlns:a16="http://schemas.microsoft.com/office/drawing/2014/main" id="{B2794EF8-7E26-BE42-BCBD-704C01AE41A3}"/>
                </a:ext>
              </a:extLst>
            </p:cNvPr>
            <p:cNvCxnSpPr>
              <a:cxnSpLocks/>
            </p:cNvCxnSpPr>
            <p:nvPr/>
          </p:nvCxnSpPr>
          <p:spPr>
            <a:xfrm>
              <a:off x="3063470" y="5334161"/>
              <a:ext cx="398187" cy="504936"/>
            </a:xfrm>
            <a:prstGeom prst="line">
              <a:avLst/>
            </a:prstGeom>
            <a:ln w="15875">
              <a:solidFill>
                <a:schemeClr val="tx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8" name="矩形 117">
                  <a:extLst>
                    <a:ext uri="{FF2B5EF4-FFF2-40B4-BE49-F238E27FC236}">
                      <a16:creationId xmlns:a16="http://schemas.microsoft.com/office/drawing/2014/main" id="{12AE1627-E847-0D48-A458-6F2208F1DD8E}"/>
                    </a:ext>
                  </a:extLst>
                </p:cNvPr>
                <p:cNvSpPr/>
                <p:nvPr/>
              </p:nvSpPr>
              <p:spPr>
                <a:xfrm>
                  <a:off x="-2672622" y="1455136"/>
                  <a:ext cx="5466049" cy="118860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Grid</a:t>
                  </a:r>
                  <a:r>
                    <a:rPr lang="zh-CN" altLang="en-US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ID</a:t>
                  </a:r>
                  <a:r>
                    <a:rPr lang="zh-CN" altLang="en-US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：</a:t>
                  </a:r>
                  <a:r>
                    <a:rPr kumimoji="1" lang="en-US" altLang="zh-CN" dirty="0">
                      <a:solidFill>
                        <a:srgbClr val="2F528F"/>
                      </a:solidFill>
                      <a:ea typeface="Cambria Math" panose="02040503050406030204" pitchFamily="18" charset="0"/>
                      <a:cs typeface="Arial" panose="020B0604020202020204" pitchFamily="34" charset="0"/>
                    </a:rPr>
                    <a:t> </a:t>
                  </a:r>
                  <a14:m>
                    <m:oMath xmlns:m="http://schemas.openxmlformats.org/officeDocument/2006/math">
                      <m:r>
                        <a:rPr kumimoji="1" lang="en-US" altLang="zh-CN" b="0" i="0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𝑙𝑜𝑛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𝑐𝑜𝑙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𝑙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𝑎𝑡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𝑐𝑜𝑙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a14:m>
                  <a:endParaRPr lang="en-US" altLang="zh-CN" dirty="0">
                    <a:solidFill>
                      <a:srgbClr val="2F528F"/>
                    </a:solidFill>
                    <a:latin typeface="Arial" panose="020B0604020202020204" pitchFamily="34" charset="0"/>
                    <a:ea typeface="SimHei" panose="02010609060101010101" pitchFamily="49" charset="-122"/>
                    <a:cs typeface="Arial" panose="020B0604020202020204" pitchFamily="34" charset="0"/>
                  </a:endParaRPr>
                </a:p>
                <a:p>
                  <a:r>
                    <a:rPr lang="en-US" altLang="zh-CN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Grid</a:t>
                  </a:r>
                  <a:r>
                    <a:rPr lang="zh-CN" altLang="en-US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 </a:t>
                  </a:r>
                  <a:r>
                    <a:rPr lang="en-US" altLang="zh-CN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center</a:t>
                  </a:r>
                  <a:r>
                    <a:rPr lang="zh-CN" altLang="en-US" dirty="0">
                      <a:solidFill>
                        <a:srgbClr val="2F528F"/>
                      </a:solidFill>
                      <a:latin typeface="Arial" panose="020B0604020202020204" pitchFamily="34" charset="0"/>
                      <a:ea typeface="SimHei" panose="02010609060101010101" pitchFamily="49" charset="-122"/>
                      <a:cs typeface="Arial" panose="020B0604020202020204" pitchFamily="34" charset="0"/>
                    </a:rPr>
                    <a:t>：</a:t>
                  </a:r>
                  <a14:m>
                    <m:oMath xmlns:m="http://schemas.openxmlformats.org/officeDocument/2006/math"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(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h𝑏𝑙𝑜𝑛</m:t>
                      </m:r>
                      <m:r>
                        <a:rPr kumimoji="1" lang="en-US" altLang="zh-CN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,</m:t>
                      </m:r>
                      <m:r>
                        <a:rPr kumimoji="1" lang="en-US" altLang="zh-CN" b="0" i="1" smtClean="0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h𝑏𝑙𝑎𝑡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)</m:t>
                      </m:r>
                    </m:oMath>
                  </a14:m>
                  <a:endParaRPr lang="zh-CN" altLang="en-US" i="1" dirty="0">
                    <a:solidFill>
                      <a:srgbClr val="2F528F"/>
                    </a:solidFill>
                  </a:endParaRPr>
                </a:p>
              </p:txBody>
            </p:sp>
          </mc:Choice>
          <mc:Fallback xmlns="">
            <p:sp>
              <p:nvSpPr>
                <p:cNvPr id="118" name="矩形 117">
                  <a:extLst>
                    <a:ext uri="{FF2B5EF4-FFF2-40B4-BE49-F238E27FC236}">
                      <a16:creationId xmlns:a16="http://schemas.microsoft.com/office/drawing/2014/main" id="{12AE1627-E847-0D48-A458-6F2208F1DD8E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2672622" y="1455136"/>
                  <a:ext cx="5466049" cy="1188605"/>
                </a:xfrm>
                <a:prstGeom prst="rect">
                  <a:avLst/>
                </a:prstGeom>
                <a:blipFill>
                  <a:blip r:embed="rId8"/>
                  <a:stretch>
                    <a:fillRect l="-1702" t="-5769" b="-13462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19" name="直线连接符 118">
              <a:extLst>
                <a:ext uri="{FF2B5EF4-FFF2-40B4-BE49-F238E27FC236}">
                  <a16:creationId xmlns:a16="http://schemas.microsoft.com/office/drawing/2014/main" id="{B7548FAE-418C-4545-9184-FF336D9FE78A}"/>
                </a:ext>
              </a:extLst>
            </p:cNvPr>
            <p:cNvCxnSpPr>
              <a:cxnSpLocks/>
              <a:endCxn id="118" idx="3"/>
            </p:cNvCxnSpPr>
            <p:nvPr/>
          </p:nvCxnSpPr>
          <p:spPr>
            <a:xfrm flipH="1" flipV="1">
              <a:off x="2793427" y="2049439"/>
              <a:ext cx="2086450" cy="776113"/>
            </a:xfrm>
            <a:prstGeom prst="line">
              <a:avLst/>
            </a:prstGeom>
            <a:ln w="15875">
              <a:solidFill>
                <a:srgbClr val="2F528F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id="{35E756ED-BA43-7446-8B0E-C37A8E49FD1C}"/>
                    </a:ext>
                  </a:extLst>
                </p:cNvPr>
                <p:cNvSpPr/>
                <p:nvPr/>
              </p:nvSpPr>
              <p:spPr>
                <a:xfrm>
                  <a:off x="3196483" y="5760367"/>
                  <a:ext cx="2489111" cy="679203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(</m:t>
                        </m:r>
                        <m:sSub>
                          <m:sSubPr>
                            <m:ctrlPr>
                              <a:rPr kumimoji="1" lang="en-US" altLang="zh-CN" i="1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i="1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𝑙𝑜𝑛</m:t>
                            </m:r>
                          </m:e>
                          <m:sub>
                            <m:r>
                              <a:rPr kumimoji="1" lang="en-US" altLang="zh-CN" b="0" i="1" smtClean="0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i="1"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,</m:t>
                        </m:r>
                        <m:sSub>
                          <m:sSubPr>
                            <m:ctrlPr>
                              <a:rPr kumimoji="1" lang="en-US" altLang="zh-CN" i="1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kumimoji="1" lang="en-US" altLang="zh-CN" i="1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𝑙𝑎𝑡</m:t>
                            </m:r>
                          </m:e>
                          <m:sub>
                            <m:r>
                              <a:rPr kumimoji="1" lang="en-US" altLang="zh-CN" i="1">
                                <a:latin typeface="Cambria Math" panose="02040503050406030204" pitchFamily="18" charset="0"/>
                                <a:ea typeface="SimHei" panose="02010609060101010101" pitchFamily="49" charset="-122"/>
                                <a:cs typeface="Arial" panose="020B0604020202020204" pitchFamily="34" charset="0"/>
                              </a:rPr>
                              <m:t>1</m:t>
                            </m:r>
                          </m:sub>
                        </m:sSub>
                        <m:r>
                          <a:rPr kumimoji="1" lang="en-US" altLang="zh-CN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SimHei" panose="02010609060101010101" pitchFamily="49" charset="-122"/>
                            <a:cs typeface="Arial" panose="020B0604020202020204" pitchFamily="34" charset="0"/>
                          </a:rPr>
                          <m:t>)</m:t>
                        </m:r>
                      </m:oMath>
                    </m:oMathPara>
                  </a14:m>
                  <a:endParaRPr lang="zh-CN" altLang="en-US" i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20" name="矩形 119">
                  <a:extLst>
                    <a:ext uri="{FF2B5EF4-FFF2-40B4-BE49-F238E27FC236}">
                      <a16:creationId xmlns:a16="http://schemas.microsoft.com/office/drawing/2014/main" id="{35E756ED-BA43-7446-8B0E-C37A8E49FD1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96483" y="5760367"/>
                  <a:ext cx="2489111" cy="679203"/>
                </a:xfrm>
                <a:prstGeom prst="rect">
                  <a:avLst/>
                </a:prstGeom>
                <a:blipFill>
                  <a:blip r:embed="rId9"/>
                  <a:stretch>
                    <a:fillRect b="-13333"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B80E874-DF40-F44C-8AFF-A17B3CD92ED3}"/>
              </a:ext>
            </a:extLst>
          </p:cNvPr>
          <p:cNvSpPr txBox="1"/>
          <p:nvPr/>
        </p:nvSpPr>
        <p:spPr>
          <a:xfrm>
            <a:off x="627204" y="1420321"/>
            <a:ext cx="735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Griding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coordinate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system</a:t>
            </a:r>
          </a:p>
        </p:txBody>
      </p: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A4E8EB09-7278-CE48-8849-4003E8BD1A9E}"/>
              </a:ext>
            </a:extLst>
          </p:cNvPr>
          <p:cNvGrpSpPr/>
          <p:nvPr/>
        </p:nvGrpSpPr>
        <p:grpSpPr>
          <a:xfrm rot="19800000">
            <a:off x="9614114" y="3380171"/>
            <a:ext cx="783032" cy="783033"/>
            <a:chOff x="6806404" y="5657482"/>
            <a:chExt cx="783032" cy="783033"/>
          </a:xfrm>
        </p:grpSpPr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id="{E6C4DD90-59DD-374A-9C61-F79AEEA4816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06404" y="5657482"/>
              <a:ext cx="391516" cy="391516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E7D50BBF-43AB-7546-8788-ABE5566C02F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97920" y="5657482"/>
              <a:ext cx="391516" cy="391516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id="{F81842DB-9421-EF43-9810-3F99DD90F20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806404" y="6048999"/>
              <a:ext cx="391516" cy="391516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id="{88412BAB-3C28-AA4C-8937-A446676CE14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97920" y="6048999"/>
              <a:ext cx="391516" cy="391516"/>
            </a:xfrm>
            <a:prstGeom prst="rect">
              <a:avLst/>
            </a:prstGeom>
            <a:noFill/>
            <a:ln w="254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36" name="直线连接符 135">
            <a:extLst>
              <a:ext uri="{FF2B5EF4-FFF2-40B4-BE49-F238E27FC236}">
                <a16:creationId xmlns:a16="http://schemas.microsoft.com/office/drawing/2014/main" id="{0E1B4B32-048D-3C48-9862-48FA16DBEA9A}"/>
              </a:ext>
            </a:extLst>
          </p:cNvPr>
          <p:cNvCxnSpPr/>
          <p:nvPr/>
        </p:nvCxnSpPr>
        <p:spPr>
          <a:xfrm>
            <a:off x="9862137" y="4315943"/>
            <a:ext cx="1317442" cy="0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任意形状 136">
            <a:extLst>
              <a:ext uri="{FF2B5EF4-FFF2-40B4-BE49-F238E27FC236}">
                <a16:creationId xmlns:a16="http://schemas.microsoft.com/office/drawing/2014/main" id="{1D384465-60A9-8848-AFCC-8989D57C7F38}"/>
              </a:ext>
            </a:extLst>
          </p:cNvPr>
          <p:cNvSpPr/>
          <p:nvPr/>
        </p:nvSpPr>
        <p:spPr>
          <a:xfrm>
            <a:off x="10091729" y="4178054"/>
            <a:ext cx="45720" cy="127000"/>
          </a:xfrm>
          <a:custGeom>
            <a:avLst/>
            <a:gdLst>
              <a:gd name="connsiteX0" fmla="*/ 0 w 45720"/>
              <a:gd name="connsiteY0" fmla="*/ 0 h 127000"/>
              <a:gd name="connsiteX1" fmla="*/ 35560 w 45720"/>
              <a:gd name="connsiteY1" fmla="*/ 66040 h 127000"/>
              <a:gd name="connsiteX2" fmla="*/ 45720 w 45720"/>
              <a:gd name="connsiteY2" fmla="*/ 12700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" h="127000">
                <a:moveTo>
                  <a:pt x="0" y="0"/>
                </a:moveTo>
                <a:cubicBezTo>
                  <a:pt x="13970" y="22436"/>
                  <a:pt x="27940" y="44873"/>
                  <a:pt x="35560" y="66040"/>
                </a:cubicBezTo>
                <a:cubicBezTo>
                  <a:pt x="43180" y="87207"/>
                  <a:pt x="44450" y="107103"/>
                  <a:pt x="45720" y="127000"/>
                </a:cubicBezTo>
              </a:path>
            </a:pathLst>
          </a:cu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716D2C90-7C3B-394C-AA2A-094D3052458D}"/>
                  </a:ext>
                </a:extLst>
              </p:cNvPr>
              <p:cNvSpPr/>
              <p:nvPr/>
            </p:nvSpPr>
            <p:spPr>
              <a:xfrm>
                <a:off x="10091729" y="4010219"/>
                <a:ext cx="39017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 i="1">
                          <a:latin typeface="Cambria Math" panose="02040503050406030204" pitchFamily="18" charset="0"/>
                          <a:ea typeface="SimHei" panose="02010609060101010101" pitchFamily="49" charset="-122"/>
                          <a:cs typeface="Arial" panose="020B0604020202020204" pitchFamily="34" charset="0"/>
                        </a:rPr>
                        <m:t>𝜃</m:t>
                      </m:r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716D2C90-7C3B-394C-AA2A-094D305245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91729" y="4010219"/>
                <a:ext cx="390170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矩形 138">
            <a:extLst>
              <a:ext uri="{FF2B5EF4-FFF2-40B4-BE49-F238E27FC236}">
                <a16:creationId xmlns:a16="http://schemas.microsoft.com/office/drawing/2014/main" id="{096E02E6-AFB8-2449-ABB1-B528264E08B8}"/>
              </a:ext>
            </a:extLst>
          </p:cNvPr>
          <p:cNvSpPr/>
          <p:nvPr/>
        </p:nvSpPr>
        <p:spPr>
          <a:xfrm>
            <a:off x="9019627" y="4510246"/>
            <a:ext cx="3041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/>
              <a:t>Optional:</a:t>
            </a:r>
            <a:r>
              <a:rPr kumimoji="1" lang="zh-CN" altLang="en-US" dirty="0"/>
              <a:t> </a:t>
            </a:r>
            <a:r>
              <a:rPr kumimoji="1" lang="en-US" altLang="zh-CN" dirty="0"/>
              <a:t>Support</a:t>
            </a:r>
            <a:r>
              <a:rPr kumimoji="1" lang="zh-CN" altLang="en-US" dirty="0"/>
              <a:t> </a:t>
            </a:r>
            <a:r>
              <a:rPr kumimoji="1" lang="en-US" altLang="zh-CN" dirty="0"/>
              <a:t>grids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/>
              <a:t>rotation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angle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10294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Griding</a:t>
            </a:r>
            <a:r>
              <a:rPr kumimoji="1" lang="zh-CN" altLang="en-US" dirty="0"/>
              <a:t> </a:t>
            </a:r>
            <a:r>
              <a:rPr kumimoji="1" lang="en-US" altLang="zh-CN" dirty="0"/>
              <a:t>methods</a:t>
            </a:r>
            <a:r>
              <a:rPr kumimoji="1" lang="zh-CN" altLang="en-US" dirty="0"/>
              <a:t> </a:t>
            </a:r>
            <a:r>
              <a:rPr kumimoji="1" lang="en-US" altLang="zh-CN" dirty="0"/>
              <a:t>offered</a:t>
            </a:r>
            <a:r>
              <a:rPr kumimoji="1" lang="zh-CN" altLang="en-US" dirty="0"/>
              <a:t> </a:t>
            </a:r>
            <a:r>
              <a:rPr kumimoji="1" lang="en-US" altLang="zh-CN" dirty="0"/>
              <a:t>by</a:t>
            </a:r>
            <a:r>
              <a:rPr kumimoji="1" lang="zh-CN" altLang="en-US" dirty="0"/>
              <a:t> </a:t>
            </a:r>
            <a:r>
              <a:rPr kumimoji="1" lang="en-US" altLang="zh-CN" dirty="0" err="1"/>
              <a:t>TransBigData</a:t>
            </a:r>
            <a:endParaRPr kumimoji="1" lang="en-US" altLang="zh-CN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A9C3637-65B6-284D-8900-8C6D36146498}"/>
              </a:ext>
            </a:extLst>
          </p:cNvPr>
          <p:cNvSpPr/>
          <p:nvPr/>
        </p:nvSpPr>
        <p:spPr>
          <a:xfrm>
            <a:off x="496387" y="1770168"/>
            <a:ext cx="71778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transbigdata.rect_grids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(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location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accuracy=500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params='auto’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)</a:t>
            </a:r>
            <a:endParaRPr lang="en" altLang="zh-CN" b="1" dirty="0">
              <a:solidFill>
                <a:srgbClr val="404040"/>
              </a:solidFill>
              <a:latin typeface="FontAwesome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FC4D19B-3E91-9A41-BC38-863DC54FD907}"/>
              </a:ext>
            </a:extLst>
          </p:cNvPr>
          <p:cNvSpPr/>
          <p:nvPr/>
        </p:nvSpPr>
        <p:spPr>
          <a:xfrm>
            <a:off x="496387" y="2621925"/>
            <a:ext cx="5120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transbigdata.grid_params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(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bounds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accuracy=500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)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6A3E01-8213-1244-92A0-03C37DFBC02D}"/>
              </a:ext>
            </a:extLst>
          </p:cNvPr>
          <p:cNvSpPr/>
          <p:nvPr/>
        </p:nvSpPr>
        <p:spPr>
          <a:xfrm>
            <a:off x="496387" y="3473682"/>
            <a:ext cx="43454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transbigdata.GPS_to_grids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(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lon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lat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params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)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4FCD148-A442-F24D-A6FA-324EC348E6BF}"/>
              </a:ext>
            </a:extLst>
          </p:cNvPr>
          <p:cNvSpPr/>
          <p:nvPr/>
        </p:nvSpPr>
        <p:spPr>
          <a:xfrm>
            <a:off x="496387" y="4325439"/>
            <a:ext cx="49381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transbigdata.grids_centre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(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loncol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latcol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params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)</a:t>
            </a:r>
            <a:endParaRPr lang="zh-CN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B25E75F-A7EB-8444-AD2B-F20557FBCB37}"/>
              </a:ext>
            </a:extLst>
          </p:cNvPr>
          <p:cNvSpPr/>
          <p:nvPr/>
        </p:nvSpPr>
        <p:spPr>
          <a:xfrm>
            <a:off x="496387" y="5177197"/>
            <a:ext cx="5498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transbigdata.gridid_to_polygon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(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loncol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 err="1">
                <a:solidFill>
                  <a:srgbClr val="2980B9"/>
                </a:solidFill>
                <a:latin typeface="Lato" panose="020F0502020204030203" pitchFamily="34" charset="0"/>
              </a:rPr>
              <a:t>latcol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, </a:t>
            </a:r>
            <a:r>
              <a:rPr lang="en" altLang="zh-CN" b="1" i="1" dirty="0">
                <a:solidFill>
                  <a:srgbClr val="2980B9"/>
                </a:solidFill>
                <a:latin typeface="Lato" panose="020F0502020204030203" pitchFamily="34" charset="0"/>
              </a:rPr>
              <a:t>params</a:t>
            </a:r>
            <a:r>
              <a:rPr lang="en" altLang="zh-CN" b="1" dirty="0">
                <a:solidFill>
                  <a:srgbClr val="2980B9"/>
                </a:solidFill>
                <a:latin typeface="Lato" panose="020F0502020204030203" pitchFamily="34" charset="0"/>
              </a:rPr>
              <a:t>)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5EC0161-0AB0-E447-92D1-48C0AAB4885E}"/>
              </a:ext>
            </a:extLst>
          </p:cNvPr>
          <p:cNvSpPr/>
          <p:nvPr/>
        </p:nvSpPr>
        <p:spPr>
          <a:xfrm>
            <a:off x="862999" y="2188954"/>
            <a:ext cx="56060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Generate the grids in 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given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location: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bounds or shape</a:t>
            </a:r>
            <a:endParaRPr lang="zh-CN" altLang="en-US" dirty="0"/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id="{F37D713C-B5DE-524A-B36B-CBB17337DDF8}"/>
              </a:ext>
            </a:extLst>
          </p:cNvPr>
          <p:cNvSpPr/>
          <p:nvPr/>
        </p:nvSpPr>
        <p:spPr>
          <a:xfrm>
            <a:off x="862999" y="3030097"/>
            <a:ext cx="41537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Generate gridding params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from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bounds</a:t>
            </a:r>
            <a:endParaRPr lang="zh-CN" altLang="en-US" dirty="0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782E5BDE-790A-E842-B194-7975A9FDFE60}"/>
              </a:ext>
            </a:extLst>
          </p:cNvPr>
          <p:cNvSpPr/>
          <p:nvPr/>
        </p:nvSpPr>
        <p:spPr>
          <a:xfrm>
            <a:off x="862999" y="3912028"/>
            <a:ext cx="34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Match the GPS data to the grids</a:t>
            </a:r>
            <a:endParaRPr lang="zh-CN" altLang="en-US" dirty="0"/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id="{B1C1DC44-FD13-BB4F-8B0F-D8376E2C5367}"/>
              </a:ext>
            </a:extLst>
          </p:cNvPr>
          <p:cNvSpPr/>
          <p:nvPr/>
        </p:nvSpPr>
        <p:spPr>
          <a:xfrm>
            <a:off x="862999" y="4758411"/>
            <a:ext cx="6029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Calculate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the</a:t>
            </a:r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 center location of the grid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s</a:t>
            </a:r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 based on grid ID</a:t>
            </a:r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E5883E12-AE5B-C54E-A2A7-ADB4B6DADDF5}"/>
              </a:ext>
            </a:extLst>
          </p:cNvPr>
          <p:cNvSpPr/>
          <p:nvPr/>
        </p:nvSpPr>
        <p:spPr>
          <a:xfrm>
            <a:off x="862999" y="5682353"/>
            <a:ext cx="47227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Generate the</a:t>
            </a:r>
            <a:r>
              <a:rPr lang="zh-CN" altLang="en-US" dirty="0">
                <a:solidFill>
                  <a:srgbClr val="404040"/>
                </a:solidFill>
                <a:latin typeface="Lato" panose="020F0502020204030203" pitchFamily="34" charset="0"/>
              </a:rPr>
              <a:t> </a:t>
            </a:r>
            <a:r>
              <a:rPr lang="en-US" altLang="zh-CN" dirty="0">
                <a:solidFill>
                  <a:srgbClr val="404040"/>
                </a:solidFill>
                <a:latin typeface="Lato" panose="020F0502020204030203" pitchFamily="34" charset="0"/>
              </a:rPr>
              <a:t>grid</a:t>
            </a:r>
            <a:r>
              <a:rPr lang="en" altLang="zh-CN" dirty="0">
                <a:solidFill>
                  <a:srgbClr val="404040"/>
                </a:solidFill>
                <a:latin typeface="Lato" panose="020F0502020204030203" pitchFamily="34" charset="0"/>
              </a:rPr>
              <a:t> geometry based on grid ID</a:t>
            </a:r>
            <a:endParaRPr lang="zh-CN" altLang="en-US" dirty="0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681F616-0235-CD4D-8F0C-15A6ED06D80F}"/>
              </a:ext>
            </a:extLst>
          </p:cNvPr>
          <p:cNvGrpSpPr/>
          <p:nvPr/>
        </p:nvGrpSpPr>
        <p:grpSpPr>
          <a:xfrm>
            <a:off x="8690090" y="1473735"/>
            <a:ext cx="1114816" cy="521537"/>
            <a:chOff x="4260547" y="3773229"/>
            <a:chExt cx="908118" cy="730340"/>
          </a:xfrm>
        </p:grpSpPr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id="{AF31127B-6E8F-A44B-8DE6-645E90DA6093}"/>
                </a:ext>
              </a:extLst>
            </p:cNvPr>
            <p:cNvSpPr/>
            <p:nvPr/>
          </p:nvSpPr>
          <p:spPr>
            <a:xfrm>
              <a:off x="4689566" y="4003039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id="{A05D4A1C-9DC3-8140-9F7A-BB4AAA97ACE8}"/>
                </a:ext>
              </a:extLst>
            </p:cNvPr>
            <p:cNvSpPr/>
            <p:nvPr/>
          </p:nvSpPr>
          <p:spPr>
            <a:xfrm>
              <a:off x="4643847" y="4061741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0660AEAA-7772-0741-B080-05F3E088521F}"/>
                </a:ext>
              </a:extLst>
            </p:cNvPr>
            <p:cNvSpPr/>
            <p:nvPr/>
          </p:nvSpPr>
          <p:spPr>
            <a:xfrm>
              <a:off x="4756695" y="4107460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>
              <a:extLst>
                <a:ext uri="{FF2B5EF4-FFF2-40B4-BE49-F238E27FC236}">
                  <a16:creationId xmlns:a16="http://schemas.microsoft.com/office/drawing/2014/main" id="{48EF3246-3EA0-754E-9763-20DB1ED73F06}"/>
                </a:ext>
              </a:extLst>
            </p:cNvPr>
            <p:cNvSpPr/>
            <p:nvPr/>
          </p:nvSpPr>
          <p:spPr>
            <a:xfrm>
              <a:off x="4627881" y="4171525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id="{252582BB-0C92-0547-8358-CBDE1D23A131}"/>
                </a:ext>
              </a:extLst>
            </p:cNvPr>
            <p:cNvSpPr/>
            <p:nvPr/>
          </p:nvSpPr>
          <p:spPr>
            <a:xfrm>
              <a:off x="4548597" y="4125806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id="{C887A6D9-5475-6548-B0D0-047015BD334E}"/>
                </a:ext>
              </a:extLst>
            </p:cNvPr>
            <p:cNvSpPr/>
            <p:nvPr/>
          </p:nvSpPr>
          <p:spPr>
            <a:xfrm>
              <a:off x="4454435" y="4003038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id="{30FA5691-7313-4D42-9165-EE54F6E74B40}"/>
                </a:ext>
              </a:extLst>
            </p:cNvPr>
            <p:cNvSpPr/>
            <p:nvPr/>
          </p:nvSpPr>
          <p:spPr>
            <a:xfrm>
              <a:off x="4550410" y="4061741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id="{34458DDF-7632-854E-8503-C1C6CACFE1A9}"/>
                </a:ext>
              </a:extLst>
            </p:cNvPr>
            <p:cNvSpPr/>
            <p:nvPr/>
          </p:nvSpPr>
          <p:spPr>
            <a:xfrm>
              <a:off x="4588935" y="3953572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>
              <a:extLst>
                <a:ext uri="{FF2B5EF4-FFF2-40B4-BE49-F238E27FC236}">
                  <a16:creationId xmlns:a16="http://schemas.microsoft.com/office/drawing/2014/main" id="{1696FA80-FBC9-5348-B882-BD4345AB3232}"/>
                </a:ext>
              </a:extLst>
            </p:cNvPr>
            <p:cNvSpPr/>
            <p:nvPr/>
          </p:nvSpPr>
          <p:spPr>
            <a:xfrm>
              <a:off x="4443073" y="3906156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id="{07C84467-097F-0C48-A3B6-4B8A5122F9E7}"/>
                </a:ext>
              </a:extLst>
            </p:cNvPr>
            <p:cNvSpPr/>
            <p:nvPr/>
          </p:nvSpPr>
          <p:spPr>
            <a:xfrm>
              <a:off x="4292721" y="3924012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>
              <a:extLst>
                <a:ext uri="{FF2B5EF4-FFF2-40B4-BE49-F238E27FC236}">
                  <a16:creationId xmlns:a16="http://schemas.microsoft.com/office/drawing/2014/main" id="{D1B65D3A-AB83-E34C-A16D-02A18C02F4AA}"/>
                </a:ext>
              </a:extLst>
            </p:cNvPr>
            <p:cNvSpPr/>
            <p:nvPr/>
          </p:nvSpPr>
          <p:spPr>
            <a:xfrm>
              <a:off x="4397354" y="3773229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>
              <a:extLst>
                <a:ext uri="{FF2B5EF4-FFF2-40B4-BE49-F238E27FC236}">
                  <a16:creationId xmlns:a16="http://schemas.microsoft.com/office/drawing/2014/main" id="{48AEA0BA-BAF8-6B46-BD47-BAE1031088FE}"/>
                </a:ext>
              </a:extLst>
            </p:cNvPr>
            <p:cNvSpPr/>
            <p:nvPr/>
          </p:nvSpPr>
          <p:spPr>
            <a:xfrm>
              <a:off x="4364454" y="4284208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id="{65A1067E-333C-5D48-976F-CB8D4EEBB05E}"/>
                </a:ext>
              </a:extLst>
            </p:cNvPr>
            <p:cNvSpPr/>
            <p:nvPr/>
          </p:nvSpPr>
          <p:spPr>
            <a:xfrm>
              <a:off x="4260547" y="4457850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BED92746-249B-DF43-BAF5-8BB12B04960E}"/>
                </a:ext>
              </a:extLst>
            </p:cNvPr>
            <p:cNvSpPr/>
            <p:nvPr/>
          </p:nvSpPr>
          <p:spPr>
            <a:xfrm>
              <a:off x="4534172" y="4167011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285ED6D3-0AA8-3C42-A7A7-8DD580B89EA8}"/>
                </a:ext>
              </a:extLst>
            </p:cNvPr>
            <p:cNvSpPr/>
            <p:nvPr/>
          </p:nvSpPr>
          <p:spPr>
            <a:xfrm>
              <a:off x="4361603" y="4121292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8100D487-59C8-CD4A-A664-0E6BF474028B}"/>
                </a:ext>
              </a:extLst>
            </p:cNvPr>
            <p:cNvSpPr/>
            <p:nvPr/>
          </p:nvSpPr>
          <p:spPr>
            <a:xfrm>
              <a:off x="4814876" y="4238489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700B8189-B1C8-9A43-BF91-8268AE170E16}"/>
                </a:ext>
              </a:extLst>
            </p:cNvPr>
            <p:cNvSpPr/>
            <p:nvPr/>
          </p:nvSpPr>
          <p:spPr>
            <a:xfrm>
              <a:off x="4631996" y="4340089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BE1EE990-5CAD-0C49-85EB-639B283FE1BB}"/>
                </a:ext>
              </a:extLst>
            </p:cNvPr>
            <p:cNvSpPr/>
            <p:nvPr/>
          </p:nvSpPr>
          <p:spPr>
            <a:xfrm>
              <a:off x="4936796" y="4441689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4EC1184A-4ED6-B842-9C70-ACC24A1146E0}"/>
                </a:ext>
              </a:extLst>
            </p:cNvPr>
            <p:cNvSpPr/>
            <p:nvPr/>
          </p:nvSpPr>
          <p:spPr>
            <a:xfrm>
              <a:off x="4892652" y="4061741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1C6828D1-3EE2-1044-813A-BFC50A1FD40B}"/>
                </a:ext>
              </a:extLst>
            </p:cNvPr>
            <p:cNvSpPr/>
            <p:nvPr/>
          </p:nvSpPr>
          <p:spPr>
            <a:xfrm>
              <a:off x="5122946" y="3906231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id="{B8A3C4BF-013A-7B40-9876-BD4ED6BB22A5}"/>
                </a:ext>
              </a:extLst>
            </p:cNvPr>
            <p:cNvSpPr/>
            <p:nvPr/>
          </p:nvSpPr>
          <p:spPr>
            <a:xfrm>
              <a:off x="4779554" y="3878293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4" name="直接箭头连接符 2">
            <a:extLst>
              <a:ext uri="{FF2B5EF4-FFF2-40B4-BE49-F238E27FC236}">
                <a16:creationId xmlns:a16="http://schemas.microsoft.com/office/drawing/2014/main" id="{C22431DD-C371-074C-B6F3-F1D57A9E4C21}"/>
              </a:ext>
            </a:extLst>
          </p:cNvPr>
          <p:cNvCxnSpPr>
            <a:cxnSpLocks/>
          </p:cNvCxnSpPr>
          <p:nvPr/>
        </p:nvCxnSpPr>
        <p:spPr>
          <a:xfrm flipV="1">
            <a:off x="9247497" y="3209226"/>
            <a:ext cx="0" cy="220970"/>
          </a:xfrm>
          <a:prstGeom prst="straightConnector1">
            <a:avLst/>
          </a:prstGeom>
          <a:ln w="28575">
            <a:solidFill>
              <a:srgbClr val="24496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7C7AF0AE-2FA1-9447-8277-2DA0AF4580B2}"/>
              </a:ext>
            </a:extLst>
          </p:cNvPr>
          <p:cNvGrpSpPr/>
          <p:nvPr/>
        </p:nvGrpSpPr>
        <p:grpSpPr>
          <a:xfrm>
            <a:off x="8372870" y="3530630"/>
            <a:ext cx="1749256" cy="981226"/>
            <a:chOff x="3897993" y="2080322"/>
            <a:chExt cx="1752608" cy="983106"/>
          </a:xfrm>
        </p:grpSpPr>
        <p:sp>
          <p:nvSpPr>
            <p:cNvPr id="118" name="平行四边形 117">
              <a:extLst>
                <a:ext uri="{FF2B5EF4-FFF2-40B4-BE49-F238E27FC236}">
                  <a16:creationId xmlns:a16="http://schemas.microsoft.com/office/drawing/2014/main" id="{972A9012-6F6E-A945-89CA-0AEEAC6030DC}"/>
                </a:ext>
              </a:extLst>
            </p:cNvPr>
            <p:cNvSpPr/>
            <p:nvPr/>
          </p:nvSpPr>
          <p:spPr>
            <a:xfrm flipH="1">
              <a:off x="3897993" y="2080322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平行四边形 118">
              <a:extLst>
                <a:ext uri="{FF2B5EF4-FFF2-40B4-BE49-F238E27FC236}">
                  <a16:creationId xmlns:a16="http://schemas.microsoft.com/office/drawing/2014/main" id="{71927AF3-2373-D04A-9133-C3BA85DC57A2}"/>
                </a:ext>
              </a:extLst>
            </p:cNvPr>
            <p:cNvSpPr/>
            <p:nvPr/>
          </p:nvSpPr>
          <p:spPr>
            <a:xfrm flipH="1">
              <a:off x="3978955" y="23276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405A75B5-4DE8-6742-B890-B261E7FA58E4}"/>
                </a:ext>
              </a:extLst>
            </p:cNvPr>
            <p:cNvSpPr/>
            <p:nvPr/>
          </p:nvSpPr>
          <p:spPr>
            <a:xfrm flipH="1">
              <a:off x="4059917" y="2573553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平行四边形 120">
              <a:extLst>
                <a:ext uri="{FF2B5EF4-FFF2-40B4-BE49-F238E27FC236}">
                  <a16:creationId xmlns:a16="http://schemas.microsoft.com/office/drawing/2014/main" id="{4473A59A-54E2-9F4D-A736-C1952017D3CF}"/>
                </a:ext>
              </a:extLst>
            </p:cNvPr>
            <p:cNvSpPr/>
            <p:nvPr/>
          </p:nvSpPr>
          <p:spPr>
            <a:xfrm flipH="1">
              <a:off x="4140879" y="28160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平行四边形 121">
              <a:extLst>
                <a:ext uri="{FF2B5EF4-FFF2-40B4-BE49-F238E27FC236}">
                  <a16:creationId xmlns:a16="http://schemas.microsoft.com/office/drawing/2014/main" id="{F6E565DB-F1D3-E14F-95FF-FC857D62DB88}"/>
                </a:ext>
              </a:extLst>
            </p:cNvPr>
            <p:cNvSpPr/>
            <p:nvPr/>
          </p:nvSpPr>
          <p:spPr>
            <a:xfrm flipH="1">
              <a:off x="4183745" y="2080322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平行四边形 122">
              <a:extLst>
                <a:ext uri="{FF2B5EF4-FFF2-40B4-BE49-F238E27FC236}">
                  <a16:creationId xmlns:a16="http://schemas.microsoft.com/office/drawing/2014/main" id="{CC813132-1372-3C4B-BE5E-123DE1FAC2E0}"/>
                </a:ext>
              </a:extLst>
            </p:cNvPr>
            <p:cNvSpPr/>
            <p:nvPr/>
          </p:nvSpPr>
          <p:spPr>
            <a:xfrm flipH="1">
              <a:off x="4264707" y="23276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平行四边形 123">
              <a:extLst>
                <a:ext uri="{FF2B5EF4-FFF2-40B4-BE49-F238E27FC236}">
                  <a16:creationId xmlns:a16="http://schemas.microsoft.com/office/drawing/2014/main" id="{C1234864-7DBA-E14E-AABA-8283D0524A6B}"/>
                </a:ext>
              </a:extLst>
            </p:cNvPr>
            <p:cNvSpPr/>
            <p:nvPr/>
          </p:nvSpPr>
          <p:spPr>
            <a:xfrm flipH="1">
              <a:off x="4345669" y="2573553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平行四边形 124">
              <a:extLst>
                <a:ext uri="{FF2B5EF4-FFF2-40B4-BE49-F238E27FC236}">
                  <a16:creationId xmlns:a16="http://schemas.microsoft.com/office/drawing/2014/main" id="{FD67E8B2-D7BD-9548-924D-285A216EEC67}"/>
                </a:ext>
              </a:extLst>
            </p:cNvPr>
            <p:cNvSpPr/>
            <p:nvPr/>
          </p:nvSpPr>
          <p:spPr>
            <a:xfrm flipH="1">
              <a:off x="4426631" y="28160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平行四边形 125">
              <a:extLst>
                <a:ext uri="{FF2B5EF4-FFF2-40B4-BE49-F238E27FC236}">
                  <a16:creationId xmlns:a16="http://schemas.microsoft.com/office/drawing/2014/main" id="{DFC1837A-22FC-034C-9B75-D30CC22A3D28}"/>
                </a:ext>
              </a:extLst>
            </p:cNvPr>
            <p:cNvSpPr/>
            <p:nvPr/>
          </p:nvSpPr>
          <p:spPr>
            <a:xfrm flipH="1">
              <a:off x="4469497" y="2080322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平行四边形 126">
              <a:extLst>
                <a:ext uri="{FF2B5EF4-FFF2-40B4-BE49-F238E27FC236}">
                  <a16:creationId xmlns:a16="http://schemas.microsoft.com/office/drawing/2014/main" id="{E03F4B5D-B8C3-DA42-9E7A-666BCBB31ACE}"/>
                </a:ext>
              </a:extLst>
            </p:cNvPr>
            <p:cNvSpPr/>
            <p:nvPr/>
          </p:nvSpPr>
          <p:spPr>
            <a:xfrm flipH="1">
              <a:off x="4550459" y="23276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平行四边形 127">
              <a:extLst>
                <a:ext uri="{FF2B5EF4-FFF2-40B4-BE49-F238E27FC236}">
                  <a16:creationId xmlns:a16="http://schemas.microsoft.com/office/drawing/2014/main" id="{830CC87D-9D5B-294E-8051-2E7BDB836947}"/>
                </a:ext>
              </a:extLst>
            </p:cNvPr>
            <p:cNvSpPr/>
            <p:nvPr/>
          </p:nvSpPr>
          <p:spPr>
            <a:xfrm flipH="1">
              <a:off x="4631421" y="2573553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平行四边形 128">
              <a:extLst>
                <a:ext uri="{FF2B5EF4-FFF2-40B4-BE49-F238E27FC236}">
                  <a16:creationId xmlns:a16="http://schemas.microsoft.com/office/drawing/2014/main" id="{44084D67-0B1E-ED43-99E8-2C739EC8C2F8}"/>
                </a:ext>
              </a:extLst>
            </p:cNvPr>
            <p:cNvSpPr/>
            <p:nvPr/>
          </p:nvSpPr>
          <p:spPr>
            <a:xfrm flipH="1">
              <a:off x="4712383" y="28160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平行四边形 129">
              <a:extLst>
                <a:ext uri="{FF2B5EF4-FFF2-40B4-BE49-F238E27FC236}">
                  <a16:creationId xmlns:a16="http://schemas.microsoft.com/office/drawing/2014/main" id="{42079E43-E724-DD4B-A519-0FBDCB5760D8}"/>
                </a:ext>
              </a:extLst>
            </p:cNvPr>
            <p:cNvSpPr/>
            <p:nvPr/>
          </p:nvSpPr>
          <p:spPr>
            <a:xfrm flipH="1">
              <a:off x="4755249" y="2080322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平行四边形 130">
              <a:extLst>
                <a:ext uri="{FF2B5EF4-FFF2-40B4-BE49-F238E27FC236}">
                  <a16:creationId xmlns:a16="http://schemas.microsoft.com/office/drawing/2014/main" id="{7EF7A0A3-2D29-F044-B9CF-6D2E648ADEA4}"/>
                </a:ext>
              </a:extLst>
            </p:cNvPr>
            <p:cNvSpPr/>
            <p:nvPr/>
          </p:nvSpPr>
          <p:spPr>
            <a:xfrm flipH="1">
              <a:off x="4836211" y="23276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平行四边形 131">
              <a:extLst>
                <a:ext uri="{FF2B5EF4-FFF2-40B4-BE49-F238E27FC236}">
                  <a16:creationId xmlns:a16="http://schemas.microsoft.com/office/drawing/2014/main" id="{E2D175CD-E8AF-1145-B461-D410CE604BA2}"/>
                </a:ext>
              </a:extLst>
            </p:cNvPr>
            <p:cNvSpPr/>
            <p:nvPr/>
          </p:nvSpPr>
          <p:spPr>
            <a:xfrm flipH="1">
              <a:off x="4917173" y="2573553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平行四边形 132">
              <a:extLst>
                <a:ext uri="{FF2B5EF4-FFF2-40B4-BE49-F238E27FC236}">
                  <a16:creationId xmlns:a16="http://schemas.microsoft.com/office/drawing/2014/main" id="{1EC79C6F-5FEE-4D46-B803-BAF04DE1FFB1}"/>
                </a:ext>
              </a:extLst>
            </p:cNvPr>
            <p:cNvSpPr/>
            <p:nvPr/>
          </p:nvSpPr>
          <p:spPr>
            <a:xfrm flipH="1">
              <a:off x="4998135" y="28160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平行四边形 133">
              <a:extLst>
                <a:ext uri="{FF2B5EF4-FFF2-40B4-BE49-F238E27FC236}">
                  <a16:creationId xmlns:a16="http://schemas.microsoft.com/office/drawing/2014/main" id="{6C5706CB-36D9-7C4A-849E-835E12842B43}"/>
                </a:ext>
              </a:extLst>
            </p:cNvPr>
            <p:cNvSpPr/>
            <p:nvPr/>
          </p:nvSpPr>
          <p:spPr>
            <a:xfrm flipH="1">
              <a:off x="5041001" y="2080322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平行四边形 134">
              <a:extLst>
                <a:ext uri="{FF2B5EF4-FFF2-40B4-BE49-F238E27FC236}">
                  <a16:creationId xmlns:a16="http://schemas.microsoft.com/office/drawing/2014/main" id="{DE6B4C05-8D68-5247-895C-04B0FFD69819}"/>
                </a:ext>
              </a:extLst>
            </p:cNvPr>
            <p:cNvSpPr/>
            <p:nvPr/>
          </p:nvSpPr>
          <p:spPr>
            <a:xfrm flipH="1">
              <a:off x="5121963" y="23276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平行四边形 135">
              <a:extLst>
                <a:ext uri="{FF2B5EF4-FFF2-40B4-BE49-F238E27FC236}">
                  <a16:creationId xmlns:a16="http://schemas.microsoft.com/office/drawing/2014/main" id="{13C69E9B-99FE-CA48-AEFC-FF6AE2225623}"/>
                </a:ext>
              </a:extLst>
            </p:cNvPr>
            <p:cNvSpPr/>
            <p:nvPr/>
          </p:nvSpPr>
          <p:spPr>
            <a:xfrm flipH="1">
              <a:off x="5202925" y="2573553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平行四边形 136">
              <a:extLst>
                <a:ext uri="{FF2B5EF4-FFF2-40B4-BE49-F238E27FC236}">
                  <a16:creationId xmlns:a16="http://schemas.microsoft.com/office/drawing/2014/main" id="{E622433D-1200-DE41-A21E-C97B5B6742A2}"/>
                </a:ext>
              </a:extLst>
            </p:cNvPr>
            <p:cNvSpPr/>
            <p:nvPr/>
          </p:nvSpPr>
          <p:spPr>
            <a:xfrm flipH="1">
              <a:off x="5283887" y="2816075"/>
              <a:ext cx="366714" cy="247353"/>
            </a:xfrm>
            <a:prstGeom prst="parallelogram">
              <a:avLst>
                <a:gd name="adj" fmla="val 31979"/>
              </a:avLst>
            </a:prstGeom>
            <a:solidFill>
              <a:srgbClr val="F4F7F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96" name="直接箭头连接符 2">
            <a:extLst>
              <a:ext uri="{FF2B5EF4-FFF2-40B4-BE49-F238E27FC236}">
                <a16:creationId xmlns:a16="http://schemas.microsoft.com/office/drawing/2014/main" id="{FF3CBCE5-A2B1-0340-AA2D-49543CB4396A}"/>
              </a:ext>
            </a:extLst>
          </p:cNvPr>
          <p:cNvCxnSpPr>
            <a:cxnSpLocks/>
          </p:cNvCxnSpPr>
          <p:nvPr/>
        </p:nvCxnSpPr>
        <p:spPr>
          <a:xfrm flipV="1">
            <a:off x="9247497" y="4612289"/>
            <a:ext cx="0" cy="220970"/>
          </a:xfrm>
          <a:prstGeom prst="straightConnector1">
            <a:avLst/>
          </a:prstGeom>
          <a:ln w="28575">
            <a:solidFill>
              <a:srgbClr val="24496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平行四边形 163">
            <a:extLst>
              <a:ext uri="{FF2B5EF4-FFF2-40B4-BE49-F238E27FC236}">
                <a16:creationId xmlns:a16="http://schemas.microsoft.com/office/drawing/2014/main" id="{B5C0C15D-8E75-7946-A2F6-73718F251C74}"/>
              </a:ext>
            </a:extLst>
          </p:cNvPr>
          <p:cNvSpPr/>
          <p:nvPr/>
        </p:nvSpPr>
        <p:spPr>
          <a:xfrm flipH="1">
            <a:off x="5316217" y="3530630"/>
            <a:ext cx="1714500" cy="981226"/>
          </a:xfrm>
          <a:prstGeom prst="parallelogram">
            <a:avLst>
              <a:gd name="adj" fmla="val 293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1400" dirty="0">
                <a:solidFill>
                  <a:sysClr val="windowText" lastClr="000000"/>
                </a:solidFill>
              </a:rPr>
              <a:t>study</a:t>
            </a:r>
            <a:r>
              <a:rPr kumimoji="1" lang="zh-CN" altLang="en-US" sz="1400" dirty="0">
                <a:solidFill>
                  <a:sysClr val="windowText" lastClr="000000"/>
                </a:solidFill>
              </a:rPr>
              <a:t> </a:t>
            </a:r>
            <a:r>
              <a:rPr kumimoji="1" lang="en-US" altLang="zh-CN" sz="1400" dirty="0">
                <a:solidFill>
                  <a:sysClr val="windowText" lastClr="000000"/>
                </a:solidFill>
              </a:rPr>
              <a:t>area</a:t>
            </a:r>
            <a:endParaRPr kumimoji="1" lang="zh-CN" altLang="en-US" sz="1400" dirty="0">
              <a:solidFill>
                <a:sysClr val="windowText" lastClr="000000"/>
              </a:solidFill>
            </a:endParaRPr>
          </a:p>
        </p:txBody>
      </p:sp>
      <p:cxnSp>
        <p:nvCxnSpPr>
          <p:cNvPr id="165" name="直接箭头连接符 2">
            <a:extLst>
              <a:ext uri="{FF2B5EF4-FFF2-40B4-BE49-F238E27FC236}">
                <a16:creationId xmlns:a16="http://schemas.microsoft.com/office/drawing/2014/main" id="{0EB1A23B-6A72-564C-BE03-0E24CA09ADC4}"/>
              </a:ext>
            </a:extLst>
          </p:cNvPr>
          <p:cNvCxnSpPr>
            <a:cxnSpLocks/>
          </p:cNvCxnSpPr>
          <p:nvPr/>
        </p:nvCxnSpPr>
        <p:spPr>
          <a:xfrm flipH="1">
            <a:off x="7632566" y="4160806"/>
            <a:ext cx="319902" cy="1479"/>
          </a:xfrm>
          <a:prstGeom prst="straightConnector1">
            <a:avLst/>
          </a:prstGeom>
          <a:ln w="28575">
            <a:solidFill>
              <a:srgbClr val="24496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5" name="组合 234">
            <a:extLst>
              <a:ext uri="{FF2B5EF4-FFF2-40B4-BE49-F238E27FC236}">
                <a16:creationId xmlns:a16="http://schemas.microsoft.com/office/drawing/2014/main" id="{9C697761-B4D6-3448-A9FC-F75B4F34C234}"/>
              </a:ext>
            </a:extLst>
          </p:cNvPr>
          <p:cNvGrpSpPr/>
          <p:nvPr/>
        </p:nvGrpSpPr>
        <p:grpSpPr>
          <a:xfrm>
            <a:off x="8428483" y="5010083"/>
            <a:ext cx="1741367" cy="976801"/>
            <a:chOff x="5417131" y="2853812"/>
            <a:chExt cx="1424927" cy="799297"/>
          </a:xfrm>
        </p:grpSpPr>
        <p:grpSp>
          <p:nvGrpSpPr>
            <p:cNvPr id="189" name="组合 188">
              <a:extLst>
                <a:ext uri="{FF2B5EF4-FFF2-40B4-BE49-F238E27FC236}">
                  <a16:creationId xmlns:a16="http://schemas.microsoft.com/office/drawing/2014/main" id="{D729467D-F95C-3D4E-B9EA-5DA46A4770EA}"/>
                </a:ext>
              </a:extLst>
            </p:cNvPr>
            <p:cNvGrpSpPr/>
            <p:nvPr/>
          </p:nvGrpSpPr>
          <p:grpSpPr>
            <a:xfrm>
              <a:off x="5417131" y="2853812"/>
              <a:ext cx="1424927" cy="799297"/>
              <a:chOff x="3897993" y="2080322"/>
              <a:chExt cx="1752608" cy="983106"/>
            </a:xfrm>
          </p:grpSpPr>
          <p:sp>
            <p:nvSpPr>
              <p:cNvPr id="190" name="平行四边形 189">
                <a:extLst>
                  <a:ext uri="{FF2B5EF4-FFF2-40B4-BE49-F238E27FC236}">
                    <a16:creationId xmlns:a16="http://schemas.microsoft.com/office/drawing/2014/main" id="{53D43903-502A-F84A-8E13-B795E491C862}"/>
                  </a:ext>
                </a:extLst>
              </p:cNvPr>
              <p:cNvSpPr/>
              <p:nvPr/>
            </p:nvSpPr>
            <p:spPr>
              <a:xfrm flipH="1">
                <a:off x="3897993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平行四边形 190">
                <a:extLst>
                  <a:ext uri="{FF2B5EF4-FFF2-40B4-BE49-F238E27FC236}">
                    <a16:creationId xmlns:a16="http://schemas.microsoft.com/office/drawing/2014/main" id="{7696185D-907C-C440-ADF9-81F4D05BB668}"/>
                  </a:ext>
                </a:extLst>
              </p:cNvPr>
              <p:cNvSpPr/>
              <p:nvPr/>
            </p:nvSpPr>
            <p:spPr>
              <a:xfrm flipH="1">
                <a:off x="3978955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平行四边形 191">
                <a:extLst>
                  <a:ext uri="{FF2B5EF4-FFF2-40B4-BE49-F238E27FC236}">
                    <a16:creationId xmlns:a16="http://schemas.microsoft.com/office/drawing/2014/main" id="{BD7220D3-BD81-404D-9AAB-A0724ABFA9F7}"/>
                  </a:ext>
                </a:extLst>
              </p:cNvPr>
              <p:cNvSpPr/>
              <p:nvPr/>
            </p:nvSpPr>
            <p:spPr>
              <a:xfrm flipH="1">
                <a:off x="4059917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平行四边形 192">
                <a:extLst>
                  <a:ext uri="{FF2B5EF4-FFF2-40B4-BE49-F238E27FC236}">
                    <a16:creationId xmlns:a16="http://schemas.microsoft.com/office/drawing/2014/main" id="{ECC5A537-07CF-244B-9804-193F489A8E63}"/>
                  </a:ext>
                </a:extLst>
              </p:cNvPr>
              <p:cNvSpPr/>
              <p:nvPr/>
            </p:nvSpPr>
            <p:spPr>
              <a:xfrm flipH="1">
                <a:off x="4140879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平行四边形 193">
                <a:extLst>
                  <a:ext uri="{FF2B5EF4-FFF2-40B4-BE49-F238E27FC236}">
                    <a16:creationId xmlns:a16="http://schemas.microsoft.com/office/drawing/2014/main" id="{19CCB94F-7D38-4B41-9AE5-95EE829744BD}"/>
                  </a:ext>
                </a:extLst>
              </p:cNvPr>
              <p:cNvSpPr/>
              <p:nvPr/>
            </p:nvSpPr>
            <p:spPr>
              <a:xfrm flipH="1">
                <a:off x="4183745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平行四边形 194">
                <a:extLst>
                  <a:ext uri="{FF2B5EF4-FFF2-40B4-BE49-F238E27FC236}">
                    <a16:creationId xmlns:a16="http://schemas.microsoft.com/office/drawing/2014/main" id="{0777277C-D7F9-8647-86B8-2F1A01A644A3}"/>
                  </a:ext>
                </a:extLst>
              </p:cNvPr>
              <p:cNvSpPr/>
              <p:nvPr/>
            </p:nvSpPr>
            <p:spPr>
              <a:xfrm flipH="1">
                <a:off x="4264707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平行四边形 195">
                <a:extLst>
                  <a:ext uri="{FF2B5EF4-FFF2-40B4-BE49-F238E27FC236}">
                    <a16:creationId xmlns:a16="http://schemas.microsoft.com/office/drawing/2014/main" id="{FEBA276D-5D3A-6442-A8C8-1F4CEB1C23AC}"/>
                  </a:ext>
                </a:extLst>
              </p:cNvPr>
              <p:cNvSpPr/>
              <p:nvPr/>
            </p:nvSpPr>
            <p:spPr>
              <a:xfrm flipH="1">
                <a:off x="4345669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平行四边形 196">
                <a:extLst>
                  <a:ext uri="{FF2B5EF4-FFF2-40B4-BE49-F238E27FC236}">
                    <a16:creationId xmlns:a16="http://schemas.microsoft.com/office/drawing/2014/main" id="{037E8B8B-9AB2-B24D-99D8-623E91A297B4}"/>
                  </a:ext>
                </a:extLst>
              </p:cNvPr>
              <p:cNvSpPr/>
              <p:nvPr/>
            </p:nvSpPr>
            <p:spPr>
              <a:xfrm flipH="1">
                <a:off x="4426631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平行四边形 197">
                <a:extLst>
                  <a:ext uri="{FF2B5EF4-FFF2-40B4-BE49-F238E27FC236}">
                    <a16:creationId xmlns:a16="http://schemas.microsoft.com/office/drawing/2014/main" id="{FE3D848F-75AB-4B4E-8585-8581923E8992}"/>
                  </a:ext>
                </a:extLst>
              </p:cNvPr>
              <p:cNvSpPr/>
              <p:nvPr/>
            </p:nvSpPr>
            <p:spPr>
              <a:xfrm flipH="1">
                <a:off x="4469497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平行四边形 198">
                <a:extLst>
                  <a:ext uri="{FF2B5EF4-FFF2-40B4-BE49-F238E27FC236}">
                    <a16:creationId xmlns:a16="http://schemas.microsoft.com/office/drawing/2014/main" id="{C37427B0-C14A-694E-91DB-4DEF723DB0F1}"/>
                  </a:ext>
                </a:extLst>
              </p:cNvPr>
              <p:cNvSpPr/>
              <p:nvPr/>
            </p:nvSpPr>
            <p:spPr>
              <a:xfrm flipH="1">
                <a:off x="4550459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平行四边形 199">
                <a:extLst>
                  <a:ext uri="{FF2B5EF4-FFF2-40B4-BE49-F238E27FC236}">
                    <a16:creationId xmlns:a16="http://schemas.microsoft.com/office/drawing/2014/main" id="{F2364328-5C96-4E4E-9EE8-6A3526AF1041}"/>
                  </a:ext>
                </a:extLst>
              </p:cNvPr>
              <p:cNvSpPr/>
              <p:nvPr/>
            </p:nvSpPr>
            <p:spPr>
              <a:xfrm flipH="1">
                <a:off x="4631421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平行四边形 200">
                <a:extLst>
                  <a:ext uri="{FF2B5EF4-FFF2-40B4-BE49-F238E27FC236}">
                    <a16:creationId xmlns:a16="http://schemas.microsoft.com/office/drawing/2014/main" id="{91F818BE-F55A-7845-B46E-9E06D1D963F1}"/>
                  </a:ext>
                </a:extLst>
              </p:cNvPr>
              <p:cNvSpPr/>
              <p:nvPr/>
            </p:nvSpPr>
            <p:spPr>
              <a:xfrm flipH="1">
                <a:off x="4712383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平行四边形 201">
                <a:extLst>
                  <a:ext uri="{FF2B5EF4-FFF2-40B4-BE49-F238E27FC236}">
                    <a16:creationId xmlns:a16="http://schemas.microsoft.com/office/drawing/2014/main" id="{AC0B8B73-90B0-9941-A4C6-7C65F1439D93}"/>
                  </a:ext>
                </a:extLst>
              </p:cNvPr>
              <p:cNvSpPr/>
              <p:nvPr/>
            </p:nvSpPr>
            <p:spPr>
              <a:xfrm flipH="1">
                <a:off x="4755249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3" name="平行四边形 202">
                <a:extLst>
                  <a:ext uri="{FF2B5EF4-FFF2-40B4-BE49-F238E27FC236}">
                    <a16:creationId xmlns:a16="http://schemas.microsoft.com/office/drawing/2014/main" id="{EB08693F-E9EF-2648-A376-DF108ECECF8B}"/>
                  </a:ext>
                </a:extLst>
              </p:cNvPr>
              <p:cNvSpPr/>
              <p:nvPr/>
            </p:nvSpPr>
            <p:spPr>
              <a:xfrm flipH="1">
                <a:off x="4836211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平行四边形 203">
                <a:extLst>
                  <a:ext uri="{FF2B5EF4-FFF2-40B4-BE49-F238E27FC236}">
                    <a16:creationId xmlns:a16="http://schemas.microsoft.com/office/drawing/2014/main" id="{6E1DE044-688D-954C-84FC-B003A2E4CC61}"/>
                  </a:ext>
                </a:extLst>
              </p:cNvPr>
              <p:cNvSpPr/>
              <p:nvPr/>
            </p:nvSpPr>
            <p:spPr>
              <a:xfrm flipH="1">
                <a:off x="4917173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平行四边形 204">
                <a:extLst>
                  <a:ext uri="{FF2B5EF4-FFF2-40B4-BE49-F238E27FC236}">
                    <a16:creationId xmlns:a16="http://schemas.microsoft.com/office/drawing/2014/main" id="{0BC2BC90-BE92-DC4D-8E85-7CA144EED3D6}"/>
                  </a:ext>
                </a:extLst>
              </p:cNvPr>
              <p:cNvSpPr/>
              <p:nvPr/>
            </p:nvSpPr>
            <p:spPr>
              <a:xfrm flipH="1">
                <a:off x="4998135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平行四边形 205">
                <a:extLst>
                  <a:ext uri="{FF2B5EF4-FFF2-40B4-BE49-F238E27FC236}">
                    <a16:creationId xmlns:a16="http://schemas.microsoft.com/office/drawing/2014/main" id="{25A072AC-7752-D44D-9C3D-4E61FBB75637}"/>
                  </a:ext>
                </a:extLst>
              </p:cNvPr>
              <p:cNvSpPr/>
              <p:nvPr/>
            </p:nvSpPr>
            <p:spPr>
              <a:xfrm flipH="1">
                <a:off x="5041001" y="2080322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7" name="平行四边形 206">
                <a:extLst>
                  <a:ext uri="{FF2B5EF4-FFF2-40B4-BE49-F238E27FC236}">
                    <a16:creationId xmlns:a16="http://schemas.microsoft.com/office/drawing/2014/main" id="{B427E0F3-EF6F-0A4F-9378-84DB1F6495B1}"/>
                  </a:ext>
                </a:extLst>
              </p:cNvPr>
              <p:cNvSpPr/>
              <p:nvPr/>
            </p:nvSpPr>
            <p:spPr>
              <a:xfrm flipH="1">
                <a:off x="5121963" y="23276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平行四边形 207">
                <a:extLst>
                  <a:ext uri="{FF2B5EF4-FFF2-40B4-BE49-F238E27FC236}">
                    <a16:creationId xmlns:a16="http://schemas.microsoft.com/office/drawing/2014/main" id="{916696D3-BB9A-5B4C-B98A-A9EF72423DBA}"/>
                  </a:ext>
                </a:extLst>
              </p:cNvPr>
              <p:cNvSpPr/>
              <p:nvPr/>
            </p:nvSpPr>
            <p:spPr>
              <a:xfrm flipH="1">
                <a:off x="5202925" y="2573553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平行四边形 208">
                <a:extLst>
                  <a:ext uri="{FF2B5EF4-FFF2-40B4-BE49-F238E27FC236}">
                    <a16:creationId xmlns:a16="http://schemas.microsoft.com/office/drawing/2014/main" id="{0B6F6582-A3D6-714D-BB81-E3473868D655}"/>
                  </a:ext>
                </a:extLst>
              </p:cNvPr>
              <p:cNvSpPr/>
              <p:nvPr/>
            </p:nvSpPr>
            <p:spPr>
              <a:xfrm flipH="1">
                <a:off x="5283887" y="2816075"/>
                <a:ext cx="366714" cy="247353"/>
              </a:xfrm>
              <a:prstGeom prst="parallelogram">
                <a:avLst>
                  <a:gd name="adj" fmla="val 31979"/>
                </a:avLst>
              </a:prstGeom>
              <a:solidFill>
                <a:srgbClr val="F4F7FB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C950DCE0-4769-5043-93BF-1844F076A8EB}"/>
                </a:ext>
              </a:extLst>
            </p:cNvPr>
            <p:cNvGrpSpPr/>
            <p:nvPr/>
          </p:nvGrpSpPr>
          <p:grpSpPr>
            <a:xfrm>
              <a:off x="5530285" y="2941067"/>
              <a:ext cx="247812" cy="638084"/>
              <a:chOff x="5179552" y="3046581"/>
              <a:chExt cx="247812" cy="638084"/>
            </a:xfrm>
          </p:grpSpPr>
          <p:sp>
            <p:nvSpPr>
              <p:cNvPr id="211" name="椭圆 210">
                <a:extLst>
                  <a:ext uri="{FF2B5EF4-FFF2-40B4-BE49-F238E27FC236}">
                    <a16:creationId xmlns:a16="http://schemas.microsoft.com/office/drawing/2014/main" id="{17F30223-C963-0F44-B122-EBB598248B2C}"/>
                  </a:ext>
                </a:extLst>
              </p:cNvPr>
              <p:cNvSpPr/>
              <p:nvPr/>
            </p:nvSpPr>
            <p:spPr>
              <a:xfrm>
                <a:off x="5179552" y="304658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93194C2D-9895-7A4A-A146-656779A223AE}"/>
                  </a:ext>
                </a:extLst>
              </p:cNvPr>
              <p:cNvSpPr/>
              <p:nvPr/>
            </p:nvSpPr>
            <p:spPr>
              <a:xfrm>
                <a:off x="5246916" y="325041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>
                <a:extLst>
                  <a:ext uri="{FF2B5EF4-FFF2-40B4-BE49-F238E27FC236}">
                    <a16:creationId xmlns:a16="http://schemas.microsoft.com/office/drawing/2014/main" id="{8ADC5210-5976-8348-BBB7-66F187F8EC7C}"/>
                  </a:ext>
                </a:extLst>
              </p:cNvPr>
              <p:cNvSpPr/>
              <p:nvPr/>
            </p:nvSpPr>
            <p:spPr>
              <a:xfrm>
                <a:off x="5314280" y="345424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>
                <a:extLst>
                  <a:ext uri="{FF2B5EF4-FFF2-40B4-BE49-F238E27FC236}">
                    <a16:creationId xmlns:a16="http://schemas.microsoft.com/office/drawing/2014/main" id="{D731D3C2-A2A8-CF4C-99E5-BBB208F56C6F}"/>
                  </a:ext>
                </a:extLst>
              </p:cNvPr>
              <p:cNvSpPr/>
              <p:nvPr/>
            </p:nvSpPr>
            <p:spPr>
              <a:xfrm>
                <a:off x="5381645" y="3658070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5" name="组合 214">
              <a:extLst>
                <a:ext uri="{FF2B5EF4-FFF2-40B4-BE49-F238E27FC236}">
                  <a16:creationId xmlns:a16="http://schemas.microsoft.com/office/drawing/2014/main" id="{E5FB1440-FA4E-4F4D-A4EC-846F84A191AE}"/>
                </a:ext>
              </a:extLst>
            </p:cNvPr>
            <p:cNvGrpSpPr/>
            <p:nvPr/>
          </p:nvGrpSpPr>
          <p:grpSpPr>
            <a:xfrm>
              <a:off x="5765458" y="2941067"/>
              <a:ext cx="247812" cy="638084"/>
              <a:chOff x="5179552" y="3046581"/>
              <a:chExt cx="247812" cy="638084"/>
            </a:xfrm>
          </p:grpSpPr>
          <p:sp>
            <p:nvSpPr>
              <p:cNvPr id="216" name="椭圆 215">
                <a:extLst>
                  <a:ext uri="{FF2B5EF4-FFF2-40B4-BE49-F238E27FC236}">
                    <a16:creationId xmlns:a16="http://schemas.microsoft.com/office/drawing/2014/main" id="{F87DB8B4-EAD4-5A4E-8769-D56DD2378A42}"/>
                  </a:ext>
                </a:extLst>
              </p:cNvPr>
              <p:cNvSpPr/>
              <p:nvPr/>
            </p:nvSpPr>
            <p:spPr>
              <a:xfrm>
                <a:off x="5179552" y="304658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>
                <a:extLst>
                  <a:ext uri="{FF2B5EF4-FFF2-40B4-BE49-F238E27FC236}">
                    <a16:creationId xmlns:a16="http://schemas.microsoft.com/office/drawing/2014/main" id="{0B41E6B9-400C-DA4C-828F-BD6F7F8B497B}"/>
                  </a:ext>
                </a:extLst>
              </p:cNvPr>
              <p:cNvSpPr/>
              <p:nvPr/>
            </p:nvSpPr>
            <p:spPr>
              <a:xfrm>
                <a:off x="5246916" y="325041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>
                <a:extLst>
                  <a:ext uri="{FF2B5EF4-FFF2-40B4-BE49-F238E27FC236}">
                    <a16:creationId xmlns:a16="http://schemas.microsoft.com/office/drawing/2014/main" id="{61DA7B9C-A4A3-3A46-AA2C-772148374567}"/>
                  </a:ext>
                </a:extLst>
              </p:cNvPr>
              <p:cNvSpPr/>
              <p:nvPr/>
            </p:nvSpPr>
            <p:spPr>
              <a:xfrm>
                <a:off x="5314280" y="345424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椭圆 218">
                <a:extLst>
                  <a:ext uri="{FF2B5EF4-FFF2-40B4-BE49-F238E27FC236}">
                    <a16:creationId xmlns:a16="http://schemas.microsoft.com/office/drawing/2014/main" id="{1ED4CE23-EA7B-6741-8C40-AA312CD190DE}"/>
                  </a:ext>
                </a:extLst>
              </p:cNvPr>
              <p:cNvSpPr/>
              <p:nvPr/>
            </p:nvSpPr>
            <p:spPr>
              <a:xfrm>
                <a:off x="5381645" y="3658070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0555C0C4-C1EF-134B-9100-CA59ADCD30D0}"/>
                </a:ext>
              </a:extLst>
            </p:cNvPr>
            <p:cNvGrpSpPr/>
            <p:nvPr/>
          </p:nvGrpSpPr>
          <p:grpSpPr>
            <a:xfrm>
              <a:off x="6000631" y="2941067"/>
              <a:ext cx="247812" cy="638084"/>
              <a:chOff x="5179552" y="3046581"/>
              <a:chExt cx="247812" cy="638084"/>
            </a:xfrm>
          </p:grpSpPr>
          <p:sp>
            <p:nvSpPr>
              <p:cNvPr id="221" name="椭圆 220">
                <a:extLst>
                  <a:ext uri="{FF2B5EF4-FFF2-40B4-BE49-F238E27FC236}">
                    <a16:creationId xmlns:a16="http://schemas.microsoft.com/office/drawing/2014/main" id="{EAEE9D08-D871-3C48-BC8E-F0EBB422BB51}"/>
                  </a:ext>
                </a:extLst>
              </p:cNvPr>
              <p:cNvSpPr/>
              <p:nvPr/>
            </p:nvSpPr>
            <p:spPr>
              <a:xfrm>
                <a:off x="5179552" y="304658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>
                <a:extLst>
                  <a:ext uri="{FF2B5EF4-FFF2-40B4-BE49-F238E27FC236}">
                    <a16:creationId xmlns:a16="http://schemas.microsoft.com/office/drawing/2014/main" id="{F70FF78A-1855-0640-A8A1-3651D90303A5}"/>
                  </a:ext>
                </a:extLst>
              </p:cNvPr>
              <p:cNvSpPr/>
              <p:nvPr/>
            </p:nvSpPr>
            <p:spPr>
              <a:xfrm>
                <a:off x="5246916" y="325041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id="{970C80BF-D4A9-C345-B843-634E4FCB61BD}"/>
                  </a:ext>
                </a:extLst>
              </p:cNvPr>
              <p:cNvSpPr/>
              <p:nvPr/>
            </p:nvSpPr>
            <p:spPr>
              <a:xfrm>
                <a:off x="5314280" y="345424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>
                <a:extLst>
                  <a:ext uri="{FF2B5EF4-FFF2-40B4-BE49-F238E27FC236}">
                    <a16:creationId xmlns:a16="http://schemas.microsoft.com/office/drawing/2014/main" id="{7B9E7B2E-3E50-3A4F-A4E0-853FF1395B25}"/>
                  </a:ext>
                </a:extLst>
              </p:cNvPr>
              <p:cNvSpPr/>
              <p:nvPr/>
            </p:nvSpPr>
            <p:spPr>
              <a:xfrm>
                <a:off x="5381645" y="3658070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5" name="组合 224">
              <a:extLst>
                <a:ext uri="{FF2B5EF4-FFF2-40B4-BE49-F238E27FC236}">
                  <a16:creationId xmlns:a16="http://schemas.microsoft.com/office/drawing/2014/main" id="{360BAB50-3BA9-CF4C-9AEB-C8F9392698C9}"/>
                </a:ext>
              </a:extLst>
            </p:cNvPr>
            <p:cNvGrpSpPr/>
            <p:nvPr/>
          </p:nvGrpSpPr>
          <p:grpSpPr>
            <a:xfrm>
              <a:off x="6235804" y="2941067"/>
              <a:ext cx="247812" cy="638084"/>
              <a:chOff x="5179552" y="3046581"/>
              <a:chExt cx="247812" cy="638084"/>
            </a:xfrm>
          </p:grpSpPr>
          <p:sp>
            <p:nvSpPr>
              <p:cNvPr id="226" name="椭圆 225">
                <a:extLst>
                  <a:ext uri="{FF2B5EF4-FFF2-40B4-BE49-F238E27FC236}">
                    <a16:creationId xmlns:a16="http://schemas.microsoft.com/office/drawing/2014/main" id="{A0907448-4C7E-134D-B013-48878869B4FD}"/>
                  </a:ext>
                </a:extLst>
              </p:cNvPr>
              <p:cNvSpPr/>
              <p:nvPr/>
            </p:nvSpPr>
            <p:spPr>
              <a:xfrm>
                <a:off x="5179552" y="304658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>
                <a:extLst>
                  <a:ext uri="{FF2B5EF4-FFF2-40B4-BE49-F238E27FC236}">
                    <a16:creationId xmlns:a16="http://schemas.microsoft.com/office/drawing/2014/main" id="{2902BE55-8D67-3C4A-9E79-FCBF9D4DAC71}"/>
                  </a:ext>
                </a:extLst>
              </p:cNvPr>
              <p:cNvSpPr/>
              <p:nvPr/>
            </p:nvSpPr>
            <p:spPr>
              <a:xfrm>
                <a:off x="5246916" y="325041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>
                <a:extLst>
                  <a:ext uri="{FF2B5EF4-FFF2-40B4-BE49-F238E27FC236}">
                    <a16:creationId xmlns:a16="http://schemas.microsoft.com/office/drawing/2014/main" id="{D0E6F9C0-7725-6849-A0CE-47CE72A48F5D}"/>
                  </a:ext>
                </a:extLst>
              </p:cNvPr>
              <p:cNvSpPr/>
              <p:nvPr/>
            </p:nvSpPr>
            <p:spPr>
              <a:xfrm>
                <a:off x="5314280" y="345424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>
                <a:extLst>
                  <a:ext uri="{FF2B5EF4-FFF2-40B4-BE49-F238E27FC236}">
                    <a16:creationId xmlns:a16="http://schemas.microsoft.com/office/drawing/2014/main" id="{11D05D80-56F7-1949-ADFC-D00197D413D3}"/>
                  </a:ext>
                </a:extLst>
              </p:cNvPr>
              <p:cNvSpPr/>
              <p:nvPr/>
            </p:nvSpPr>
            <p:spPr>
              <a:xfrm>
                <a:off x="5381645" y="3658070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0" name="组合 229">
              <a:extLst>
                <a:ext uri="{FF2B5EF4-FFF2-40B4-BE49-F238E27FC236}">
                  <a16:creationId xmlns:a16="http://schemas.microsoft.com/office/drawing/2014/main" id="{6AE73163-6177-F34F-AFED-E6BE0185DA82}"/>
                </a:ext>
              </a:extLst>
            </p:cNvPr>
            <p:cNvGrpSpPr/>
            <p:nvPr/>
          </p:nvGrpSpPr>
          <p:grpSpPr>
            <a:xfrm>
              <a:off x="6470976" y="2941067"/>
              <a:ext cx="247812" cy="638084"/>
              <a:chOff x="5179552" y="3046581"/>
              <a:chExt cx="247812" cy="638084"/>
            </a:xfrm>
          </p:grpSpPr>
          <p:sp>
            <p:nvSpPr>
              <p:cNvPr id="231" name="椭圆 230">
                <a:extLst>
                  <a:ext uri="{FF2B5EF4-FFF2-40B4-BE49-F238E27FC236}">
                    <a16:creationId xmlns:a16="http://schemas.microsoft.com/office/drawing/2014/main" id="{458ABE68-E1F3-9E49-8991-E6259C41F7A9}"/>
                  </a:ext>
                </a:extLst>
              </p:cNvPr>
              <p:cNvSpPr/>
              <p:nvPr/>
            </p:nvSpPr>
            <p:spPr>
              <a:xfrm>
                <a:off x="5179552" y="304658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>
                <a:extLst>
                  <a:ext uri="{FF2B5EF4-FFF2-40B4-BE49-F238E27FC236}">
                    <a16:creationId xmlns:a16="http://schemas.microsoft.com/office/drawing/2014/main" id="{652B13B4-4ED3-6C41-99B8-D91E3A091873}"/>
                  </a:ext>
                </a:extLst>
              </p:cNvPr>
              <p:cNvSpPr/>
              <p:nvPr/>
            </p:nvSpPr>
            <p:spPr>
              <a:xfrm>
                <a:off x="5246916" y="325041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>
                <a:extLst>
                  <a:ext uri="{FF2B5EF4-FFF2-40B4-BE49-F238E27FC236}">
                    <a16:creationId xmlns:a16="http://schemas.microsoft.com/office/drawing/2014/main" id="{D6317372-68D4-8242-8429-5E67D639E6A1}"/>
                  </a:ext>
                </a:extLst>
              </p:cNvPr>
              <p:cNvSpPr/>
              <p:nvPr/>
            </p:nvSpPr>
            <p:spPr>
              <a:xfrm>
                <a:off x="5314280" y="3454241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48B85C65-C560-F74D-BA5E-BB61312EA471}"/>
                  </a:ext>
                </a:extLst>
              </p:cNvPr>
              <p:cNvSpPr/>
              <p:nvPr/>
            </p:nvSpPr>
            <p:spPr>
              <a:xfrm>
                <a:off x="5381645" y="3658070"/>
                <a:ext cx="45719" cy="26595"/>
              </a:xfrm>
              <a:prstGeom prst="ellipse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36" name="矩形 235">
            <a:extLst>
              <a:ext uri="{FF2B5EF4-FFF2-40B4-BE49-F238E27FC236}">
                <a16:creationId xmlns:a16="http://schemas.microsoft.com/office/drawing/2014/main" id="{6BBDC717-111F-0A49-A68F-595FB7A37D9D}"/>
              </a:ext>
            </a:extLst>
          </p:cNvPr>
          <p:cNvSpPr/>
          <p:nvPr/>
        </p:nvSpPr>
        <p:spPr>
          <a:xfrm>
            <a:off x="6904790" y="3791474"/>
            <a:ext cx="15206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SFMono-Regular"/>
              </a:rPr>
              <a:t>tbd</a:t>
            </a:r>
            <a:r>
              <a:rPr lang="en" altLang="zh-CN" b="1" dirty="0">
                <a:solidFill>
                  <a:srgbClr val="000000"/>
                </a:solidFill>
                <a:latin typeface="SFMono-Regular"/>
              </a:rPr>
              <a:t>.</a:t>
            </a:r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rect_grids</a:t>
            </a:r>
            <a:endParaRPr lang="zh-CN" altLang="en-US" dirty="0"/>
          </a:p>
        </p:txBody>
      </p:sp>
      <p:sp>
        <p:nvSpPr>
          <p:cNvPr id="237" name="矩形 236">
            <a:extLst>
              <a:ext uri="{FF2B5EF4-FFF2-40B4-BE49-F238E27FC236}">
                <a16:creationId xmlns:a16="http://schemas.microsoft.com/office/drawing/2014/main" id="{DD4C0C8B-0D9E-3E43-BE43-9024CF2586A3}"/>
              </a:ext>
            </a:extLst>
          </p:cNvPr>
          <p:cNvSpPr/>
          <p:nvPr/>
        </p:nvSpPr>
        <p:spPr>
          <a:xfrm>
            <a:off x="7307856" y="2217594"/>
            <a:ext cx="1899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SFMono-Regular"/>
              </a:rPr>
              <a:t>tbd</a:t>
            </a:r>
            <a:r>
              <a:rPr lang="en" altLang="zh-CN" b="1" dirty="0">
                <a:solidFill>
                  <a:srgbClr val="000000"/>
                </a:solidFill>
                <a:latin typeface="SFMono-Regular"/>
              </a:rPr>
              <a:t>.</a:t>
            </a:r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GPS_to_grids</a:t>
            </a:r>
            <a:endParaRPr lang="zh-CN" altLang="en-US" dirty="0"/>
          </a:p>
        </p:txBody>
      </p:sp>
      <p:sp>
        <p:nvSpPr>
          <p:cNvPr id="238" name="矩形 237">
            <a:extLst>
              <a:ext uri="{FF2B5EF4-FFF2-40B4-BE49-F238E27FC236}">
                <a16:creationId xmlns:a16="http://schemas.microsoft.com/office/drawing/2014/main" id="{35909F63-11EE-E748-A07B-FDD4BDD4C4F3}"/>
              </a:ext>
            </a:extLst>
          </p:cNvPr>
          <p:cNvSpPr/>
          <p:nvPr/>
        </p:nvSpPr>
        <p:spPr>
          <a:xfrm>
            <a:off x="7346771" y="4503082"/>
            <a:ext cx="1810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SFMono-Regular"/>
              </a:rPr>
              <a:t>tbd</a:t>
            </a:r>
            <a:r>
              <a:rPr lang="en" altLang="zh-CN" b="1" dirty="0">
                <a:solidFill>
                  <a:srgbClr val="000000"/>
                </a:solidFill>
                <a:latin typeface="SFMono-Regular"/>
              </a:rPr>
              <a:t>.</a:t>
            </a:r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grids_centre</a:t>
            </a:r>
            <a:endParaRPr lang="zh-CN" altLang="en-US" dirty="0"/>
          </a:p>
        </p:txBody>
      </p:sp>
      <p:cxnSp>
        <p:nvCxnSpPr>
          <p:cNvPr id="239" name="直接箭头连接符 2">
            <a:extLst>
              <a:ext uri="{FF2B5EF4-FFF2-40B4-BE49-F238E27FC236}">
                <a16:creationId xmlns:a16="http://schemas.microsoft.com/office/drawing/2014/main" id="{76221808-CD16-474C-A245-DA209D09D342}"/>
              </a:ext>
            </a:extLst>
          </p:cNvPr>
          <p:cNvCxnSpPr>
            <a:cxnSpLocks/>
          </p:cNvCxnSpPr>
          <p:nvPr/>
        </p:nvCxnSpPr>
        <p:spPr>
          <a:xfrm flipV="1">
            <a:off x="9247497" y="2269009"/>
            <a:ext cx="0" cy="220970"/>
          </a:xfrm>
          <a:prstGeom prst="straightConnector1">
            <a:avLst/>
          </a:prstGeom>
          <a:ln w="28575">
            <a:solidFill>
              <a:srgbClr val="244964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1" name="矩形 240">
            <a:extLst>
              <a:ext uri="{FF2B5EF4-FFF2-40B4-BE49-F238E27FC236}">
                <a16:creationId xmlns:a16="http://schemas.microsoft.com/office/drawing/2014/main" id="{D51247E1-5D71-6441-ABC3-8D63CF233F7E}"/>
              </a:ext>
            </a:extLst>
          </p:cNvPr>
          <p:cNvSpPr/>
          <p:nvPr/>
        </p:nvSpPr>
        <p:spPr>
          <a:xfrm>
            <a:off x="6866807" y="3015235"/>
            <a:ext cx="2370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rgbClr val="000000"/>
                </a:solidFill>
                <a:latin typeface="SFMono-Regular"/>
              </a:rPr>
              <a:t>tbd</a:t>
            </a:r>
            <a:r>
              <a:rPr lang="en" altLang="zh-CN" b="1" dirty="0">
                <a:solidFill>
                  <a:srgbClr val="000000"/>
                </a:solidFill>
                <a:latin typeface="SFMono-Regular"/>
              </a:rPr>
              <a:t>.</a:t>
            </a:r>
            <a:r>
              <a:rPr lang="en" altLang="zh-CN" b="1" dirty="0" err="1">
                <a:solidFill>
                  <a:srgbClr val="000000"/>
                </a:solidFill>
                <a:latin typeface="SFMono-Regular"/>
              </a:rPr>
              <a:t>gridid_to_polygon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2" name="矩形 241">
                <a:extLst>
                  <a:ext uri="{FF2B5EF4-FFF2-40B4-BE49-F238E27FC236}">
                    <a16:creationId xmlns:a16="http://schemas.microsoft.com/office/drawing/2014/main" id="{BD6FC7DF-31B3-4143-855E-13BBED1C280F}"/>
                  </a:ext>
                </a:extLst>
              </p:cNvPr>
              <p:cNvSpPr/>
              <p:nvPr/>
            </p:nvSpPr>
            <p:spPr>
              <a:xfrm>
                <a:off x="8323987" y="2660274"/>
                <a:ext cx="176542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zh-CN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𝑙𝑜𝑛𝑐𝑜𝑙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,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𝑙𝑎𝑡𝑐𝑜𝑙</m:t>
                      </m:r>
                      <m:r>
                        <a:rPr kumimoji="1" lang="en-US" altLang="zh-CN" i="1">
                          <a:solidFill>
                            <a:srgbClr val="2F528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en-US" altLang="zh-CN" dirty="0">
                  <a:solidFill>
                    <a:srgbClr val="2F528F"/>
                  </a:solidFill>
                  <a:latin typeface="Arial" panose="020B0604020202020204" pitchFamily="34" charset="0"/>
                  <a:ea typeface="SimHei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42" name="矩形 241">
                <a:extLst>
                  <a:ext uri="{FF2B5EF4-FFF2-40B4-BE49-F238E27FC236}">
                    <a16:creationId xmlns:a16="http://schemas.microsoft.com/office/drawing/2014/main" id="{BD6FC7DF-31B3-4143-855E-13BBED1C28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3987" y="2660274"/>
                <a:ext cx="1765420" cy="369332"/>
              </a:xfrm>
              <a:prstGeom prst="rect">
                <a:avLst/>
              </a:prstGeom>
              <a:blipFill>
                <a:blip r:embed="rId2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3" name="矩形 242">
            <a:extLst>
              <a:ext uri="{FF2B5EF4-FFF2-40B4-BE49-F238E27FC236}">
                <a16:creationId xmlns:a16="http://schemas.microsoft.com/office/drawing/2014/main" id="{30779A25-C9C8-874C-A37E-58C9FFF90E6B}"/>
              </a:ext>
            </a:extLst>
          </p:cNvPr>
          <p:cNvSpPr/>
          <p:nvPr/>
        </p:nvSpPr>
        <p:spPr>
          <a:xfrm>
            <a:off x="9991269" y="1553945"/>
            <a:ext cx="17443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GPS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points</a:t>
            </a:r>
          </a:p>
        </p:txBody>
      </p:sp>
      <p:sp>
        <p:nvSpPr>
          <p:cNvPr id="244" name="矩形 243">
            <a:extLst>
              <a:ext uri="{FF2B5EF4-FFF2-40B4-BE49-F238E27FC236}">
                <a16:creationId xmlns:a16="http://schemas.microsoft.com/office/drawing/2014/main" id="{614BEAA8-1021-6944-9EBF-59A6463DF3B3}"/>
              </a:ext>
            </a:extLst>
          </p:cNvPr>
          <p:cNvSpPr/>
          <p:nvPr/>
        </p:nvSpPr>
        <p:spPr>
          <a:xfrm>
            <a:off x="9991269" y="2663325"/>
            <a:ext cx="12995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Grid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ID</a:t>
            </a:r>
          </a:p>
        </p:txBody>
      </p:sp>
      <p:sp>
        <p:nvSpPr>
          <p:cNvPr id="245" name="矩形 244">
            <a:extLst>
              <a:ext uri="{FF2B5EF4-FFF2-40B4-BE49-F238E27FC236}">
                <a16:creationId xmlns:a16="http://schemas.microsoft.com/office/drawing/2014/main" id="{36387322-5C57-2E4A-98A8-FF82C35F2225}"/>
              </a:ext>
            </a:extLst>
          </p:cNvPr>
          <p:cNvSpPr/>
          <p:nvPr/>
        </p:nvSpPr>
        <p:spPr>
          <a:xfrm>
            <a:off x="9991269" y="3775367"/>
            <a:ext cx="22007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Grid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Geometry</a:t>
            </a:r>
          </a:p>
        </p:txBody>
      </p:sp>
      <p:sp>
        <p:nvSpPr>
          <p:cNvPr id="246" name="矩形 245">
            <a:extLst>
              <a:ext uri="{FF2B5EF4-FFF2-40B4-BE49-F238E27FC236}">
                <a16:creationId xmlns:a16="http://schemas.microsoft.com/office/drawing/2014/main" id="{EE5666EE-B345-004E-95F0-D6F64E74E184}"/>
              </a:ext>
            </a:extLst>
          </p:cNvPr>
          <p:cNvSpPr/>
          <p:nvPr/>
        </p:nvSpPr>
        <p:spPr>
          <a:xfrm>
            <a:off x="9991269" y="5280370"/>
            <a:ext cx="17697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Grid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center</a:t>
            </a:r>
          </a:p>
        </p:txBody>
      </p:sp>
    </p:spTree>
    <p:extLst>
      <p:ext uri="{BB962C8B-B14F-4D97-AF65-F5344CB8AC3E}">
        <p14:creationId xmlns:p14="http://schemas.microsoft.com/office/powerpoint/2010/main" val="866055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1:</a:t>
            </a:r>
            <a:r>
              <a:rPr kumimoji="1" lang="zh-CN" altLang="en-US" dirty="0"/>
              <a:t> </a:t>
            </a:r>
            <a:r>
              <a:rPr kumimoji="1" lang="en-US" altLang="zh-CN" dirty="0"/>
              <a:t>Taxi GPS Data Processing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4170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Gridding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and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Visualization</a:t>
            </a:r>
            <a:endParaRPr kumimoji="1" lang="zh-CN" altLang="en-US" b="1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15B586-86E8-D141-85D0-42635D1044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3330" y="1801073"/>
            <a:ext cx="5850351" cy="2813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D2E08B1-D199-8749-B58C-59935367C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399" y="3208052"/>
            <a:ext cx="5544764" cy="3049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B6A9F4E-A6C4-8746-B7D4-025857F7D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288" y="4092050"/>
            <a:ext cx="3879863" cy="2329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E07A17C-FB15-274C-BFD0-3181B71AB0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287" y="2009093"/>
            <a:ext cx="3879864" cy="146829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869AB62-2F97-284A-B031-81D1D473DEF7}"/>
              </a:ext>
            </a:extLst>
          </p:cNvPr>
          <p:cNvSpPr txBox="1"/>
          <p:nvPr/>
        </p:nvSpPr>
        <p:spPr>
          <a:xfrm>
            <a:off x="2310125" y="3792871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+</a:t>
            </a:r>
            <a:endParaRPr kumimoji="1" lang="zh-CN" altLang="en-US" dirty="0"/>
          </a:p>
        </p:txBody>
      </p:sp>
      <p:sp>
        <p:nvSpPr>
          <p:cNvPr id="9" name="右箭头 8">
            <a:extLst>
              <a:ext uri="{FF2B5EF4-FFF2-40B4-BE49-F238E27FC236}">
                <a16:creationId xmlns:a16="http://schemas.microsoft.com/office/drawing/2014/main" id="{B91A9D6C-4638-C94D-8A13-F3C872E044E4}"/>
              </a:ext>
            </a:extLst>
          </p:cNvPr>
          <p:cNvSpPr/>
          <p:nvPr/>
        </p:nvSpPr>
        <p:spPr>
          <a:xfrm>
            <a:off x="4889521" y="4182479"/>
            <a:ext cx="279699" cy="306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3AB240-77D3-A34B-8C4D-07C51DF7000B}"/>
              </a:ext>
            </a:extLst>
          </p:cNvPr>
          <p:cNvSpPr txBox="1"/>
          <p:nvPr/>
        </p:nvSpPr>
        <p:spPr>
          <a:xfrm>
            <a:off x="1290198" y="3531521"/>
            <a:ext cx="23960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 dirty="0"/>
              <a:t>Taxi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GPS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Trajectory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endParaRPr kumimoji="1" lang="zh-CN" altLang="en-US" sz="1400" b="1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A1C7956-4229-294A-A3D5-E471D1E45D2E}"/>
              </a:ext>
            </a:extLst>
          </p:cNvPr>
          <p:cNvSpPr txBox="1"/>
          <p:nvPr/>
        </p:nvSpPr>
        <p:spPr>
          <a:xfrm>
            <a:off x="1688640" y="6350025"/>
            <a:ext cx="15991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 dirty="0"/>
              <a:t>Geometric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  <a:endParaRPr kumimoji="1" lang="zh-CN" altLang="en-US" sz="1400" b="1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B52740D-2454-7D45-B041-CB5713FFAC1F}"/>
              </a:ext>
            </a:extLst>
          </p:cNvPr>
          <p:cNvSpPr txBox="1"/>
          <p:nvPr/>
        </p:nvSpPr>
        <p:spPr>
          <a:xfrm>
            <a:off x="6040889" y="6257673"/>
            <a:ext cx="5139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 dirty="0"/>
              <a:t>Counts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of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Trajectory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Points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in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Each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Grid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(</a:t>
            </a:r>
            <a:r>
              <a:rPr kumimoji="1" lang="en-US" altLang="zh-CN" sz="1400" b="1" dirty="0">
                <a:solidFill>
                  <a:srgbClr val="C00000"/>
                </a:solidFill>
              </a:rPr>
              <a:t>Could</a:t>
            </a:r>
            <a:r>
              <a:rPr kumimoji="1" lang="zh-CN" altLang="en-US" sz="1400" b="1" dirty="0">
                <a:solidFill>
                  <a:srgbClr val="C00000"/>
                </a:solidFill>
              </a:rPr>
              <a:t> </a:t>
            </a:r>
            <a:r>
              <a:rPr kumimoji="1" lang="en-US" altLang="zh-CN" sz="1400" b="1" dirty="0">
                <a:solidFill>
                  <a:srgbClr val="C00000"/>
                </a:solidFill>
              </a:rPr>
              <a:t>be</a:t>
            </a:r>
            <a:r>
              <a:rPr kumimoji="1" lang="zh-CN" altLang="en-US" sz="1400" b="1" dirty="0">
                <a:solidFill>
                  <a:srgbClr val="C00000"/>
                </a:solidFill>
              </a:rPr>
              <a:t> </a:t>
            </a:r>
            <a:r>
              <a:rPr kumimoji="1" lang="en-US" altLang="zh-CN" sz="1400" b="1" dirty="0">
                <a:solidFill>
                  <a:srgbClr val="C00000"/>
                </a:solidFill>
              </a:rPr>
              <a:t>any</a:t>
            </a:r>
            <a:r>
              <a:rPr kumimoji="1" lang="en-US" altLang="zh-CN" sz="1400" b="1" dirty="0"/>
              <a:t>)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23162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21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1:</a:t>
            </a:r>
            <a:r>
              <a:rPr kumimoji="1" lang="zh-CN" altLang="en-US" dirty="0"/>
              <a:t> </a:t>
            </a:r>
            <a:r>
              <a:rPr kumimoji="1" lang="en-US" altLang="zh-CN" dirty="0"/>
              <a:t>Taxi GPS Data Processing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4170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Data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Gridding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and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Visualization</a:t>
            </a:r>
            <a:endParaRPr kumimoji="1" lang="zh-CN" altLang="en-US" b="1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E7D51B8-ECB8-CD4B-82E3-BB6B7E2A640C}"/>
              </a:ext>
            </a:extLst>
          </p:cNvPr>
          <p:cNvGrpSpPr/>
          <p:nvPr/>
        </p:nvGrpSpPr>
        <p:grpSpPr>
          <a:xfrm>
            <a:off x="506427" y="2032569"/>
            <a:ext cx="9499412" cy="3024359"/>
            <a:chOff x="2499670" y="2205332"/>
            <a:chExt cx="9499412" cy="302435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C74DAE9-4F01-5947-91A6-719CAC04E0CB}"/>
                </a:ext>
              </a:extLst>
            </p:cNvPr>
            <p:cNvSpPr txBox="1"/>
            <p:nvPr/>
          </p:nvSpPr>
          <p:spPr>
            <a:xfrm>
              <a:off x="3407405" y="3859593"/>
              <a:ext cx="356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/>
                <a:t>+</a:t>
              </a:r>
              <a:endParaRPr kumimoji="1" lang="zh-CN" altLang="en-US" dirty="0"/>
            </a:p>
          </p:txBody>
        </p:sp>
        <p:sp>
          <p:nvSpPr>
            <p:cNvPr id="32" name="右箭头 31">
              <a:extLst>
                <a:ext uri="{FF2B5EF4-FFF2-40B4-BE49-F238E27FC236}">
                  <a16:creationId xmlns:a16="http://schemas.microsoft.com/office/drawing/2014/main" id="{8B7D04D6-233A-D442-8932-503676956441}"/>
                </a:ext>
              </a:extLst>
            </p:cNvPr>
            <p:cNvSpPr/>
            <p:nvPr/>
          </p:nvSpPr>
          <p:spPr>
            <a:xfrm>
              <a:off x="5986801" y="4182479"/>
              <a:ext cx="279699" cy="30634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9E9F78C-D4B8-524A-9CC6-42B2AC875F7F}"/>
                </a:ext>
              </a:extLst>
            </p:cNvPr>
            <p:cNvSpPr/>
            <p:nvPr/>
          </p:nvSpPr>
          <p:spPr>
            <a:xfrm>
              <a:off x="2499670" y="2205332"/>
              <a:ext cx="9499412" cy="3024359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4730D34-3652-A245-A6F6-80121027FD01}"/>
                </a:ext>
              </a:extLst>
            </p:cNvPr>
            <p:cNvSpPr txBox="1"/>
            <p:nvPr/>
          </p:nvSpPr>
          <p:spPr>
            <a:xfrm>
              <a:off x="4486249" y="3070205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transbigdata.clean_outofshape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shape,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Lng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'Lat'], accuracy=500)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D2A688-AD67-5D41-BA52-456D4F62AD9F}"/>
                </a:ext>
              </a:extLst>
            </p:cNvPr>
            <p:cNvSpPr txBox="1"/>
            <p:nvPr/>
          </p:nvSpPr>
          <p:spPr>
            <a:xfrm>
              <a:off x="2781920" y="3064978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剔除界外数据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44C6985-5D16-D241-B22B-255AC364465F}"/>
                </a:ext>
              </a:extLst>
            </p:cNvPr>
            <p:cNvSpPr txBox="1"/>
            <p:nvPr/>
          </p:nvSpPr>
          <p:spPr>
            <a:xfrm>
              <a:off x="4486249" y="3435965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transbigdata.clean_taxi_status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VehicleNum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'Time',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OpenStatus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timelimit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=None)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2814062-2EF0-C142-A7DF-02BF9B06CA2B}"/>
                </a:ext>
              </a:extLst>
            </p:cNvPr>
            <p:cNvSpPr txBox="1"/>
            <p:nvPr/>
          </p:nvSpPr>
          <p:spPr>
            <a:xfrm>
              <a:off x="2781920" y="3430738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修正载客状态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68CB6DC-39FF-3E43-BF2D-6B30F2007271}"/>
                </a:ext>
              </a:extLst>
            </p:cNvPr>
            <p:cNvSpPr txBox="1"/>
            <p:nvPr/>
          </p:nvSpPr>
          <p:spPr>
            <a:xfrm>
              <a:off x="4486249" y="3801725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tbd.grid_params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(bounds, accuracy=500)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0910FE7-5A0F-4B47-BCC2-FD5DFDA98A0A}"/>
                </a:ext>
              </a:extLst>
            </p:cNvPr>
            <p:cNvSpPr txBox="1"/>
            <p:nvPr/>
          </p:nvSpPr>
          <p:spPr>
            <a:xfrm>
              <a:off x="2781920" y="3796498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生成栅格参数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4CE95FE-99E9-FD41-A45D-AC89661964F7}"/>
                </a:ext>
              </a:extLst>
            </p:cNvPr>
            <p:cNvSpPr txBox="1"/>
            <p:nvPr/>
          </p:nvSpPr>
          <p:spPr>
            <a:xfrm>
              <a:off x="4486249" y="4167485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transbigdata.GPS_to_grids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(lon, lat, params)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9E2DB29-F3F9-F144-B88F-407E49CBA488}"/>
                </a:ext>
              </a:extLst>
            </p:cNvPr>
            <p:cNvSpPr txBox="1"/>
            <p:nvPr/>
          </p:nvSpPr>
          <p:spPr>
            <a:xfrm>
              <a:off x="2781920" y="4162258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轨迹匹配栅格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6CC63A-6162-0342-BA83-479434046702}"/>
                </a:ext>
              </a:extLst>
            </p:cNvPr>
            <p:cNvSpPr txBox="1"/>
            <p:nvPr/>
          </p:nvSpPr>
          <p:spPr>
            <a:xfrm>
              <a:off x="2781920" y="2422420"/>
              <a:ext cx="2161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kumimoji="1" lang="en-US" altLang="zh-CN" b="1" dirty="0">
                  <a:solidFill>
                    <a:schemeClr val="bg1"/>
                  </a:solidFill>
                </a:rPr>
                <a:t>Used</a:t>
              </a:r>
              <a:r>
                <a:rPr kumimoji="1" lang="zh-CN" altLang="en-US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bg1"/>
                  </a:solidFill>
                </a:rPr>
                <a:t>Methods</a:t>
              </a:r>
              <a:endParaRPr kumimoji="1"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754CB55-5886-7442-8994-9F430BCA766F}"/>
                </a:ext>
              </a:extLst>
            </p:cNvPr>
            <p:cNvSpPr txBox="1"/>
            <p:nvPr/>
          </p:nvSpPr>
          <p:spPr>
            <a:xfrm>
              <a:off x="4486249" y="4554760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transbigdata.gridid_to_polygon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loncol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latcol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params)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6746661E-B3DF-4C47-BE34-49DED3271FAA}"/>
                </a:ext>
              </a:extLst>
            </p:cNvPr>
            <p:cNvSpPr txBox="1"/>
            <p:nvPr/>
          </p:nvSpPr>
          <p:spPr>
            <a:xfrm>
              <a:off x="2781920" y="4549533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栅格地理信息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4492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1:</a:t>
            </a:r>
            <a:r>
              <a:rPr kumimoji="1" lang="zh-CN" altLang="en-US" dirty="0"/>
              <a:t> </a:t>
            </a:r>
            <a:r>
              <a:rPr kumimoji="1" lang="en-US" altLang="zh-CN" dirty="0"/>
              <a:t>Taxi GPS Data Processing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833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Individual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Trip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Extraction,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OD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Flow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Aggregation,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Base-map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Loading</a:t>
            </a:r>
            <a:endParaRPr kumimoji="1" lang="zh-CN" altLang="en-US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90D73E1-0D88-394B-A383-42D7FCA425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763" y="1885680"/>
            <a:ext cx="3057225" cy="1629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>
            <a:extLst>
              <a:ext uri="{FF2B5EF4-FFF2-40B4-BE49-F238E27FC236}">
                <a16:creationId xmlns:a16="http://schemas.microsoft.com/office/drawing/2014/main" id="{2669FC83-EFF1-0E4A-8D9C-6FC5D48E82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762" y="4124623"/>
            <a:ext cx="3057226" cy="183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E0401491-ABE2-BA4E-BE63-4124E7E2881B}"/>
              </a:ext>
            </a:extLst>
          </p:cNvPr>
          <p:cNvSpPr txBox="1"/>
          <p:nvPr/>
        </p:nvSpPr>
        <p:spPr>
          <a:xfrm>
            <a:off x="1633281" y="3809853"/>
            <a:ext cx="356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+</a:t>
            </a:r>
            <a:endParaRPr kumimoji="1"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45AE0BE-04C1-3E45-87D2-B9CE7D6296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6664" y="2403855"/>
            <a:ext cx="8487002" cy="3442058"/>
          </a:xfrm>
          <a:prstGeom prst="rect">
            <a:avLst/>
          </a:prstGeom>
        </p:spPr>
      </p:pic>
      <p:sp>
        <p:nvSpPr>
          <p:cNvPr id="16" name="右箭头 15">
            <a:extLst>
              <a:ext uri="{FF2B5EF4-FFF2-40B4-BE49-F238E27FC236}">
                <a16:creationId xmlns:a16="http://schemas.microsoft.com/office/drawing/2014/main" id="{99FF9228-620F-6242-9AE4-742D59BA83F2}"/>
              </a:ext>
            </a:extLst>
          </p:cNvPr>
          <p:cNvSpPr/>
          <p:nvPr/>
        </p:nvSpPr>
        <p:spPr>
          <a:xfrm>
            <a:off x="3425299" y="3841345"/>
            <a:ext cx="279699" cy="3063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75F637E-984F-154E-B001-50529DD0C16E}"/>
              </a:ext>
            </a:extLst>
          </p:cNvPr>
          <p:cNvSpPr txBox="1"/>
          <p:nvPr/>
        </p:nvSpPr>
        <p:spPr>
          <a:xfrm>
            <a:off x="846045" y="3525111"/>
            <a:ext cx="193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1" dirty="0"/>
              <a:t>Grid-Level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Flow</a:t>
            </a:r>
            <a:endParaRPr kumimoji="1" lang="zh-CN" altLang="en-US" sz="1400" b="1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39C42E4-8C91-B641-9A9C-6BF8EFBCCA97}"/>
              </a:ext>
            </a:extLst>
          </p:cNvPr>
          <p:cNvSpPr txBox="1"/>
          <p:nvPr/>
        </p:nvSpPr>
        <p:spPr>
          <a:xfrm>
            <a:off x="718960" y="5900232"/>
            <a:ext cx="2184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Geometric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Data</a:t>
            </a:r>
          </a:p>
          <a:p>
            <a:pPr algn="ctr"/>
            <a:r>
              <a:rPr kumimoji="1" lang="en-US" altLang="zh-CN" sz="1400" b="1" dirty="0"/>
              <a:t>(Traffic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Zone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Division)</a:t>
            </a:r>
            <a:endParaRPr kumimoji="1" lang="zh-CN" altLang="en-US" sz="1400" b="1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FD5EB52-7488-B543-8E78-605BC8446948}"/>
              </a:ext>
            </a:extLst>
          </p:cNvPr>
          <p:cNvSpPr txBox="1"/>
          <p:nvPr/>
        </p:nvSpPr>
        <p:spPr>
          <a:xfrm>
            <a:off x="5653640" y="5769110"/>
            <a:ext cx="43530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/>
              <a:t>Traffic-zone-level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OD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Flow,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Base-map</a:t>
            </a:r>
            <a:r>
              <a:rPr kumimoji="1" lang="zh-CN" altLang="en-US" sz="1400" b="1" dirty="0"/>
              <a:t> </a:t>
            </a:r>
            <a:r>
              <a:rPr kumimoji="1" lang="en-US" altLang="zh-CN" sz="1400" b="1" dirty="0"/>
              <a:t>Loading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8729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1865450-FC42-DE4D-8784-92E5E4FEE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94BA187-D052-604F-8B6E-CAC3F1137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TransBigData</a:t>
            </a:r>
            <a:endParaRPr kumimoji="1"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B83D99-63E7-534D-B2AB-96EAE4D00D2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zh-CN" dirty="0"/>
              <a:t>Examples</a:t>
            </a:r>
            <a:r>
              <a:rPr kumimoji="1" lang="zh-CN" altLang="en-US" dirty="0"/>
              <a:t> </a:t>
            </a:r>
            <a:r>
              <a:rPr kumimoji="1" lang="en-US" altLang="zh-CN" dirty="0"/>
              <a:t>1:</a:t>
            </a:r>
            <a:r>
              <a:rPr kumimoji="1" lang="zh-CN" altLang="en-US" dirty="0"/>
              <a:t> </a:t>
            </a:r>
            <a:r>
              <a:rPr kumimoji="1" lang="en-US" altLang="zh-CN" dirty="0"/>
              <a:t>Taxi GPS Data Processing</a:t>
            </a:r>
            <a:r>
              <a:rPr kumimoji="1" lang="zh-CN" altLang="en-US" dirty="0"/>
              <a:t>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E63BBA-CFD8-F14B-BCD8-1CC28E13A74A}"/>
              </a:ext>
            </a:extLst>
          </p:cNvPr>
          <p:cNvSpPr txBox="1"/>
          <p:nvPr/>
        </p:nvSpPr>
        <p:spPr>
          <a:xfrm>
            <a:off x="395980" y="1431741"/>
            <a:ext cx="8045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zh-CN" b="1" dirty="0"/>
              <a:t>OD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Extraction,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OD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Aggregation,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Base-map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Loading,</a:t>
            </a:r>
            <a:r>
              <a:rPr kumimoji="1" lang="zh-CN" altLang="en-US" b="1" dirty="0"/>
              <a:t> </a:t>
            </a:r>
            <a:r>
              <a:rPr kumimoji="1" lang="en-US" altLang="zh-CN" b="1" dirty="0"/>
              <a:t>Visualization</a:t>
            </a:r>
            <a:endParaRPr kumimoji="1" lang="zh-CN" altLang="en-US" b="1" dirty="0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BEAE953-3AB2-D44F-AC17-F89348112CBE}"/>
              </a:ext>
            </a:extLst>
          </p:cNvPr>
          <p:cNvGrpSpPr/>
          <p:nvPr/>
        </p:nvGrpSpPr>
        <p:grpSpPr>
          <a:xfrm>
            <a:off x="610253" y="1913347"/>
            <a:ext cx="9499412" cy="4719688"/>
            <a:chOff x="2571648" y="2205332"/>
            <a:chExt cx="9499412" cy="471968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598135A-7746-1544-A676-BA58D25632EC}"/>
                </a:ext>
              </a:extLst>
            </p:cNvPr>
            <p:cNvSpPr txBox="1"/>
            <p:nvPr/>
          </p:nvSpPr>
          <p:spPr>
            <a:xfrm>
              <a:off x="3407405" y="3859593"/>
              <a:ext cx="3561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dirty="0"/>
                <a:t>+</a:t>
              </a:r>
              <a:endParaRPr kumimoji="1" lang="zh-CN" altLang="en-US" dirty="0"/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4E2EAC41-C097-ED48-B234-4CCCED0486A5}"/>
                </a:ext>
              </a:extLst>
            </p:cNvPr>
            <p:cNvSpPr/>
            <p:nvPr/>
          </p:nvSpPr>
          <p:spPr>
            <a:xfrm>
              <a:off x="2571648" y="2205332"/>
              <a:ext cx="9499412" cy="4719688"/>
            </a:xfrm>
            <a:prstGeom prst="rect">
              <a:avLst/>
            </a:prstGeom>
            <a:solidFill>
              <a:schemeClr val="tx1">
                <a:alpha val="85021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4ECDF8E-726F-A649-8090-7209DC4D28FF}"/>
                </a:ext>
              </a:extLst>
            </p:cNvPr>
            <p:cNvSpPr txBox="1"/>
            <p:nvPr/>
          </p:nvSpPr>
          <p:spPr>
            <a:xfrm>
              <a:off x="4486249" y="3329146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transbigdata.taxigps_to_od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VehicleNum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Stime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Lng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'Lat',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OpenStatus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61D3EE-C7DE-0C46-BFCB-11A1001E2A53}"/>
                </a:ext>
              </a:extLst>
            </p:cNvPr>
            <p:cNvSpPr txBox="1"/>
            <p:nvPr/>
          </p:nvSpPr>
          <p:spPr>
            <a:xfrm>
              <a:off x="2781920" y="3291437"/>
              <a:ext cx="148450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提取个体</a:t>
              </a:r>
              <a:r>
                <a:rPr kumimoji="1" lang="en-US" altLang="zh-CN" sz="1400" dirty="0">
                  <a:solidFill>
                    <a:schemeClr val="bg1"/>
                  </a:solidFill>
                </a:rPr>
                <a:t>OD</a:t>
              </a:r>
              <a:endParaRPr kumimoji="1"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DD3488-3537-0946-99F0-F713F8748A95}"/>
                </a:ext>
              </a:extLst>
            </p:cNvPr>
            <p:cNvSpPr txBox="1"/>
            <p:nvPr/>
          </p:nvSpPr>
          <p:spPr>
            <a:xfrm>
              <a:off x="4486249" y="3804637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transbigdata.odagg_grid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oddata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params,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'slat',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elat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'], arrow=False)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0502B7D-2363-F14C-9A72-364212E042A5}"/>
                </a:ext>
              </a:extLst>
            </p:cNvPr>
            <p:cNvSpPr txBox="1"/>
            <p:nvPr/>
          </p:nvSpPr>
          <p:spPr>
            <a:xfrm>
              <a:off x="2781920" y="3744256"/>
              <a:ext cx="1619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栅格集计获取栅格</a:t>
              </a:r>
              <a:r>
                <a:rPr kumimoji="1" lang="en-US" altLang="zh-CN" sz="1400" dirty="0">
                  <a:solidFill>
                    <a:schemeClr val="bg1"/>
                  </a:solidFill>
                </a:rPr>
                <a:t>OD</a:t>
              </a:r>
              <a:endParaRPr kumimoji="1"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8B5B7E9-6230-D24B-A900-9DEF99E859E9}"/>
                </a:ext>
              </a:extLst>
            </p:cNvPr>
            <p:cNvSpPr txBox="1"/>
            <p:nvPr/>
          </p:nvSpPr>
          <p:spPr>
            <a:xfrm>
              <a:off x="4486249" y="4300410"/>
              <a:ext cx="7342775" cy="461665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transbigdata.odagg_shape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oddata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shape,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'slat',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elon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elat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'], params=None,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round_accuracy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=6, arrow=False)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3A9A67A-8557-144A-AEF3-C81C6A2ADEDD}"/>
                </a:ext>
              </a:extLst>
            </p:cNvPr>
            <p:cNvSpPr txBox="1"/>
            <p:nvPr/>
          </p:nvSpPr>
          <p:spPr>
            <a:xfrm>
              <a:off x="2781920" y="4295183"/>
              <a:ext cx="16190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区域集计获取区域</a:t>
              </a:r>
              <a:r>
                <a:rPr kumimoji="1" lang="en-US" altLang="zh-CN" sz="1400" dirty="0">
                  <a:solidFill>
                    <a:schemeClr val="bg1"/>
                  </a:solidFill>
                </a:rPr>
                <a:t>OD</a:t>
              </a:r>
              <a:endParaRPr kumimoji="1"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CA415FE-168B-0D4B-8CF3-C40B1480B3F2}"/>
                </a:ext>
              </a:extLst>
            </p:cNvPr>
            <p:cNvSpPr txBox="1"/>
            <p:nvPr/>
          </p:nvSpPr>
          <p:spPr>
            <a:xfrm>
              <a:off x="2781920" y="2422420"/>
              <a:ext cx="21611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kumimoji="1" lang="en-US" altLang="zh-CN" b="1" dirty="0">
                  <a:solidFill>
                    <a:schemeClr val="bg1"/>
                  </a:solidFill>
                </a:rPr>
                <a:t>Used</a:t>
              </a:r>
              <a:r>
                <a:rPr kumimoji="1" lang="zh-CN" altLang="en-US" b="1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b="1" dirty="0">
                  <a:solidFill>
                    <a:schemeClr val="bg1"/>
                  </a:solidFill>
                </a:rPr>
                <a:t>Methods</a:t>
              </a:r>
              <a:endParaRPr kumimoji="1" lang="zh-CN" alt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BB99958-B224-9646-8C48-BE78A874A015}"/>
                </a:ext>
              </a:extLst>
            </p:cNvPr>
            <p:cNvSpPr txBox="1"/>
            <p:nvPr/>
          </p:nvSpPr>
          <p:spPr>
            <a:xfrm>
              <a:off x="2781920" y="2840897"/>
              <a:ext cx="171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OD</a:t>
              </a:r>
              <a:r>
                <a:rPr kumimoji="1" lang="zh-CN" altLang="en-US" u="sng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u="sng" dirty="0">
                  <a:solidFill>
                    <a:schemeClr val="bg1"/>
                  </a:solidFill>
                </a:rPr>
                <a:t>Extraction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A4AF83F-CE62-9146-A003-EF596932C97B}"/>
                </a:ext>
              </a:extLst>
            </p:cNvPr>
            <p:cNvSpPr txBox="1"/>
            <p:nvPr/>
          </p:nvSpPr>
          <p:spPr>
            <a:xfrm>
              <a:off x="2781920" y="5001630"/>
              <a:ext cx="15808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Visualization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37D3B6-70EA-5442-A8AA-5F747EB3FF9C}"/>
                </a:ext>
              </a:extLst>
            </p:cNvPr>
            <p:cNvSpPr txBox="1"/>
            <p:nvPr/>
          </p:nvSpPr>
          <p:spPr>
            <a:xfrm>
              <a:off x="4486249" y="5489671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transbigdata.plot_map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plt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bounds, zoom='auto', style=4,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printlog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=False,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styleid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='dark')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EA54ADE-EBBF-9048-9304-E92990222040}"/>
                </a:ext>
              </a:extLst>
            </p:cNvPr>
            <p:cNvSpPr txBox="1"/>
            <p:nvPr/>
          </p:nvSpPr>
          <p:spPr>
            <a:xfrm>
              <a:off x="2781920" y="5473686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地图底图加载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EF0B55A-7F7D-2A49-ABA7-668736B377A6}"/>
                </a:ext>
              </a:extLst>
            </p:cNvPr>
            <p:cNvSpPr txBox="1"/>
            <p:nvPr/>
          </p:nvSpPr>
          <p:spPr>
            <a:xfrm>
              <a:off x="2781920" y="5937546"/>
              <a:ext cx="93012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u="sng" dirty="0">
                  <a:solidFill>
                    <a:schemeClr val="bg1"/>
                  </a:solidFill>
                </a:rPr>
                <a:t>Others</a:t>
              </a:r>
              <a:endParaRPr kumimoji="1" lang="zh-CN" altLang="en-US" u="sng" dirty="0">
                <a:solidFill>
                  <a:schemeClr val="bg1"/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F764707-92B9-744B-975B-541243247C98}"/>
                </a:ext>
              </a:extLst>
            </p:cNvPr>
            <p:cNvSpPr txBox="1"/>
            <p:nvPr/>
          </p:nvSpPr>
          <p:spPr>
            <a:xfrm>
              <a:off x="4486249" y="6425587"/>
              <a:ext cx="7342775" cy="276999"/>
            </a:xfrm>
            <a:prstGeom prst="rect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bg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transbigdata.taxigps_traj_point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(data, 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oddata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, col=['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Vehicleid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'Time',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Lng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', 'Lat', '</a:t>
              </a:r>
              <a:r>
                <a:rPr lang="en-US" altLang="zh-CN" sz="1200" dirty="0" err="1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OpenStatus</a:t>
              </a:r>
              <a:r>
                <a:rPr lang="en-US" altLang="zh-CN" sz="1200" dirty="0">
                  <a:solidFill>
                    <a:srgbClr val="FFC00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'])</a:t>
              </a:r>
              <a:endParaRPr kumimoji="1" lang="zh-CN" altLang="en-US" sz="1200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3DC2F765-EB17-224C-806D-07B0842876CE}"/>
                </a:ext>
              </a:extLst>
            </p:cNvPr>
            <p:cNvSpPr txBox="1"/>
            <p:nvPr/>
          </p:nvSpPr>
          <p:spPr>
            <a:xfrm>
              <a:off x="2781920" y="6409602"/>
              <a:ext cx="15504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kumimoji="1" lang="zh-CN" altLang="en-US" sz="1400" dirty="0">
                  <a:solidFill>
                    <a:schemeClr val="bg1"/>
                  </a:solidFill>
                </a:rPr>
                <a:t>载客空驶点位</a:t>
              </a: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4844EEC6-D2A8-9F4A-B5B1-99CC0FC14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146" y="4835223"/>
            <a:ext cx="2347519" cy="97204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105BACB-5E02-3442-8C0B-B9414B725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665" y="4198583"/>
            <a:ext cx="19050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655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THINKCELLUNDODONOTDELETE" val="0"/>
  <p:tag name="ISLIDE.THEME" val="e728abf5-4895-4009-b49d-a1fd990bce80"/>
  <p:tag name="ISLIDE.GUIDESSETTING" val="{&quot;Id&quot;:null,&quot;Name&quot;:&quot;MAGIC&quot;,&quot;HeaderHeight&quot;:13.9,&quot;FooterHeight&quot;:5.2999999999999989,&quot;SideMargin&quot;:2.8000000000000003,&quot;TopMargin&quot;:3.2,&quot;BottomMargin&quot;:0.0,&quot;IntervalMargin&quot;:0.70000000000000007,&quot;SettingType&quot;:&quot;Custom&quot;}"/>
</p:tagLst>
</file>

<file path=ppt/theme/theme1.xml><?xml version="1.0" encoding="utf-8"?>
<a:theme xmlns:a="http://schemas.openxmlformats.org/drawingml/2006/main" name="主题5">
  <a:themeElements>
    <a:clrScheme name="自定义 12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B5AA8"/>
      </a:accent1>
      <a:accent2>
        <a:srgbClr val="A7A4A4"/>
      </a:accent2>
      <a:accent3>
        <a:srgbClr val="E36613"/>
      </a:accent3>
      <a:accent4>
        <a:srgbClr val="6D6969"/>
      </a:accent4>
      <a:accent5>
        <a:srgbClr val="214172"/>
      </a:accent5>
      <a:accent6>
        <a:srgbClr val="C2C0C0"/>
      </a:accent6>
      <a:hlink>
        <a:srgbClr val="4472C4"/>
      </a:hlink>
      <a:folHlink>
        <a:srgbClr val="BFBFBF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3586</TotalTime>
  <Words>1515</Words>
  <Application>Microsoft Macintosh PowerPoint</Application>
  <PresentationFormat>宽屏</PresentationFormat>
  <Paragraphs>232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等线</vt:lpstr>
      <vt:lpstr>微软雅黑</vt:lpstr>
      <vt:lpstr>微软雅黑</vt:lpstr>
      <vt:lpstr>FontAwesome</vt:lpstr>
      <vt:lpstr>SFMono-Regular</vt:lpstr>
      <vt:lpstr>Arial</vt:lpstr>
      <vt:lpstr>Calibri</vt:lpstr>
      <vt:lpstr>Cambria Math</vt:lpstr>
      <vt:lpstr>Lato</vt:lpstr>
      <vt:lpstr>Wingdings</vt:lpstr>
      <vt:lpstr>主题5</vt:lpstr>
      <vt:lpstr>A Python Package for Transportation Spatiotemporal Big Data Processing, Analysis, and Visualization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TransBigData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xls2586</cp:lastModifiedBy>
  <cp:revision>159</cp:revision>
  <cp:lastPrinted>2019-03-18T16:00:00Z</cp:lastPrinted>
  <dcterms:created xsi:type="dcterms:W3CDTF">2019-03-18T16:00:00Z</dcterms:created>
  <dcterms:modified xsi:type="dcterms:W3CDTF">2022-03-12T03:48:19Z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