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72" r:id="rId4"/>
    <p:sldId id="260" r:id="rId5"/>
    <p:sldId id="258" r:id="rId6"/>
    <p:sldId id="280" r:id="rId7"/>
    <p:sldId id="257" r:id="rId8"/>
    <p:sldId id="276" r:id="rId9"/>
    <p:sldId id="279" r:id="rId10"/>
    <p:sldId id="273" r:id="rId11"/>
    <p:sldId id="277" r:id="rId12"/>
    <p:sldId id="261" r:id="rId13"/>
    <p:sldId id="278" r:id="rId14"/>
  </p:sldIdLst>
  <p:sldSz cx="12192000" cy="6858000"/>
  <p:notesSz cx="6858000" cy="9144000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14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6020A-F047-4D6F-8A37-6940ED7BDB0C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F6C24-FFEC-4499-8FE2-4C423BAE6B7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4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13036" y="6158143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28 septembre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2" name="Picture 9" descr="cea_logo_small2.jpg">
            <a:extLst>
              <a:ext uri="{FF2B5EF4-FFF2-40B4-BE49-F238E27FC236}">
                <a16:creationId xmlns:a16="http://schemas.microsoft.com/office/drawing/2014/main" id="{61A89C60-6BFE-4912-9B9B-D56E846D59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6663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6" name="Picture 9" descr="cea_logo_small2.jpg">
            <a:extLst>
              <a:ext uri="{FF2B5EF4-FFF2-40B4-BE49-F238E27FC236}">
                <a16:creationId xmlns:a16="http://schemas.microsoft.com/office/drawing/2014/main" id="{9ACC02E3-8987-4096-B349-1EDE0C3CF6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1269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  <p:pic>
        <p:nvPicPr>
          <p:cNvPr id="9" name="Picture 9" descr="cea_logo_small2.jpg">
            <a:extLst>
              <a:ext uri="{FF2B5EF4-FFF2-40B4-BE49-F238E27FC236}">
                <a16:creationId xmlns:a16="http://schemas.microsoft.com/office/drawing/2014/main" id="{E3F4C435-57FD-44D7-87B7-AFBBAF147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9528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28 septembre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68C201E4-093D-4AEE-A767-CB9D97D23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135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pic>
        <p:nvPicPr>
          <p:cNvPr id="4" name="Picture 1" descr="fondCEA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8429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75259" y="1835212"/>
            <a:ext cx="2029261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2336050" y="1835213"/>
            <a:ext cx="1971551" cy="118408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446232" y="1835151"/>
            <a:ext cx="1571453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437705" y="3298825"/>
            <a:ext cx="1579355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2343153" y="3201989"/>
            <a:ext cx="195592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75684" y="3968620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5684" y="4673601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2336049" y="3968619"/>
            <a:ext cx="1955800" cy="122290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4425952" y="4619627"/>
            <a:ext cx="1591733" cy="57189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967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011117" cy="379192"/>
          </a:xfrm>
        </p:spPr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341376" y="1630412"/>
            <a:ext cx="11055323" cy="1390855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/>
            </a:lvl1pPr>
            <a:lvl2pPr>
              <a:lnSpc>
                <a:spcPct val="100000"/>
              </a:lnSpc>
              <a:spcBef>
                <a:spcPts val="0"/>
              </a:spcBef>
              <a:defRPr sz="1800"/>
            </a:lvl2pPr>
            <a:lvl3pPr>
              <a:lnSpc>
                <a:spcPct val="100000"/>
              </a:lnSpc>
              <a:spcBef>
                <a:spcPts val="0"/>
              </a:spcBef>
              <a:defRPr sz="16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4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338800" y="1067647"/>
            <a:ext cx="11108136" cy="4059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721366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588" y="196179"/>
            <a:ext cx="10325268" cy="37919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4000" y="1600805"/>
            <a:ext cx="58420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6563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507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42679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2719" y="1358084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33367" y="1358085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/>
        </p:nvCxnSpPr>
        <p:spPr>
          <a:xfrm flipH="1">
            <a:off x="1310932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02399" y="1358085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/>
        </p:nvCxnSpPr>
        <p:spPr>
          <a:xfrm flipH="1">
            <a:off x="6228757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Espace réservé pour une image  4">
            <a:extLst>
              <a:ext uri="{FF2B5EF4-FFF2-40B4-BE49-F238E27FC236}">
                <a16:creationId xmlns:a16="http://schemas.microsoft.com/office/drawing/2014/main" id="{B755FE5F-FBAE-4CEA-8895-84E4F212E51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28757" y="1358084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8" name="Espace réservé pour une image  4">
            <a:extLst>
              <a:ext uri="{FF2B5EF4-FFF2-40B4-BE49-F238E27FC236}">
                <a16:creationId xmlns:a16="http://schemas.microsoft.com/office/drawing/2014/main" id="{22ADC67F-E797-4291-A8E3-0F55CBC9501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22719" y="2599419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B209393-3874-4ED2-8083-767200A49E1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33367" y="2599420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9">
            <a:extLst>
              <a:ext uri="{FF2B5EF4-FFF2-40B4-BE49-F238E27FC236}">
                <a16:creationId xmlns:a16="http://schemas.microsoft.com/office/drawing/2014/main" id="{89635DC8-0DE1-45BF-B660-9978E7ECF557}"/>
              </a:ext>
            </a:extLst>
          </p:cNvPr>
          <p:cNvCxnSpPr/>
          <p:nvPr/>
        </p:nvCxnSpPr>
        <p:spPr>
          <a:xfrm flipH="1">
            <a:off x="1310932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Espace réservé du texte 7">
            <a:extLst>
              <a:ext uri="{FF2B5EF4-FFF2-40B4-BE49-F238E27FC236}">
                <a16:creationId xmlns:a16="http://schemas.microsoft.com/office/drawing/2014/main" id="{9946E2AE-62D6-4FF6-ADAD-DB3C797B84E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802399" y="2599420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51" name="Connecteur droit 11">
            <a:extLst>
              <a:ext uri="{FF2B5EF4-FFF2-40B4-BE49-F238E27FC236}">
                <a16:creationId xmlns:a16="http://schemas.microsoft.com/office/drawing/2014/main" id="{F1FD97AF-E44C-4020-83DE-C9ED10C337D5}"/>
              </a:ext>
            </a:extLst>
          </p:cNvPr>
          <p:cNvCxnSpPr/>
          <p:nvPr/>
        </p:nvCxnSpPr>
        <p:spPr>
          <a:xfrm flipH="1">
            <a:off x="6228757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Espace réservé pour une image  4">
            <a:extLst>
              <a:ext uri="{FF2B5EF4-FFF2-40B4-BE49-F238E27FC236}">
                <a16:creationId xmlns:a16="http://schemas.microsoft.com/office/drawing/2014/main" id="{C7A6CB66-2EE7-4D61-B8D8-B792649D951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28757" y="2599419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59" name="Espace réservé pour une image  4">
            <a:extLst>
              <a:ext uri="{FF2B5EF4-FFF2-40B4-BE49-F238E27FC236}">
                <a16:creationId xmlns:a16="http://schemas.microsoft.com/office/drawing/2014/main" id="{3796C7BE-5840-414D-923B-EAC0AD68146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622719" y="3979165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0" name="Espace réservé du texte 7">
            <a:extLst>
              <a:ext uri="{FF2B5EF4-FFF2-40B4-BE49-F238E27FC236}">
                <a16:creationId xmlns:a16="http://schemas.microsoft.com/office/drawing/2014/main" id="{CE59C844-7624-436B-B75F-12C324F1688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333367" y="3979166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1" name="Connecteur droit 9">
            <a:extLst>
              <a:ext uri="{FF2B5EF4-FFF2-40B4-BE49-F238E27FC236}">
                <a16:creationId xmlns:a16="http://schemas.microsoft.com/office/drawing/2014/main" id="{9B1F7315-6020-43F3-A5F2-9D49CFABB18F}"/>
              </a:ext>
            </a:extLst>
          </p:cNvPr>
          <p:cNvCxnSpPr/>
          <p:nvPr/>
        </p:nvCxnSpPr>
        <p:spPr>
          <a:xfrm flipH="1">
            <a:off x="1310932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Espace réservé du texte 7">
            <a:extLst>
              <a:ext uri="{FF2B5EF4-FFF2-40B4-BE49-F238E27FC236}">
                <a16:creationId xmlns:a16="http://schemas.microsoft.com/office/drawing/2014/main" id="{4B68E589-D2AB-420B-BDA7-B7843429653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802399" y="3979166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3" name="Connecteur droit 11">
            <a:extLst>
              <a:ext uri="{FF2B5EF4-FFF2-40B4-BE49-F238E27FC236}">
                <a16:creationId xmlns:a16="http://schemas.microsoft.com/office/drawing/2014/main" id="{29D8923A-A92A-409D-890D-0ADA5FE8AE8B}"/>
              </a:ext>
            </a:extLst>
          </p:cNvPr>
          <p:cNvCxnSpPr/>
          <p:nvPr/>
        </p:nvCxnSpPr>
        <p:spPr>
          <a:xfrm flipH="1">
            <a:off x="6228757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Espace réservé pour une image  4">
            <a:extLst>
              <a:ext uri="{FF2B5EF4-FFF2-40B4-BE49-F238E27FC236}">
                <a16:creationId xmlns:a16="http://schemas.microsoft.com/office/drawing/2014/main" id="{C520D07C-5182-487C-93B4-740F5F6694B7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228757" y="3979165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5" name="Espace réservé pour une image  4">
            <a:extLst>
              <a:ext uri="{FF2B5EF4-FFF2-40B4-BE49-F238E27FC236}">
                <a16:creationId xmlns:a16="http://schemas.microsoft.com/office/drawing/2014/main" id="{88E492D9-B1FB-497C-AE54-9777D95A617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626660" y="5228680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6" name="Espace réservé du texte 7">
            <a:extLst>
              <a:ext uri="{FF2B5EF4-FFF2-40B4-BE49-F238E27FC236}">
                <a16:creationId xmlns:a16="http://schemas.microsoft.com/office/drawing/2014/main" id="{7EC16F37-C59A-4483-A7AC-A499B083B30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337308" y="5228681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7" name="Connecteur droit 9">
            <a:extLst>
              <a:ext uri="{FF2B5EF4-FFF2-40B4-BE49-F238E27FC236}">
                <a16:creationId xmlns:a16="http://schemas.microsoft.com/office/drawing/2014/main" id="{E75DD157-1B84-4D38-B8C3-CEF8C99055BA}"/>
              </a:ext>
            </a:extLst>
          </p:cNvPr>
          <p:cNvCxnSpPr/>
          <p:nvPr/>
        </p:nvCxnSpPr>
        <p:spPr>
          <a:xfrm flipH="1">
            <a:off x="1314873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Espace réservé du texte 7">
            <a:extLst>
              <a:ext uri="{FF2B5EF4-FFF2-40B4-BE49-F238E27FC236}">
                <a16:creationId xmlns:a16="http://schemas.microsoft.com/office/drawing/2014/main" id="{31812CFC-354D-4188-A115-40F9E1BE959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806340" y="5228681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9" name="Connecteur droit 11">
            <a:extLst>
              <a:ext uri="{FF2B5EF4-FFF2-40B4-BE49-F238E27FC236}">
                <a16:creationId xmlns:a16="http://schemas.microsoft.com/office/drawing/2014/main" id="{DF7F2929-78B2-469D-8E02-2703095EC7FF}"/>
              </a:ext>
            </a:extLst>
          </p:cNvPr>
          <p:cNvCxnSpPr/>
          <p:nvPr/>
        </p:nvCxnSpPr>
        <p:spPr>
          <a:xfrm flipH="1">
            <a:off x="6232698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Espace réservé pour une image  4">
            <a:extLst>
              <a:ext uri="{FF2B5EF4-FFF2-40B4-BE49-F238E27FC236}">
                <a16:creationId xmlns:a16="http://schemas.microsoft.com/office/drawing/2014/main" id="{803C1564-8FCE-41DC-879F-588392A66C6B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232698" y="5228680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891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872" y="1293436"/>
            <a:ext cx="10853931" cy="138264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84666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 sz="1200"/>
            </a:lvl1pPr>
          </a:lstStyle>
          <a:p>
            <a:fld id="{CB10B659-826B-4DD2-AF43-E1305E666421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9877215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/>
        </p:nvSpPr>
        <p:spPr>
          <a:xfrm>
            <a:off x="8791538" y="6666682"/>
            <a:ext cx="2111537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14 juin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615288" y="6658218"/>
            <a:ext cx="676001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err="1" smtClean="0">
                <a:latin typeface="Calibri" panose="020F0502020204030204" pitchFamily="34" charset="0"/>
              </a:rPr>
              <a:t>J.Hillairet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E3A1A842-E559-4871-963A-CC87460B1B6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6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WEST ICRH Antenna Circuit Model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24369" y="5122103"/>
            <a:ext cx="3922680" cy="309021"/>
          </a:xfrm>
        </p:spPr>
        <p:txBody>
          <a:bodyPr/>
          <a:lstStyle/>
          <a:p>
            <a:r>
              <a:rPr lang="en-GB" dirty="0" smtClean="0"/>
              <a:t>Last update 22/09/2020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 smtClean="0"/>
              <a:t>J.Hillairet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0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Ideal front-face model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10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8054" y="1425778"/>
            <a:ext cx="1394460" cy="1813170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6" name="Groupe 45"/>
          <p:cNvGrpSpPr/>
          <p:nvPr/>
        </p:nvGrpSpPr>
        <p:grpSpPr>
          <a:xfrm>
            <a:off x="620628" y="1606285"/>
            <a:ext cx="1453826" cy="230187"/>
            <a:chOff x="2706694" y="1219198"/>
            <a:chExt cx="1453826" cy="230187"/>
          </a:xfrm>
        </p:grpSpPr>
        <p:grpSp>
          <p:nvGrpSpPr>
            <p:cNvPr id="8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9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8" name="Arc 17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2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6" name="Arc 15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7" name="Arc 16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3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4" name="Arc 13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5" name="Arc 14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28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29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e 40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21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Connecteur droit 42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e 48"/>
          <p:cNvGrpSpPr/>
          <p:nvPr/>
        </p:nvGrpSpPr>
        <p:grpSpPr>
          <a:xfrm>
            <a:off x="620628" y="2010842"/>
            <a:ext cx="1453826" cy="230187"/>
            <a:chOff x="2706694" y="1219198"/>
            <a:chExt cx="1453826" cy="230187"/>
          </a:xfrm>
        </p:grpSpPr>
        <p:grpSp>
          <p:nvGrpSpPr>
            <p:cNvPr id="50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69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78" name="Arc 77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72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76" name="Arc 75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77" name="Arc 76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73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74" name="Arc 73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75" name="Arc 74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51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64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e 51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55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Connecteur droit 52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e 79"/>
          <p:cNvGrpSpPr/>
          <p:nvPr/>
        </p:nvGrpSpPr>
        <p:grpSpPr>
          <a:xfrm>
            <a:off x="620628" y="2415399"/>
            <a:ext cx="1453826" cy="230187"/>
            <a:chOff x="2706694" y="1219198"/>
            <a:chExt cx="1453826" cy="230187"/>
          </a:xfrm>
        </p:grpSpPr>
        <p:grpSp>
          <p:nvGrpSpPr>
            <p:cNvPr id="81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100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2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09" name="Arc 108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10" name="Arc 109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03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07" name="Arc 106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08" name="Arc 107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04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05" name="Arc 104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06" name="Arc 105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82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95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e 82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86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Connecteur droit 83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e 110"/>
          <p:cNvGrpSpPr/>
          <p:nvPr/>
        </p:nvGrpSpPr>
        <p:grpSpPr>
          <a:xfrm>
            <a:off x="620628" y="2819956"/>
            <a:ext cx="1453826" cy="230187"/>
            <a:chOff x="2706694" y="1219198"/>
            <a:chExt cx="1453826" cy="230187"/>
          </a:xfrm>
        </p:grpSpPr>
        <p:grpSp>
          <p:nvGrpSpPr>
            <p:cNvPr id="112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131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3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40" name="Arc 139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41" name="Arc 140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34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38" name="Arc 137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39" name="Arc 138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35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113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126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e 113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117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Connecteur droit 114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ZoneTexte 141"/>
          <p:cNvSpPr txBox="1"/>
          <p:nvPr/>
        </p:nvSpPr>
        <p:spPr>
          <a:xfrm>
            <a:off x="554356" y="1048148"/>
            <a:ext cx="114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Front-face</a:t>
            </a:r>
            <a:endParaRPr lang="en-GB" sz="1800" baseline="-25000" dirty="0"/>
          </a:p>
        </p:txBody>
      </p:sp>
      <p:sp>
        <p:nvSpPr>
          <p:cNvPr id="143" name="ZoneTexte 142"/>
          <p:cNvSpPr txBox="1"/>
          <p:nvPr/>
        </p:nvSpPr>
        <p:spPr>
          <a:xfrm>
            <a:off x="2052063" y="1496230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1</a:t>
            </a:r>
            <a:endParaRPr lang="en-GB" sz="1800" dirty="0"/>
          </a:p>
        </p:txBody>
      </p:sp>
      <p:sp>
        <p:nvSpPr>
          <p:cNvPr id="144" name="ZoneTexte 143"/>
          <p:cNvSpPr txBox="1"/>
          <p:nvPr/>
        </p:nvSpPr>
        <p:spPr>
          <a:xfrm>
            <a:off x="2052063" y="1900787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2</a:t>
            </a:r>
            <a:endParaRPr lang="en-GB" sz="1800" dirty="0"/>
          </a:p>
        </p:txBody>
      </p:sp>
      <p:sp>
        <p:nvSpPr>
          <p:cNvPr id="145" name="ZoneTexte 144"/>
          <p:cNvSpPr txBox="1"/>
          <p:nvPr/>
        </p:nvSpPr>
        <p:spPr>
          <a:xfrm>
            <a:off x="2052063" y="2305344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3</a:t>
            </a:r>
            <a:endParaRPr lang="en-GB" sz="1800" dirty="0"/>
          </a:p>
        </p:txBody>
      </p:sp>
      <p:sp>
        <p:nvSpPr>
          <p:cNvPr id="146" name="ZoneTexte 145"/>
          <p:cNvSpPr txBox="1"/>
          <p:nvPr/>
        </p:nvSpPr>
        <p:spPr>
          <a:xfrm>
            <a:off x="2052063" y="2709901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4</a:t>
            </a:r>
            <a:endParaRPr lang="en-GB" sz="1800" dirty="0"/>
          </a:p>
        </p:txBody>
      </p:sp>
      <p:sp>
        <p:nvSpPr>
          <p:cNvPr id="147" name="ZoneTexte 146"/>
          <p:cNvSpPr txBox="1"/>
          <p:nvPr/>
        </p:nvSpPr>
        <p:spPr>
          <a:xfrm>
            <a:off x="620628" y="3255370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err="1" smtClean="0"/>
              <a:t>Z</a:t>
            </a:r>
            <a:r>
              <a:rPr lang="en-GB" sz="1800" baseline="-25000" dirty="0" err="1" smtClean="0"/>
              <a:t>s</a:t>
            </a:r>
            <a:r>
              <a:rPr lang="en-GB" sz="1800" dirty="0" smtClean="0"/>
              <a:t>=</a:t>
            </a:r>
            <a:r>
              <a:rPr lang="en-GB" sz="1800" dirty="0" err="1" smtClean="0"/>
              <a:t>R</a:t>
            </a:r>
            <a:r>
              <a:rPr lang="en-GB" sz="1800" baseline="-25000" dirty="0" err="1" smtClean="0"/>
              <a:t>c</a:t>
            </a:r>
            <a:r>
              <a:rPr lang="en-GB" sz="1800" dirty="0" err="1" smtClean="0"/>
              <a:t>+X</a:t>
            </a:r>
            <a:r>
              <a:rPr lang="en-GB" sz="1800" baseline="-25000" dirty="0" err="1" smtClean="0"/>
              <a:t>s</a:t>
            </a:r>
            <a:endParaRPr lang="en-GB" sz="1800" baseline="-25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447" y="1865562"/>
            <a:ext cx="6858000" cy="4572000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H="1">
            <a:off x="5969000" y="1900787"/>
            <a:ext cx="609600" cy="3801513"/>
          </a:xfrm>
          <a:prstGeom prst="straightConnector1">
            <a:avLst/>
          </a:prstGeom>
          <a:ln w="28575">
            <a:solidFill>
              <a:schemeClr val="tx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5651500" y="1457970"/>
            <a:ext cx="204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Solution on vacuum</a:t>
            </a:r>
            <a:endParaRPr lang="en-GB" sz="1800" dirty="0"/>
          </a:p>
        </p:txBody>
      </p:sp>
      <p:sp>
        <p:nvSpPr>
          <p:cNvPr id="40" name="ZoneTexte 39"/>
          <p:cNvSpPr txBox="1"/>
          <p:nvPr/>
        </p:nvSpPr>
        <p:spPr>
          <a:xfrm>
            <a:off x="188686" y="4322617"/>
            <a:ext cx="43417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As the coupling resistance increase, the ideal capacitances set for match change. </a:t>
            </a:r>
          </a:p>
          <a:p>
            <a:pPr algn="l"/>
            <a:endParaRPr lang="en-GB" sz="1800" dirty="0"/>
          </a:p>
          <a:p>
            <a:pPr algn="l"/>
            <a:r>
              <a:rPr lang="en-GB" sz="1800" dirty="0" smtClean="0"/>
              <a:t>This figure displays how much capacitance but be added (removed) to top (bottom) capacitors respectively.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3371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11</a:t>
            </a:fld>
            <a:endParaRPr lang="en-GB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>
          <a:xfrm>
            <a:off x="1127570" y="4801465"/>
            <a:ext cx="3749230" cy="498598"/>
          </a:xfrm>
        </p:spPr>
        <p:txBody>
          <a:bodyPr/>
          <a:lstStyle/>
          <a:p>
            <a:r>
              <a:rPr lang="en-GB" dirty="0" smtClean="0"/>
              <a:t>WEST Antenna Matching</a:t>
            </a:r>
            <a:endParaRPr lang="en-GB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6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(Virtual) Experiment Description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376" y="1630412"/>
            <a:ext cx="12206224" cy="4776397"/>
          </a:xfrm>
        </p:spPr>
        <p:txBody>
          <a:bodyPr/>
          <a:lstStyle/>
          <a:p>
            <a:r>
              <a:rPr lang="fr-FR" dirty="0" err="1"/>
              <a:t>Antenna</a:t>
            </a:r>
            <a:r>
              <a:rPr lang="fr-FR" dirty="0"/>
              <a:t> RF </a:t>
            </a:r>
            <a:r>
              <a:rPr lang="fr-FR" dirty="0" smtClean="0"/>
              <a:t>excitation</a:t>
            </a:r>
            <a:endParaRPr lang="fr-FR" dirty="0"/>
          </a:p>
          <a:p>
            <a:pPr lvl="1"/>
            <a:r>
              <a:rPr lang="en-GB" dirty="0"/>
              <a:t>Excitation left side: P</a:t>
            </a:r>
            <a:r>
              <a:rPr lang="en-GB" baseline="-25000" dirty="0"/>
              <a:t>in</a:t>
            </a:r>
            <a:r>
              <a:rPr lang="en-GB" dirty="0"/>
              <a:t>, </a:t>
            </a:r>
          </a:p>
          <a:p>
            <a:pPr lvl="1"/>
            <a:r>
              <a:rPr lang="en-GB" dirty="0"/>
              <a:t>Excitation right side: P</a:t>
            </a:r>
            <a:r>
              <a:rPr lang="en-GB" baseline="-25000" dirty="0"/>
              <a:t>in</a:t>
            </a:r>
            <a:r>
              <a:rPr lang="en-GB" dirty="0"/>
              <a:t> x </a:t>
            </a:r>
            <a:r>
              <a:rPr lang="en-GB" dirty="0" err="1"/>
              <a:t>exp</a:t>
            </a:r>
            <a:r>
              <a:rPr lang="en-GB" dirty="0"/>
              <a:t>(j∆</a:t>
            </a:r>
            <a:r>
              <a:rPr lang="el-GR" dirty="0"/>
              <a:t>φ</a:t>
            </a:r>
            <a:r>
              <a:rPr lang="en-GB" dirty="0"/>
              <a:t>), with ∆</a:t>
            </a:r>
            <a:r>
              <a:rPr lang="el-GR" dirty="0"/>
              <a:t>φ</a:t>
            </a:r>
            <a:r>
              <a:rPr lang="fr-FR" dirty="0"/>
              <a:t> in [0, 180°]</a:t>
            </a:r>
          </a:p>
          <a:p>
            <a:pPr lvl="2"/>
            <a:r>
              <a:rPr lang="en-GB" dirty="0"/>
              <a:t>Dipole: ∆</a:t>
            </a:r>
            <a:r>
              <a:rPr lang="el-GR" dirty="0"/>
              <a:t>φ</a:t>
            </a:r>
            <a:r>
              <a:rPr lang="fr-FR" dirty="0"/>
              <a:t>=180°</a:t>
            </a:r>
          </a:p>
          <a:p>
            <a:pPr lvl="2"/>
            <a:r>
              <a:rPr lang="en-GB" dirty="0"/>
              <a:t>Monopole: ∆</a:t>
            </a:r>
            <a:r>
              <a:rPr lang="el-GR" dirty="0"/>
              <a:t>φ</a:t>
            </a:r>
            <a:r>
              <a:rPr lang="fr-FR" dirty="0"/>
              <a:t>=0°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Antenna Matching Method (manual procedure)</a:t>
            </a:r>
          </a:p>
          <a:p>
            <a:pPr lvl="1"/>
            <a:r>
              <a:rPr lang="en-GB" dirty="0" smtClean="0"/>
              <a:t>Match left side (right side detuned) -&gt; gives C1 and C2</a:t>
            </a:r>
          </a:p>
          <a:p>
            <a:pPr lvl="1"/>
            <a:r>
              <a:rPr lang="en-GB" dirty="0" smtClean="0"/>
              <a:t>Match right side (left side detuned) -&gt; gives C3 and C4</a:t>
            </a:r>
          </a:p>
          <a:p>
            <a:pPr lvl="1"/>
            <a:r>
              <a:rPr lang="en-GB" dirty="0" smtClean="0"/>
              <a:t>2 solutions can be found for each sides : solution “1”: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top</a:t>
            </a:r>
            <a:r>
              <a:rPr lang="en-GB" dirty="0" smtClean="0"/>
              <a:t> &gt;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bottom</a:t>
            </a:r>
            <a:r>
              <a:rPr lang="en-GB" dirty="0" smtClean="0"/>
              <a:t>, solution “2”: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top</a:t>
            </a:r>
            <a:r>
              <a:rPr lang="en-GB" baseline="-25000" dirty="0" smtClean="0"/>
              <a:t> </a:t>
            </a:r>
            <a:r>
              <a:rPr lang="en-GB" dirty="0" smtClean="0"/>
              <a:t>&lt;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bottom</a:t>
            </a:r>
            <a:endParaRPr lang="en-GB" dirty="0" smtClean="0"/>
          </a:p>
          <a:p>
            <a:pPr lvl="1"/>
            <a:r>
              <a:rPr lang="en-GB" dirty="0"/>
              <a:t>Setup antenna to (C1, C2, C3, C4) </a:t>
            </a:r>
            <a:r>
              <a:rPr lang="en-GB" dirty="0" smtClean="0"/>
              <a:t>with same solution on both sides:</a:t>
            </a:r>
          </a:p>
          <a:p>
            <a:pPr lvl="2"/>
            <a:r>
              <a:rPr lang="en-GB" dirty="0" smtClean="0"/>
              <a:t>Optimum </a:t>
            </a:r>
            <a:r>
              <a:rPr lang="en-GB" dirty="0"/>
              <a:t>frequency to operate in dipole is f=f</a:t>
            </a:r>
            <a:r>
              <a:rPr lang="en-GB" baseline="-25000" dirty="0"/>
              <a:t>0</a:t>
            </a:r>
            <a:r>
              <a:rPr lang="en-GB" dirty="0"/>
              <a:t> + ∆f, where ∆f ~ 0.2 MHz (∆f = ∆f (f</a:t>
            </a:r>
            <a:r>
              <a:rPr lang="en-GB" baseline="-25000" dirty="0"/>
              <a:t>0</a:t>
            </a:r>
            <a:r>
              <a:rPr lang="en-GB" dirty="0" smtClean="0"/>
              <a:t>))</a:t>
            </a:r>
          </a:p>
          <a:p>
            <a:pPr lvl="2"/>
            <a:r>
              <a:rPr lang="en-GB" dirty="0"/>
              <a:t>Optimum frequency to operate in </a:t>
            </a:r>
            <a:r>
              <a:rPr lang="en-GB" dirty="0" smtClean="0"/>
              <a:t>monopole </a:t>
            </a:r>
            <a:r>
              <a:rPr lang="en-GB" dirty="0"/>
              <a:t>is f=f</a:t>
            </a:r>
            <a:r>
              <a:rPr lang="en-GB" baseline="-25000" dirty="0"/>
              <a:t>0</a:t>
            </a:r>
            <a:r>
              <a:rPr lang="en-GB" dirty="0"/>
              <a:t> </a:t>
            </a:r>
            <a:r>
              <a:rPr lang="en-GB" dirty="0" smtClean="0"/>
              <a:t>- </a:t>
            </a:r>
            <a:r>
              <a:rPr lang="en-GB" dirty="0"/>
              <a:t>∆f, where ∆f ~ 0.2 MHz (∆f = ∆f (f</a:t>
            </a:r>
            <a:r>
              <a:rPr lang="en-GB" baseline="-25000" dirty="0"/>
              <a:t>0</a:t>
            </a:r>
            <a:r>
              <a:rPr lang="en-GB" dirty="0"/>
              <a:t>))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1"/>
            <a:endParaRPr lang="fr-FR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Assumed: one antenna working at f</a:t>
            </a:r>
            <a:r>
              <a:rPr lang="en-GB" baseline="-25000" dirty="0" smtClean="0"/>
              <a:t>0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5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3959"/>
            <a:ext cx="5818909" cy="436418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424" y="2118999"/>
            <a:ext cx="5993426" cy="4495070"/>
          </a:xfrm>
          <a:prstGeom prst="rect">
            <a:avLst/>
          </a:prstGeo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Left side matched (right side unmatched)</a:t>
            </a:r>
            <a:endParaRPr lang="en-GB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13</a:t>
            </a:fld>
            <a:endParaRPr lang="en-GB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341376" y="1630412"/>
            <a:ext cx="11055323" cy="436748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ZoneTexte 10"/>
          <p:cNvSpPr txBox="1"/>
          <p:nvPr/>
        </p:nvSpPr>
        <p:spPr>
          <a:xfrm>
            <a:off x="7578436" y="1965893"/>
            <a:ext cx="221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Solution 2 (</a:t>
            </a:r>
            <a:r>
              <a:rPr lang="en-GB" sz="1800" dirty="0" err="1" smtClean="0"/>
              <a:t>C</a:t>
            </a:r>
            <a:r>
              <a:rPr lang="en-GB" sz="1800" baseline="-25000" dirty="0" err="1" smtClean="0"/>
              <a:t>top</a:t>
            </a:r>
            <a:r>
              <a:rPr lang="en-GB" sz="1800" dirty="0" smtClean="0"/>
              <a:t> &lt; </a:t>
            </a:r>
            <a:r>
              <a:rPr lang="en-GB" sz="1800" dirty="0" err="1" smtClean="0"/>
              <a:t>C</a:t>
            </a:r>
            <a:r>
              <a:rPr lang="en-GB" sz="1800" baseline="-25000" dirty="0" err="1" smtClean="0"/>
              <a:t>bot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215494" y="2039289"/>
            <a:ext cx="221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Solution 1 (</a:t>
            </a:r>
            <a:r>
              <a:rPr lang="en-GB" sz="1800" dirty="0" err="1" smtClean="0"/>
              <a:t>C</a:t>
            </a:r>
            <a:r>
              <a:rPr lang="en-GB" sz="1800" baseline="-25000" dirty="0" err="1" smtClean="0"/>
              <a:t>top</a:t>
            </a:r>
            <a:r>
              <a:rPr lang="en-GB" sz="1800" dirty="0" smtClean="0"/>
              <a:t> &gt; </a:t>
            </a:r>
            <a:r>
              <a:rPr lang="en-GB" sz="1800" dirty="0" err="1" smtClean="0"/>
              <a:t>C</a:t>
            </a:r>
            <a:r>
              <a:rPr lang="en-GB" sz="1800" baseline="-25000" dirty="0" err="1" smtClean="0"/>
              <a:t>bot</a:t>
            </a:r>
            <a:r>
              <a:rPr lang="en-GB" sz="1800" dirty="0" smtClean="0"/>
              <a:t>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891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ICRH </a:t>
            </a:r>
            <a:r>
              <a:rPr lang="en-GB" dirty="0" smtClean="0"/>
              <a:t>Antenna Front Face Main Dimension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5505450" y="1067647"/>
            <a:ext cx="5941486" cy="405970"/>
          </a:xfrm>
        </p:spPr>
        <p:txBody>
          <a:bodyPr/>
          <a:lstStyle/>
          <a:p>
            <a:r>
              <a:rPr lang="en-GB" dirty="0" smtClean="0"/>
              <a:t>RF Model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3163" t="4297" r="19694" b="5106"/>
          <a:stretch/>
        </p:blipFill>
        <p:spPr>
          <a:xfrm>
            <a:off x="133350" y="969905"/>
            <a:ext cx="5372100" cy="56231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19231" r="30891" b="9396"/>
          <a:stretch/>
        </p:blipFill>
        <p:spPr>
          <a:xfrm>
            <a:off x="6010274" y="1630412"/>
            <a:ext cx="4371975" cy="489363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0382249" y="2933700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1</a:t>
            </a:r>
            <a:endParaRPr lang="en-GB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8867774" y="1807258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2</a:t>
            </a:r>
            <a:endParaRPr lang="en-GB" sz="1800" dirty="0"/>
          </a:p>
        </p:txBody>
      </p:sp>
      <p:sp>
        <p:nvSpPr>
          <p:cNvPr id="9" name="ZoneTexte 8"/>
          <p:cNvSpPr txBox="1"/>
          <p:nvPr/>
        </p:nvSpPr>
        <p:spPr>
          <a:xfrm>
            <a:off x="10239374" y="4714711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3</a:t>
            </a:r>
            <a:endParaRPr lang="en-GB" sz="1800" dirty="0"/>
          </a:p>
        </p:txBody>
      </p:sp>
      <p:sp>
        <p:nvSpPr>
          <p:cNvPr id="10" name="ZoneTexte 9"/>
          <p:cNvSpPr txBox="1"/>
          <p:nvPr/>
        </p:nvSpPr>
        <p:spPr>
          <a:xfrm>
            <a:off x="7354925" y="4077227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4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0700480" y="4063614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Left side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240630" y="1386693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Right side</a:t>
            </a:r>
            <a:endParaRPr lang="en-GB" sz="1800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2</a:t>
            </a:fld>
            <a:endParaRPr lang="en-GB"/>
          </a:p>
        </p:txBody>
      </p:sp>
      <p:sp>
        <p:nvSpPr>
          <p:cNvPr id="14" name="ZoneTexte 13"/>
          <p:cNvSpPr txBox="1"/>
          <p:nvPr/>
        </p:nvSpPr>
        <p:spPr>
          <a:xfrm>
            <a:off x="5098472" y="6289963"/>
            <a:ext cx="7004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b="1" dirty="0" smtClean="0"/>
              <a:t>Warning</a:t>
            </a:r>
            <a:r>
              <a:rPr lang="en-GB" sz="1800" dirty="0" smtClean="0"/>
              <a:t>: port indexing differs from voltage probe and capacitor indexing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7717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ICRH Antenna Front Face </a:t>
            </a:r>
            <a:r>
              <a:rPr lang="en-GB" dirty="0" smtClean="0"/>
              <a:t>Port Properties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3</a:t>
            </a:fld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1865" y="824152"/>
            <a:ext cx="11055323" cy="744524"/>
          </a:xfrm>
        </p:spPr>
        <p:txBody>
          <a:bodyPr/>
          <a:lstStyle/>
          <a:p>
            <a:r>
              <a:rPr lang="en-GB" dirty="0" smtClean="0"/>
              <a:t>Port plane of reference is located at 30,6 mm from and 49,6 mm from antenna box</a:t>
            </a:r>
          </a:p>
          <a:p>
            <a:r>
              <a:rPr lang="en-GB" dirty="0" smtClean="0"/>
              <a:t>In the illustrated model, 150mm are added and de-</a:t>
            </a:r>
            <a:r>
              <a:rPr lang="en-GB" dirty="0" err="1" smtClean="0"/>
              <a:t>embbeded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20234" r="42948" b="10422"/>
          <a:stretch/>
        </p:blipFill>
        <p:spPr>
          <a:xfrm>
            <a:off x="1397000" y="1608864"/>
            <a:ext cx="4000500" cy="508781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340441" y="1632791"/>
            <a:ext cx="69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150</a:t>
            </a:r>
            <a:endParaRPr lang="en-GB" sz="1800" dirty="0"/>
          </a:p>
        </p:txBody>
      </p:sp>
      <p:cxnSp>
        <p:nvCxnSpPr>
          <p:cNvPr id="12" name="Connecteur droit 11"/>
          <p:cNvCxnSpPr/>
          <p:nvPr/>
        </p:nvCxnSpPr>
        <p:spPr>
          <a:xfrm flipH="1">
            <a:off x="4061775" y="1608864"/>
            <a:ext cx="17161" cy="4603443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101927" y="2355334"/>
            <a:ext cx="76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30.6</a:t>
            </a:r>
            <a:endParaRPr lang="en-GB" sz="1800" dirty="0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3663447" y="1803881"/>
            <a:ext cx="41548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4109975" y="1968845"/>
            <a:ext cx="1118328" cy="9351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054714" y="1608864"/>
            <a:ext cx="76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49.6</a:t>
            </a:r>
            <a:endParaRPr lang="en-GB" sz="1800" dirty="0"/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3842721" y="2540000"/>
            <a:ext cx="227634" cy="4928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588084" y="2895495"/>
            <a:ext cx="353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D</a:t>
            </a:r>
            <a:r>
              <a:rPr lang="en-GB" sz="1800" baseline="-25000" dirty="0" smtClean="0"/>
              <a:t>int</a:t>
            </a:r>
            <a:r>
              <a:rPr lang="en-GB" sz="1800" dirty="0" smtClean="0"/>
              <a:t>/</a:t>
            </a:r>
            <a:r>
              <a:rPr lang="en-GB" sz="1800" dirty="0" err="1" smtClean="0"/>
              <a:t>D</a:t>
            </a:r>
            <a:r>
              <a:rPr lang="en-GB" sz="1800" baseline="-25000" dirty="0" err="1" smtClean="0"/>
              <a:t>out</a:t>
            </a:r>
            <a:r>
              <a:rPr lang="en-GB" sz="1800" dirty="0" smtClean="0"/>
              <a:t> = 102/222 </a:t>
            </a:r>
            <a:r>
              <a:rPr lang="en-GB" sz="1800" dirty="0" smtClean="0">
                <a:sym typeface="Wingdings" panose="05000000000000000000" pitchFamily="2" charset="2"/>
              </a:rPr>
              <a:t> Z</a:t>
            </a:r>
            <a:r>
              <a:rPr lang="en-GB" sz="1800" baseline="-25000" dirty="0" smtClean="0">
                <a:sym typeface="Wingdings" panose="05000000000000000000" pitchFamily="2" charset="2"/>
              </a:rPr>
              <a:t>0</a:t>
            </a:r>
            <a:r>
              <a:rPr lang="en-GB" sz="1800" dirty="0" smtClean="0">
                <a:sym typeface="Wingdings" panose="05000000000000000000" pitchFamily="2" charset="2"/>
              </a:rPr>
              <a:t> = 46.646 </a:t>
            </a:r>
            <a:r>
              <a:rPr lang="el-GR" sz="1800" dirty="0" smtClean="0">
                <a:sym typeface="Wingdings" panose="05000000000000000000" pitchFamily="2" charset="2"/>
              </a:rPr>
              <a:t>Ω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069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234"/>
          <a:stretch/>
        </p:blipFill>
        <p:spPr>
          <a:xfrm>
            <a:off x="251164" y="116070"/>
            <a:ext cx="10254911" cy="745926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807" r="9209" b="25233"/>
          <a:stretch/>
        </p:blipFill>
        <p:spPr>
          <a:xfrm>
            <a:off x="338800" y="504205"/>
            <a:ext cx="10167275" cy="1845424"/>
          </a:xfrm>
          <a:prstGeom prst="rect">
            <a:avLst/>
          </a:prstGeom>
        </p:spPr>
      </p:pic>
      <p:sp>
        <p:nvSpPr>
          <p:cNvPr id="15" name="Flèche droite 14"/>
          <p:cNvSpPr/>
          <p:nvPr/>
        </p:nvSpPr>
        <p:spPr>
          <a:xfrm rot="10800000">
            <a:off x="10577065" y="3119709"/>
            <a:ext cx="1186077" cy="3265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Antenna Elements (side views)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5250" y="2327002"/>
            <a:ext cx="885825" cy="1924050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76588" y="2537120"/>
            <a:ext cx="742737" cy="1491682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219325" y="2815952"/>
            <a:ext cx="7419975" cy="1062531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639301" y="2815952"/>
            <a:ext cx="647700" cy="4077489"/>
          </a:xfrm>
          <a:prstGeom prst="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-17087" y="4243424"/>
            <a:ext cx="1110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Antenna </a:t>
            </a:r>
          </a:p>
          <a:p>
            <a:pPr algn="ctr"/>
            <a:r>
              <a:rPr lang="en-GB" sz="1800" dirty="0" smtClean="0"/>
              <a:t>front-face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505106" y="4031418"/>
            <a:ext cx="119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Bridge (x2)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710891" y="4008601"/>
            <a:ext cx="380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Impedance Transformer + window (x2)</a:t>
            </a:r>
            <a:endParaRPr lang="en-GB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0293957" y="5292579"/>
            <a:ext cx="9113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Service </a:t>
            </a:r>
          </a:p>
          <a:p>
            <a:pPr algn="ctr"/>
            <a:r>
              <a:rPr lang="en-GB" sz="1800" dirty="0" smtClean="0"/>
              <a:t>Stub</a:t>
            </a:r>
          </a:p>
          <a:p>
            <a:pPr algn="ctr"/>
            <a:r>
              <a:rPr lang="en-GB" sz="1800" dirty="0" smtClean="0"/>
              <a:t>x2</a:t>
            </a:r>
            <a:endParaRPr lang="en-GB" sz="1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10783780" y="2448220"/>
            <a:ext cx="930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Feeder </a:t>
            </a:r>
          </a:p>
          <a:p>
            <a:pPr algn="ctr"/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30 Ohm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81076" y="2609578"/>
            <a:ext cx="495511" cy="604206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981076" y="3404915"/>
            <a:ext cx="495511" cy="604206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ZoneTexte 17"/>
          <p:cNvSpPr txBox="1"/>
          <p:nvPr/>
        </p:nvSpPr>
        <p:spPr>
          <a:xfrm>
            <a:off x="981075" y="4415196"/>
            <a:ext cx="2035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Capacitor (bottom) (x2)</a:t>
            </a:r>
            <a:endParaRPr lang="en-GB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339855" y="2136259"/>
            <a:ext cx="1730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Capacitor (top) (x2)</a:t>
            </a:r>
            <a:endParaRPr lang="en-GB" sz="1400" dirty="0"/>
          </a:p>
        </p:txBody>
      </p:sp>
      <p:cxnSp>
        <p:nvCxnSpPr>
          <p:cNvPr id="21" name="Connecteur droit avec flèche 20"/>
          <p:cNvCxnSpPr>
            <a:endCxn id="16" idx="0"/>
          </p:cNvCxnSpPr>
          <p:nvPr/>
        </p:nvCxnSpPr>
        <p:spPr>
          <a:xfrm flipH="1">
            <a:off x="1228832" y="2376089"/>
            <a:ext cx="223284" cy="233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endCxn id="17" idx="2"/>
          </p:cNvCxnSpPr>
          <p:nvPr/>
        </p:nvCxnSpPr>
        <p:spPr>
          <a:xfrm flipH="1" flipV="1">
            <a:off x="1228832" y="4009121"/>
            <a:ext cx="54065" cy="4805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6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41" y="1164780"/>
            <a:ext cx="11969750" cy="537049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ICRH Antenna Circuit </a:t>
            </a:r>
            <a:r>
              <a:rPr lang="en-GB" dirty="0" smtClean="0"/>
              <a:t>Model – ANSYS Circuit/HFSS Model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22250" y="2223403"/>
            <a:ext cx="885825" cy="1268193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929237" y="2001562"/>
            <a:ext cx="742737" cy="825346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910313" y="2015775"/>
            <a:ext cx="1265687" cy="665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76576" y="2151380"/>
            <a:ext cx="4073524" cy="1040032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004426" y="5415281"/>
            <a:ext cx="1265687" cy="665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139913" y="5335299"/>
            <a:ext cx="742737" cy="825346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076576" y="3383280"/>
            <a:ext cx="4073524" cy="1000147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76576" y="4471003"/>
            <a:ext cx="4073524" cy="9442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76576" y="5504180"/>
            <a:ext cx="4073524" cy="1049145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5</a:t>
            </a:fld>
            <a:endParaRPr lang="en-GB"/>
          </a:p>
        </p:txBody>
      </p:sp>
      <p:sp>
        <p:nvSpPr>
          <p:cNvPr id="17" name="ZoneTexte 16"/>
          <p:cNvSpPr txBox="1"/>
          <p:nvPr/>
        </p:nvSpPr>
        <p:spPr>
          <a:xfrm>
            <a:off x="8880618" y="1318514"/>
            <a:ext cx="839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Bridge </a:t>
            </a:r>
          </a:p>
          <a:p>
            <a:pPr algn="ctr"/>
            <a:r>
              <a:rPr lang="en-GB" sz="1800" dirty="0" smtClean="0"/>
              <a:t>(left)</a:t>
            </a:r>
            <a:endParaRPr lang="en-GB" sz="1800" dirty="0"/>
          </a:p>
        </p:txBody>
      </p:sp>
      <p:sp>
        <p:nvSpPr>
          <p:cNvPr id="18" name="ZoneTexte 17"/>
          <p:cNvSpPr txBox="1"/>
          <p:nvPr/>
        </p:nvSpPr>
        <p:spPr>
          <a:xfrm>
            <a:off x="9091294" y="4664200"/>
            <a:ext cx="839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Bridge </a:t>
            </a:r>
          </a:p>
          <a:p>
            <a:pPr algn="ctr"/>
            <a:r>
              <a:rPr lang="en-GB" sz="1800" dirty="0" smtClean="0"/>
              <a:t>(right)</a:t>
            </a:r>
            <a:endParaRPr lang="en-GB" sz="1800" dirty="0"/>
          </a:p>
        </p:txBody>
      </p:sp>
      <p:sp>
        <p:nvSpPr>
          <p:cNvPr id="19" name="ZoneTexte 18"/>
          <p:cNvSpPr txBox="1"/>
          <p:nvPr/>
        </p:nvSpPr>
        <p:spPr>
          <a:xfrm>
            <a:off x="9865814" y="6028752"/>
            <a:ext cx="1713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Imp </a:t>
            </a:r>
            <a:r>
              <a:rPr lang="en-GB" sz="1800" dirty="0" err="1" smtClean="0"/>
              <a:t>Transf+Win</a:t>
            </a:r>
            <a:r>
              <a:rPr lang="en-GB" sz="1800" dirty="0" smtClean="0"/>
              <a:t> </a:t>
            </a:r>
          </a:p>
          <a:p>
            <a:pPr algn="ctr"/>
            <a:r>
              <a:rPr lang="en-GB" sz="1800" dirty="0" smtClean="0"/>
              <a:t>(right)</a:t>
            </a:r>
            <a:endParaRPr lang="en-GB" sz="1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9676093" y="1309928"/>
            <a:ext cx="1713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Imp </a:t>
            </a:r>
            <a:r>
              <a:rPr lang="en-GB" sz="1800" dirty="0" err="1" smtClean="0"/>
              <a:t>Transf+Win</a:t>
            </a:r>
            <a:r>
              <a:rPr lang="en-GB" sz="1800" dirty="0" smtClean="0"/>
              <a:t> </a:t>
            </a:r>
          </a:p>
          <a:p>
            <a:pPr algn="ctr"/>
            <a:r>
              <a:rPr lang="en-GB" sz="1800" dirty="0" smtClean="0"/>
              <a:t>(left)</a:t>
            </a:r>
            <a:endParaRPr lang="en-GB" sz="1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92280" y="1759627"/>
            <a:ext cx="114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Front-face</a:t>
            </a:r>
            <a:endParaRPr lang="en-GB" sz="18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844479" y="401409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V3, I3</a:t>
            </a:r>
            <a:endParaRPr lang="en-GB" sz="1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1780358" y="203873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V1, I1</a:t>
            </a:r>
            <a:endParaRPr lang="en-GB" sz="1800" dirty="0"/>
          </a:p>
        </p:txBody>
      </p:sp>
      <p:sp>
        <p:nvSpPr>
          <p:cNvPr id="24" name="ZoneTexte 23"/>
          <p:cNvSpPr txBox="1"/>
          <p:nvPr/>
        </p:nvSpPr>
        <p:spPr>
          <a:xfrm>
            <a:off x="1844479" y="299747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V2, I2</a:t>
            </a:r>
            <a:endParaRPr lang="en-GB" sz="1800" dirty="0"/>
          </a:p>
        </p:txBody>
      </p:sp>
      <p:sp>
        <p:nvSpPr>
          <p:cNvPr id="25" name="ZoneTexte 24"/>
          <p:cNvSpPr txBox="1"/>
          <p:nvPr/>
        </p:nvSpPr>
        <p:spPr>
          <a:xfrm>
            <a:off x="1850326" y="5844086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V4, I4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4304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6</a:t>
            </a:fld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70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49" y="1438918"/>
            <a:ext cx="5972175" cy="4714232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5111340" y="1139545"/>
            <a:ext cx="725024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937468" y="3935503"/>
            <a:ext cx="949265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011117" cy="379192"/>
          </a:xfrm>
        </p:spPr>
        <p:txBody>
          <a:bodyPr/>
          <a:lstStyle/>
          <a:p>
            <a:r>
              <a:rPr lang="en-GB" dirty="0" smtClean="0"/>
              <a:t>WEST ICRH Antenna Circuit </a:t>
            </a:r>
            <a:r>
              <a:rPr lang="en-GB" dirty="0"/>
              <a:t>Model - Python </a:t>
            </a:r>
            <a:r>
              <a:rPr lang="en-GB" dirty="0" err="1" smtClean="0"/>
              <a:t>skrf</a:t>
            </a:r>
            <a:r>
              <a:rPr lang="en-GB" dirty="0" smtClean="0"/>
              <a:t> Circuit Model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2286000" y="2362200"/>
            <a:ext cx="183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Antenna (4 ports)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153025" y="125425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C3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589920" y="2546866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C4</a:t>
            </a:r>
            <a:endParaRPr lang="en-GB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730833" y="4149029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C1</a:t>
            </a:r>
            <a:endParaRPr lang="en-GB" sz="1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255302" y="4116583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C2</a:t>
            </a:r>
            <a:endParaRPr lang="en-GB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086352" y="5751192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Left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861764" y="5876151"/>
            <a:ext cx="1339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(Left) Bridge</a:t>
            </a:r>
            <a:endParaRPr lang="en-GB" sz="1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899454" y="5207493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8" name="ZoneTexte 17"/>
          <p:cNvSpPr txBox="1"/>
          <p:nvPr/>
        </p:nvSpPr>
        <p:spPr>
          <a:xfrm>
            <a:off x="8418432" y="3502698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9" name="ZoneTexte 18"/>
          <p:cNvSpPr txBox="1"/>
          <p:nvPr/>
        </p:nvSpPr>
        <p:spPr>
          <a:xfrm>
            <a:off x="9001124" y="5112423"/>
            <a:ext cx="111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Right</a:t>
            </a:r>
            <a:endParaRPr lang="en-GB" sz="1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621338" y="5968484"/>
            <a:ext cx="98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Left</a:t>
            </a:r>
            <a:endParaRPr lang="en-GB" sz="1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9256022" y="2362200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Right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77611" y="3537312"/>
            <a:ext cx="1766462" cy="796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854876" y="5172101"/>
            <a:ext cx="1209962" cy="1076299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786383" y="2011940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ZoneTexte 26"/>
          <p:cNvSpPr txBox="1"/>
          <p:nvPr/>
        </p:nvSpPr>
        <p:spPr>
          <a:xfrm>
            <a:off x="7181438" y="1642608"/>
            <a:ext cx="1464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(Right) Bridge</a:t>
            </a:r>
            <a:endParaRPr lang="en-GB" sz="1800" dirty="0"/>
          </a:p>
        </p:txBody>
      </p:sp>
      <p:sp>
        <p:nvSpPr>
          <p:cNvPr id="28" name="Rectangle 27"/>
          <p:cNvSpPr/>
          <p:nvPr/>
        </p:nvSpPr>
        <p:spPr>
          <a:xfrm>
            <a:off x="4190112" y="5139341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462809" y="2104120"/>
            <a:ext cx="725024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603833" y="3935503"/>
            <a:ext cx="908519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286000" y="1965893"/>
            <a:ext cx="2721227" cy="1784944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3079953" y="32996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1</a:t>
            </a:r>
            <a:endParaRPr lang="en-GB" sz="18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166174" y="3318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3</a:t>
            </a:r>
            <a:endParaRPr lang="en-GB" sz="18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680418" y="26936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4</a:t>
            </a:r>
            <a:endParaRPr lang="en-GB" sz="1800" dirty="0"/>
          </a:p>
        </p:txBody>
      </p:sp>
      <p:sp>
        <p:nvSpPr>
          <p:cNvPr id="36" name="ZoneTexte 35"/>
          <p:cNvSpPr txBox="1"/>
          <p:nvPr/>
        </p:nvSpPr>
        <p:spPr>
          <a:xfrm>
            <a:off x="4189728" y="19862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2</a:t>
            </a:r>
            <a:endParaRPr lang="en-GB" sz="1800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4467860" y="1139545"/>
            <a:ext cx="165727" cy="91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4101556" y="88528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V3, I3</a:t>
            </a:r>
            <a:endParaRPr lang="en-GB" sz="1800" dirty="0"/>
          </a:p>
        </p:txBody>
      </p:sp>
      <p:cxnSp>
        <p:nvCxnSpPr>
          <p:cNvPr id="38" name="Connecteur droit avec flèche 37"/>
          <p:cNvCxnSpPr/>
          <p:nvPr/>
        </p:nvCxnSpPr>
        <p:spPr>
          <a:xfrm>
            <a:off x="1601832" y="3162250"/>
            <a:ext cx="1860505" cy="1557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897995" y="305547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V1, I1</a:t>
            </a:r>
            <a:endParaRPr lang="en-GB" sz="1800" dirty="0"/>
          </a:p>
        </p:txBody>
      </p:sp>
      <p:sp>
        <p:nvSpPr>
          <p:cNvPr id="40" name="ZoneTexte 39"/>
          <p:cNvSpPr txBox="1"/>
          <p:nvPr/>
        </p:nvSpPr>
        <p:spPr>
          <a:xfrm>
            <a:off x="5631845" y="372952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V2, I2</a:t>
            </a:r>
            <a:endParaRPr lang="en-GB" sz="1800" dirty="0"/>
          </a:p>
        </p:txBody>
      </p:sp>
      <p:cxnSp>
        <p:nvCxnSpPr>
          <p:cNvPr id="43" name="Connecteur droit avec flèche 42"/>
          <p:cNvCxnSpPr/>
          <p:nvPr/>
        </p:nvCxnSpPr>
        <p:spPr>
          <a:xfrm flipH="1" flipV="1">
            <a:off x="4505442" y="3543743"/>
            <a:ext cx="1099643" cy="2965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5617326" y="326493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V4, I4</a:t>
            </a:r>
            <a:endParaRPr lang="en-GB" sz="1800" dirty="0"/>
          </a:p>
        </p:txBody>
      </p:sp>
      <p:cxnSp>
        <p:nvCxnSpPr>
          <p:cNvPr id="46" name="Connecteur droit avec flèche 45"/>
          <p:cNvCxnSpPr/>
          <p:nvPr/>
        </p:nvCxnSpPr>
        <p:spPr>
          <a:xfrm flipH="1" flipV="1">
            <a:off x="5074603" y="2657076"/>
            <a:ext cx="475348" cy="725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space réservé du numéro de diapositive 4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7</a:t>
            </a:fld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8437412" y="851362"/>
            <a:ext cx="3903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NB: service stubs are also  included but </a:t>
            </a:r>
            <a:br>
              <a:rPr lang="en-GB" sz="1800" dirty="0" smtClean="0"/>
            </a:br>
            <a:r>
              <a:rPr lang="en-GB" sz="1800" dirty="0" smtClean="0"/>
              <a:t>not illustrated here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179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78" y="1321144"/>
            <a:ext cx="6540601" cy="523248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3713921" y="4930231"/>
            <a:ext cx="725024" cy="734079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820022" y="4930233"/>
            <a:ext cx="799728" cy="808000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011117" cy="379192"/>
          </a:xfrm>
        </p:spPr>
        <p:txBody>
          <a:bodyPr/>
          <a:lstStyle/>
          <a:p>
            <a:r>
              <a:rPr lang="en-GB" dirty="0" smtClean="0"/>
              <a:t>WEST ICRH Antenna Circuit </a:t>
            </a:r>
            <a:r>
              <a:rPr lang="en-GB" dirty="0"/>
              <a:t>Model - Python </a:t>
            </a:r>
            <a:r>
              <a:rPr lang="en-GB" dirty="0" err="1" smtClean="0"/>
              <a:t>skrf</a:t>
            </a:r>
            <a:r>
              <a:rPr lang="en-GB" dirty="0" smtClean="0"/>
              <a:t> Circuit Model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3645052" y="6329338"/>
            <a:ext cx="183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Antenna (4 ports)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55606" y="496694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C3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922442" y="593044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C4</a:t>
            </a:r>
            <a:endParaRPr lang="en-GB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91696" y="5942956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C1</a:t>
            </a:r>
            <a:endParaRPr lang="en-GB" sz="1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993783" y="499731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C2</a:t>
            </a:r>
            <a:endParaRPr lang="en-GB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9942557" y="908819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Left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779928" y="4728409"/>
            <a:ext cx="1339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(Left) Bridge</a:t>
            </a:r>
            <a:endParaRPr lang="en-GB" sz="1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7486681" y="3381818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8" name="ZoneTexte 17"/>
          <p:cNvSpPr txBox="1"/>
          <p:nvPr/>
        </p:nvSpPr>
        <p:spPr>
          <a:xfrm>
            <a:off x="1043721" y="3008531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9" name="ZoneTexte 18"/>
          <p:cNvSpPr txBox="1"/>
          <p:nvPr/>
        </p:nvSpPr>
        <p:spPr>
          <a:xfrm>
            <a:off x="4076433" y="1265883"/>
            <a:ext cx="111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Right</a:t>
            </a:r>
            <a:endParaRPr lang="en-GB" sz="1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116873" y="1125315"/>
            <a:ext cx="98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Left</a:t>
            </a:r>
            <a:endParaRPr lang="en-GB" sz="1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93185" y="813755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Right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89971" y="3035509"/>
            <a:ext cx="872218" cy="796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311900" y="3272525"/>
            <a:ext cx="952500" cy="814198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2795331" y="4301912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ZoneTexte 26"/>
          <p:cNvSpPr txBox="1"/>
          <p:nvPr/>
        </p:nvSpPr>
        <p:spPr>
          <a:xfrm>
            <a:off x="1225339" y="4404001"/>
            <a:ext cx="1464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(Right) Bridge</a:t>
            </a:r>
            <a:endParaRPr lang="en-GB" sz="1800" dirty="0"/>
          </a:p>
        </p:txBody>
      </p:sp>
      <p:sp>
        <p:nvSpPr>
          <p:cNvPr id="28" name="Rectangle 27"/>
          <p:cNvSpPr/>
          <p:nvPr/>
        </p:nvSpPr>
        <p:spPr>
          <a:xfrm>
            <a:off x="5937533" y="4569158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795331" y="5487696"/>
            <a:ext cx="725024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664697" y="5729430"/>
            <a:ext cx="755154" cy="728520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727916" y="5804756"/>
            <a:ext cx="1648640" cy="534877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5352712" y="61954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1</a:t>
            </a:r>
            <a:endParaRPr lang="en-GB" sz="1800" dirty="0"/>
          </a:p>
        </p:txBody>
      </p:sp>
      <p:sp>
        <p:nvSpPr>
          <p:cNvPr id="34" name="ZoneTexte 33"/>
          <p:cNvSpPr txBox="1"/>
          <p:nvPr/>
        </p:nvSpPr>
        <p:spPr>
          <a:xfrm flipH="1">
            <a:off x="4621788" y="5738368"/>
            <a:ext cx="647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3</a:t>
            </a:r>
            <a:endParaRPr lang="en-GB" sz="1800" dirty="0"/>
          </a:p>
        </p:txBody>
      </p:sp>
      <p:sp>
        <p:nvSpPr>
          <p:cNvPr id="35" name="ZoneTexte 34"/>
          <p:cNvSpPr txBox="1"/>
          <p:nvPr/>
        </p:nvSpPr>
        <p:spPr>
          <a:xfrm>
            <a:off x="3791562" y="60455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4</a:t>
            </a:r>
            <a:endParaRPr lang="en-GB" sz="1800" dirty="0"/>
          </a:p>
        </p:txBody>
      </p:sp>
      <p:sp>
        <p:nvSpPr>
          <p:cNvPr id="36" name="ZoneTexte 35"/>
          <p:cNvSpPr txBox="1"/>
          <p:nvPr/>
        </p:nvSpPr>
        <p:spPr>
          <a:xfrm>
            <a:off x="3871893" y="57457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2</a:t>
            </a:r>
            <a:endParaRPr lang="en-GB" sz="1800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2250278" y="5548518"/>
            <a:ext cx="1930444" cy="2077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1476588" y="530934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V3, I3</a:t>
            </a:r>
            <a:endParaRPr lang="en-GB" sz="1800" dirty="0"/>
          </a:p>
        </p:txBody>
      </p:sp>
      <p:cxnSp>
        <p:nvCxnSpPr>
          <p:cNvPr id="38" name="Connecteur droit avec flèche 37"/>
          <p:cNvCxnSpPr>
            <a:stCxn id="45" idx="3"/>
            <a:endCxn id="33" idx="1"/>
          </p:cNvCxnSpPr>
          <p:nvPr/>
        </p:nvCxnSpPr>
        <p:spPr>
          <a:xfrm flipV="1">
            <a:off x="2056512" y="6072195"/>
            <a:ext cx="1671404" cy="3271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7040063" y="603003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V1, I1</a:t>
            </a:r>
            <a:endParaRPr lang="en-GB" sz="1800" dirty="0"/>
          </a:p>
        </p:txBody>
      </p:sp>
      <p:sp>
        <p:nvSpPr>
          <p:cNvPr id="40" name="ZoneTexte 39"/>
          <p:cNvSpPr txBox="1"/>
          <p:nvPr/>
        </p:nvSpPr>
        <p:spPr>
          <a:xfrm>
            <a:off x="6949724" y="547247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V2, I2</a:t>
            </a:r>
            <a:endParaRPr lang="en-GB" sz="1800" dirty="0"/>
          </a:p>
        </p:txBody>
      </p:sp>
      <p:cxnSp>
        <p:nvCxnSpPr>
          <p:cNvPr id="43" name="Connecteur droit avec flèche 42"/>
          <p:cNvCxnSpPr/>
          <p:nvPr/>
        </p:nvCxnSpPr>
        <p:spPr>
          <a:xfrm flipH="1">
            <a:off x="5072049" y="5580176"/>
            <a:ext cx="1836502" cy="3502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1338046" y="6214696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V4, I4</a:t>
            </a:r>
            <a:endParaRPr lang="en-GB" sz="1800" dirty="0"/>
          </a:p>
        </p:txBody>
      </p:sp>
      <p:cxnSp>
        <p:nvCxnSpPr>
          <p:cNvPr id="46" name="Connecteur droit avec flèche 45"/>
          <p:cNvCxnSpPr/>
          <p:nvPr/>
        </p:nvCxnSpPr>
        <p:spPr>
          <a:xfrm flipH="1" flipV="1">
            <a:off x="5365264" y="6235710"/>
            <a:ext cx="1626858" cy="277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space réservé du numéro de diapositive 4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8</a:t>
            </a:fld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116873" y="2134556"/>
            <a:ext cx="1674006" cy="744069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ZoneTexte 51"/>
          <p:cNvSpPr txBox="1"/>
          <p:nvPr/>
        </p:nvSpPr>
        <p:spPr>
          <a:xfrm>
            <a:off x="8846103" y="2305020"/>
            <a:ext cx="207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Service stub &amp; short</a:t>
            </a:r>
            <a:endParaRPr lang="en-GB" sz="1800" dirty="0"/>
          </a:p>
        </p:txBody>
      </p:sp>
      <p:sp>
        <p:nvSpPr>
          <p:cNvPr id="53" name="Rectangle 52"/>
          <p:cNvSpPr/>
          <p:nvPr/>
        </p:nvSpPr>
        <p:spPr>
          <a:xfrm>
            <a:off x="2274831" y="1594145"/>
            <a:ext cx="1356829" cy="1053771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ZoneTexte 53"/>
          <p:cNvSpPr txBox="1"/>
          <p:nvPr/>
        </p:nvSpPr>
        <p:spPr>
          <a:xfrm>
            <a:off x="122499" y="1818810"/>
            <a:ext cx="207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Service stub &amp; short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6000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78" y="1321144"/>
            <a:ext cx="6540601" cy="523248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3713921" y="4930231"/>
            <a:ext cx="725024" cy="734079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820022" y="4930233"/>
            <a:ext cx="799728" cy="808000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011117" cy="379192"/>
          </a:xfrm>
        </p:spPr>
        <p:txBody>
          <a:bodyPr/>
          <a:lstStyle/>
          <a:p>
            <a:r>
              <a:rPr lang="en-GB" dirty="0" smtClean="0"/>
              <a:t>WEST ICRH Antenna Circuit </a:t>
            </a:r>
            <a:r>
              <a:rPr lang="en-GB" dirty="0"/>
              <a:t>Model - Python </a:t>
            </a:r>
            <a:r>
              <a:rPr lang="en-GB" dirty="0" err="1" smtClean="0"/>
              <a:t>skrf</a:t>
            </a:r>
            <a:r>
              <a:rPr lang="en-GB" dirty="0" smtClean="0"/>
              <a:t> Circuit Model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3645052" y="6329338"/>
            <a:ext cx="183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Antenna (4 ports)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55606" y="496694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C3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922442" y="593044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C4</a:t>
            </a:r>
            <a:endParaRPr lang="en-GB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91696" y="5942956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C1</a:t>
            </a:r>
            <a:endParaRPr lang="en-GB" sz="1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993783" y="499731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C2</a:t>
            </a:r>
            <a:endParaRPr lang="en-GB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9942557" y="908819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Left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779928" y="4728409"/>
            <a:ext cx="1339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(Left) Bridge</a:t>
            </a:r>
            <a:endParaRPr lang="en-GB" sz="1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7486681" y="3381818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8" name="ZoneTexte 17"/>
          <p:cNvSpPr txBox="1"/>
          <p:nvPr/>
        </p:nvSpPr>
        <p:spPr>
          <a:xfrm>
            <a:off x="1043721" y="3008531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9" name="ZoneTexte 18"/>
          <p:cNvSpPr txBox="1"/>
          <p:nvPr/>
        </p:nvSpPr>
        <p:spPr>
          <a:xfrm>
            <a:off x="4076433" y="1265883"/>
            <a:ext cx="111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Right</a:t>
            </a:r>
            <a:endParaRPr lang="en-GB" sz="1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116873" y="1125315"/>
            <a:ext cx="98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Left</a:t>
            </a:r>
            <a:endParaRPr lang="en-GB" sz="1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93185" y="813755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Right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89971" y="3035509"/>
            <a:ext cx="872218" cy="796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311900" y="3272525"/>
            <a:ext cx="952500" cy="814198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2795331" y="4301912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ZoneTexte 26"/>
          <p:cNvSpPr txBox="1"/>
          <p:nvPr/>
        </p:nvSpPr>
        <p:spPr>
          <a:xfrm>
            <a:off x="1225339" y="4404001"/>
            <a:ext cx="1464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(Right) Bridge</a:t>
            </a:r>
            <a:endParaRPr lang="en-GB" sz="1800" dirty="0"/>
          </a:p>
        </p:txBody>
      </p:sp>
      <p:sp>
        <p:nvSpPr>
          <p:cNvPr id="28" name="Rectangle 27"/>
          <p:cNvSpPr/>
          <p:nvPr/>
        </p:nvSpPr>
        <p:spPr>
          <a:xfrm>
            <a:off x="5937533" y="4569158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795331" y="5487696"/>
            <a:ext cx="725024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664697" y="5729430"/>
            <a:ext cx="755154" cy="728520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727916" y="5804756"/>
            <a:ext cx="1648640" cy="534877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5352712" y="61954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1</a:t>
            </a:r>
            <a:endParaRPr lang="en-GB" sz="1800" dirty="0"/>
          </a:p>
        </p:txBody>
      </p:sp>
      <p:sp>
        <p:nvSpPr>
          <p:cNvPr id="34" name="ZoneTexte 33"/>
          <p:cNvSpPr txBox="1"/>
          <p:nvPr/>
        </p:nvSpPr>
        <p:spPr>
          <a:xfrm flipH="1">
            <a:off x="4621788" y="5738368"/>
            <a:ext cx="647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3</a:t>
            </a:r>
            <a:endParaRPr lang="en-GB" sz="1800" dirty="0"/>
          </a:p>
        </p:txBody>
      </p:sp>
      <p:sp>
        <p:nvSpPr>
          <p:cNvPr id="35" name="ZoneTexte 34"/>
          <p:cNvSpPr txBox="1"/>
          <p:nvPr/>
        </p:nvSpPr>
        <p:spPr>
          <a:xfrm>
            <a:off x="3791562" y="60455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4</a:t>
            </a:r>
            <a:endParaRPr lang="en-GB" sz="1800" dirty="0"/>
          </a:p>
        </p:txBody>
      </p:sp>
      <p:sp>
        <p:nvSpPr>
          <p:cNvPr id="36" name="ZoneTexte 35"/>
          <p:cNvSpPr txBox="1"/>
          <p:nvPr/>
        </p:nvSpPr>
        <p:spPr>
          <a:xfrm>
            <a:off x="3871893" y="57457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2</a:t>
            </a:r>
            <a:endParaRPr lang="en-GB" sz="1800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2250278" y="5548518"/>
            <a:ext cx="1930444" cy="2077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1476588" y="530934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V3, I3</a:t>
            </a:r>
            <a:endParaRPr lang="en-GB" sz="1800" dirty="0"/>
          </a:p>
        </p:txBody>
      </p:sp>
      <p:cxnSp>
        <p:nvCxnSpPr>
          <p:cNvPr id="38" name="Connecteur droit avec flèche 37"/>
          <p:cNvCxnSpPr>
            <a:stCxn id="45" idx="3"/>
            <a:endCxn id="33" idx="1"/>
          </p:cNvCxnSpPr>
          <p:nvPr/>
        </p:nvCxnSpPr>
        <p:spPr>
          <a:xfrm flipV="1">
            <a:off x="2056512" y="6072195"/>
            <a:ext cx="1671404" cy="3271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7040063" y="603003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V1, I1</a:t>
            </a:r>
            <a:endParaRPr lang="en-GB" sz="1800" dirty="0"/>
          </a:p>
        </p:txBody>
      </p:sp>
      <p:sp>
        <p:nvSpPr>
          <p:cNvPr id="40" name="ZoneTexte 39"/>
          <p:cNvSpPr txBox="1"/>
          <p:nvPr/>
        </p:nvSpPr>
        <p:spPr>
          <a:xfrm>
            <a:off x="6949724" y="547247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V2, I2</a:t>
            </a:r>
            <a:endParaRPr lang="en-GB" sz="1800" dirty="0"/>
          </a:p>
        </p:txBody>
      </p:sp>
      <p:cxnSp>
        <p:nvCxnSpPr>
          <p:cNvPr id="43" name="Connecteur droit avec flèche 42"/>
          <p:cNvCxnSpPr/>
          <p:nvPr/>
        </p:nvCxnSpPr>
        <p:spPr>
          <a:xfrm flipH="1">
            <a:off x="5072049" y="5580176"/>
            <a:ext cx="1836502" cy="3502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1338046" y="6214696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V4, I4</a:t>
            </a:r>
            <a:endParaRPr lang="en-GB" sz="1800" dirty="0"/>
          </a:p>
        </p:txBody>
      </p:sp>
      <p:cxnSp>
        <p:nvCxnSpPr>
          <p:cNvPr id="46" name="Connecteur droit avec flèche 45"/>
          <p:cNvCxnSpPr/>
          <p:nvPr/>
        </p:nvCxnSpPr>
        <p:spPr>
          <a:xfrm flipH="1" flipV="1">
            <a:off x="5365264" y="6235710"/>
            <a:ext cx="1626858" cy="277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space réservé du numéro de diapositive 4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9</a:t>
            </a:fld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116873" y="2134556"/>
            <a:ext cx="1674006" cy="744069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ZoneTexte 51"/>
          <p:cNvSpPr txBox="1"/>
          <p:nvPr/>
        </p:nvSpPr>
        <p:spPr>
          <a:xfrm>
            <a:off x="8846103" y="2305020"/>
            <a:ext cx="207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Service stub &amp; short</a:t>
            </a:r>
            <a:endParaRPr lang="en-GB" sz="1800" dirty="0"/>
          </a:p>
        </p:txBody>
      </p:sp>
      <p:sp>
        <p:nvSpPr>
          <p:cNvPr id="53" name="Rectangle 52"/>
          <p:cNvSpPr/>
          <p:nvPr/>
        </p:nvSpPr>
        <p:spPr>
          <a:xfrm>
            <a:off x="2274831" y="1594145"/>
            <a:ext cx="1356829" cy="1053771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ZoneTexte 53"/>
          <p:cNvSpPr txBox="1"/>
          <p:nvPr/>
        </p:nvSpPr>
        <p:spPr>
          <a:xfrm>
            <a:off x="122499" y="1818810"/>
            <a:ext cx="207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Service stub &amp; short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82400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IRFM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ème IRFM" id="{2C297C38-8B40-4340-8B97-E3B305A40ECE}" vid="{687112F7-C787-4C4C-A24C-925C1FC136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IRFM</Template>
  <TotalTime>11282</TotalTime>
  <Words>643</Words>
  <Application>Microsoft Office PowerPoint</Application>
  <PresentationFormat>Grand écran</PresentationFormat>
  <Paragraphs>171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Wingdings 3</vt:lpstr>
      <vt:lpstr>Thème IRFM</vt:lpstr>
      <vt:lpstr>Présentation PowerPoint</vt:lpstr>
      <vt:lpstr>WEST ICRH Antenna Front Face Main Dimension</vt:lpstr>
      <vt:lpstr>WEST ICRH Antenna Front Face Port Properties</vt:lpstr>
      <vt:lpstr>Antenna Elements (side views)</vt:lpstr>
      <vt:lpstr>WEST ICRH Antenna Circuit Model – ANSYS Circuit/HFSS Model</vt:lpstr>
      <vt:lpstr>Présentation PowerPoint</vt:lpstr>
      <vt:lpstr>WEST ICRH Antenna Circuit Model - Python skrf Circuit Model</vt:lpstr>
      <vt:lpstr>WEST ICRH Antenna Circuit Model - Python skrf Circuit Model</vt:lpstr>
      <vt:lpstr>WEST ICRH Antenna Circuit Model - Python skrf Circuit Model</vt:lpstr>
      <vt:lpstr>Ideal front-face model</vt:lpstr>
      <vt:lpstr>Présentation PowerPoint</vt:lpstr>
      <vt:lpstr>(Virtual) Experiment Description</vt:lpstr>
      <vt:lpstr>Left side matched (right side unmatched)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HILLAIRET Julien 218595</dc:creator>
  <cp:lastModifiedBy>HILLAIRET Julien 218595</cp:lastModifiedBy>
  <cp:revision>43</cp:revision>
  <dcterms:created xsi:type="dcterms:W3CDTF">2020-08-04T15:05:14Z</dcterms:created>
  <dcterms:modified xsi:type="dcterms:W3CDTF">2021-06-14T13:06:16Z</dcterms:modified>
</cp:coreProperties>
</file>