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91" d="100"/>
          <a:sy n="191" d="100"/>
        </p:scale>
        <p:origin x="920" y="3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1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Why Governed Development?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Observe the Degradation Pattern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1371600" y="1280160"/>
            <a:ext cx="6400800" cy="256032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1645920" y="1417320"/>
            <a:ext cx="5852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Try This Before Part 2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645920" y="1920240"/>
            <a:ext cx="585216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an AI assistant to build a small feature (anything)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 its output without changes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it to add another feature on top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Honestly assess: how carefully did you review</a:t>
            </a:r>
            <a:endParaRPr lang="en-US" sz="140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second output vs. the first?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371600" y="4023360"/>
            <a:ext cx="6400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"The best time to think about architecture is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before you start coding. The second best time is now."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10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2: Product Requirements Documents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14400" y="2743200"/>
            <a:ext cx="7315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Templates: docs/examples/templates/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Written guides: docs/examples/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Glossary: docs/examples/glossary.md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731520" y="41148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Questions? Drop me an email…</a:t>
            </a:r>
            <a:endParaRPr lang="en-US" sz="13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2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Product Requirements Documents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2: Product Requirements Documents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Defining what you're building and why</a:t>
            </a:r>
            <a:endParaRPr lang="en-US" sz="13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Is a PRD?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written contract that answers three questions: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31520" y="173736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problem exists today?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will the product do about it?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will we know it worked?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301752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 PRD describes WHAT, not HOW.</a:t>
            </a:r>
            <a:endParaRPr lang="en-US" sz="1400" dirty="0"/>
          </a:p>
          <a:p>
            <a:pPr marL="0" indent="0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No code, no frameworks, no schemas.</a:t>
            </a:r>
            <a:endParaRPr lang="en-US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Write a PRD?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11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84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Without a PRD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 a PRD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"I'll just start coding"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know "done" before line 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Scope creeps silently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Scope is explicit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Misalignment at demo time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Misalignment at review time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10896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requirement traces back to the problem statement.</a:t>
            </a:r>
            <a:endParaRPr lang="en-US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PRD Template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Statement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114800" y="12801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are we building this?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69164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North Star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114800" y="169164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does ideal look like?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10312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Stories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4114800" y="210312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benefits and HOW?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51460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Functional Requirements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4114800" y="25146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must the product do?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292608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Non-Goals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4114800" y="292608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we NOT doing?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31520" y="333756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Risks &amp; Assumptions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114800" y="33375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could go wrong?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731520" y="374904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Success Metrics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4114800" y="374904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do we measure success?</a:t>
            </a:r>
            <a:endParaRPr lang="en-US" sz="13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Problem Statement &amp; North Star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344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Statement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31520" y="1691640"/>
            <a:ext cx="3657600" cy="914400"/>
          </a:xfrm>
          <a:prstGeom prst="rect">
            <a:avLst/>
          </a:prstGeom>
          <a:solidFill>
            <a:srgbClr val="FEE2E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914400" y="173736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B9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Weak: "The system lacks a REST API for CRUD operations on user entities."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754880" y="1691640"/>
            <a:ext cx="3657600" cy="914400"/>
          </a:xfrm>
          <a:prstGeom prst="rect">
            <a:avLst/>
          </a:prstGeom>
          <a:solidFill>
            <a:srgbClr val="DCFCE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937760" y="173736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Strong: "Students accumulate book recommendations but have no simple way to track them."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731520" y="29260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North Star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731520" y="3337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"A student can manage their entire reading list from one CLI command."</a:t>
            </a:r>
            <a:endParaRPr lang="en-US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Requirements &amp; MoSCoW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11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4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Priority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Meaning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Must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Product is useless without this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Should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Important, but workaround exists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Could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Nice to have if time permits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Won't Have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Explicitly out of scope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2918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requirement should be Observable, Testable, Independent.</a:t>
            </a:r>
            <a:endParaRPr lang="en-US" sz="13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Non-Goals, Risks &amp; Assumptions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Non-Goals: 3-5 things the product will NOT do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Risks: What could go wrong? What's your mitigation?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Assumptions: What are you assuming? What if wrong?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9260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Explicitly stating what you're NOT building prevents scope creep.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1: Why Governed Development?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six-part video tutorial series</a:t>
            </a:r>
            <a:endParaRPr lang="en-US" sz="13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Reading List PRD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2926080" y="12801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Students lose track of book recommendations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78308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North Star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2926080" y="178308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 reading list from one CLI command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28600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Have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2926080" y="228600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books, list by status, mark as read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78892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Won't Have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2926080" y="278892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interface, cloud sync, social features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329184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Non-Goals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2926080" y="329184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Goodreads integration, no mobile app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31520" y="39319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PRD says nothing about SQLite or Pydantic. Those are design decisions.</a:t>
            </a:r>
            <a:endParaRPr lang="en-US" sz="13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Common Mistakes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11</a:t>
            </a:r>
            <a:endParaRPr lang="en-US" sz="9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0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Mistake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Fix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Requirements as implementation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"Use React" is design, not a requirement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Skipping non-goals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Everything seems in scope; you drown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Vague requirements ("be fast")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"Results appear within 2 seconds"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user stories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Requirements float without context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Writing it alone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Blind spots go unchallenged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Write Your PRD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Copy templates/prd-template.md into your project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the problem statement — no technology words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your North Star in one sentence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List Must Have and Won't Have requirements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at least 3 non-goals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 with a classmate for review</a:t>
            </a:r>
            <a:endParaRPr lang="en-US" sz="1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3: Architecture Decision Records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chain: PRD → ADR → Tasks → Code → Verify → Attest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292608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Resources: PRD Guide + PRD Template in docs/examples/</a:t>
            </a:r>
            <a:endParaRPr lang="en-US" sz="13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3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Architecture Decision Records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3: Architecture Decision Records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Recording design decisions before implementation</a:t>
            </a:r>
            <a:endParaRPr lang="en-US" sz="13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Is an ADR?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344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 lab notebook entry for software design</a:t>
            </a:r>
            <a:endParaRPr lang="en-US" sz="18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920240"/>
          <a:ext cx="7680960" cy="91440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0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Decision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It's Architectural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SQLite over PostgreSQL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Changes every database interaction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JWT for authentication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Affects every endpoint and test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REST, not GraphQL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Determines client consumption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731520" y="37490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ADRs: bug fixes, formatting, variable names (reversible)</a:t>
            </a:r>
            <a:endParaRPr lang="en-US" sz="12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Write ADRs?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7680960" cy="82296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914400" y="132588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Loss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3200400" y="1325880"/>
            <a:ext cx="5029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forget WHY you chose something.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months later: waste time or re-introduce solved problems.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731520" y="2240280"/>
            <a:ext cx="7680960" cy="82296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914400" y="228600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Communication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200400" y="2286000"/>
            <a:ext cx="5029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members need shared, explicit decisions.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tribal knowledge.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731520" y="3200400"/>
            <a:ext cx="7680960" cy="82296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914400" y="324612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Accountability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3200400" y="3246120"/>
            <a:ext cx="5029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AI writes code, ADRs prove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made the design decisions.</a:t>
            </a:r>
            <a:endParaRPr lang="en-US" sz="1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ADR Template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Intent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3657600" y="128016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problem are we solving?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78308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3657600" y="178308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did we decide? (numbered list)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28600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Consequences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3657600" y="228600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the tradeoffs? (pos + neg)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78892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Alternatives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657600" y="278892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else did we consider?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329184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 Checklist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3657600" y="3291840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are the observable outcomes?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31520" y="39319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Feature Checklist becomes your task list (Part 4).</a:t>
            </a:r>
            <a:endParaRPr lang="en-US" sz="13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Writing the Decision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SQLite as the persistence layer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the database at data/reading_list.db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the repository pattern for database access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in-memory SQLite for testing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books with Pydantic BaseModel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365760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item specific enough to implement.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a teammate reads this, they know what to build.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AI Coding Revolution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280160"/>
            <a:ext cx="384048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141732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AI Can Do Today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1520" y="1965960"/>
            <a:ext cx="329184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functions and classes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Generate complete test suites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entire features in seconds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Refactor and optimize code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4846320" y="1280160"/>
            <a:ext cx="3840480" cy="292608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5120640" y="141732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Question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5120640" y="1965960"/>
            <a:ext cx="329184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tools are incredible.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question is:</a:t>
            </a:r>
            <a:endParaRPr lang="en-US" sz="1600" dirty="0"/>
          </a:p>
          <a:p>
            <a:pPr marL="0" indent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Who's actually making</a:t>
            </a:r>
            <a:endParaRPr lang="en-US" sz="1600" dirty="0"/>
          </a:p>
          <a:p>
            <a:pPr marL="0" indent="0">
              <a:buNone/>
            </a:pPr>
            <a:r>
              <a:rPr lang="en-US" sz="1600" i="1" dirty="0">
                <a:solidFill>
                  <a:srgbClr val="1E1E1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design decisions?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10</a:t>
            </a:r>
            <a:endParaRPr lang="en-US" sz="9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Consequences &amp; Alternatives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3657600" cy="1371600"/>
          </a:xfrm>
          <a:prstGeom prst="rect">
            <a:avLst/>
          </a:prstGeom>
          <a:solidFill>
            <a:srgbClr val="DCFCE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91440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Positive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14400" y="164592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SQLite in stdlib—no dependencies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In-memory for fast tests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Pydantic validates at boundary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54880" y="1280160"/>
            <a:ext cx="3657600" cy="1371600"/>
          </a:xfrm>
          <a:prstGeom prst="rect">
            <a:avLst/>
          </a:prstGeom>
          <a:solidFill>
            <a:srgbClr val="FEE2E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93776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B9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Negative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937760" y="1645920"/>
            <a:ext cx="32918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Limited concurrent writes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Extra abstraction layer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Pydantic adds a dependency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31520" y="2926080"/>
            <a:ext cx="7680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Alternatives Considered</a:t>
            </a:r>
            <a:endParaRPr lang="en-US" sz="1400" dirty="0"/>
          </a:p>
        </p:txBody>
      </p:sp>
      <p:graphicFrame>
        <p:nvGraphicFramePr>
          <p:cNvPr id="1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3291840"/>
          <a:ext cx="7680960" cy="914400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4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Alternative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Rejected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PostgreSQL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Overkill; requires server setup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JSON file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Fragile; no query capability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TinyDB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Limited query; adds dependency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Decomposition Scorecard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12</a:t>
            </a:r>
            <a:endParaRPr lang="en-US" sz="9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Dimension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Data state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new storage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Simple schema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Complex migration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Logic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Trivial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Moderate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Complex multi-step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Interface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user surface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command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Multiple surfaces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Observability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Logging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Metrics + alerting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Lineage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dependencies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upstream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Multiple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 5"/>
          <p:cNvSpPr/>
          <p:nvPr/>
        </p:nvSpPr>
        <p:spPr>
          <a:xfrm>
            <a:off x="731520" y="38404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Total score suggests task count: score 3 → 3-4 tasks</a:t>
            </a:r>
            <a:endParaRPr lang="en-US" sz="1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Book Storage ADR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Intent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3200400" y="128016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Persistent storage for books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182880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3200400" y="182880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SQLite + repository + Pydantic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731520" y="237744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Scorecard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3200400" y="237744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Data=1, Logic=1, Interface=1 → Total 3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731520" y="292608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Checklist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200400" y="2926080"/>
            <a:ext cx="5212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items → 4 tasks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731520" y="36576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ADR was written BEFORE any code.</a:t>
            </a:r>
            <a:endParaRPr lang="en-US" sz="1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ADR Lifecycle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463040"/>
            <a:ext cx="1737360" cy="73152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73152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Draft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2468880" y="1554480"/>
            <a:ext cx="365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64748B"/>
                </a:solidFill>
              </a:rPr>
              <a:t>→</a:t>
            </a: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2834640" y="1463040"/>
            <a:ext cx="1737360" cy="73152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283464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Proposed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572000" y="1554480"/>
            <a:ext cx="365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64748B"/>
                </a:solidFill>
              </a:rPr>
              <a:t>→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4937760" y="1463040"/>
            <a:ext cx="1737360" cy="73152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493776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Accepted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6675120" y="1554480"/>
            <a:ext cx="3657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64748B"/>
                </a:solidFill>
              </a:rPr>
              <a:t>→</a:t>
            </a: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7040880" y="1463040"/>
            <a:ext cx="1737360" cy="731520"/>
          </a:xfrm>
          <a:prstGeom prst="rect">
            <a:avLst/>
          </a:prstGeom>
          <a:solidFill>
            <a:srgbClr val="2D6A4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7040880" y="1463040"/>
            <a:ext cx="17373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Completed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731520" y="25603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Also: Superseded (replaced) or Abandoned (reversed)</a:t>
            </a:r>
            <a:endParaRPr lang="en-US" sz="13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Common Mistakes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12</a:t>
            </a:r>
            <a:endParaRPr lang="en-US" sz="900" dirty="0"/>
          </a:p>
        </p:txBody>
      </p:sp>
      <p:graphicFrame>
        <p:nvGraphicFramePr>
          <p:cNvPr id="11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0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Mistake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Fix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 many decisions in one 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decision per 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alternatives section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List at least 2 alternatives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Vague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Numbered, specific commitments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Writing ADRs after coding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Write BEFORE you implement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Write Your First ADR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Copy templates/adr-template.md into your project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 Intent to your PRD's problem statement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3-5 numbered decision commitments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List at least 2 alternatives you rejected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 the Decomposition Scorecard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the Feature Checklist (these become tasks)</a:t>
            </a:r>
            <a:endParaRPr lang="en-US" sz="1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4: Task Decomposition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→ ADR → Tasks → Code → Verify → Attest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292608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Resources: ADR Guide + ADR Template in docs/examples/</a:t>
            </a:r>
            <a:endParaRPr lang="en-US" sz="13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4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Task Decomposition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4: Task Decomposition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Breaking features into small, testable work items</a:t>
            </a:r>
            <a:endParaRPr lang="en-US" sz="13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Decompose?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12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84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Monolith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Decomposed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"Build search" (3 weeks)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1: Search method (2 hours)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checkpoints until done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Each task testable independently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bug blocks everything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Bugs isolated to one task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1089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If you can't describe "done" in a sentence, the task is too big.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Degradation Pattern</a:t>
            </a:r>
            <a:endParaRPr lang="en-US" sz="30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34440"/>
          <a:ext cx="7680960" cy="2240280"/>
        </p:xfrm>
        <a:graphic>
          <a:graphicData uri="http://schemas.openxmlformats.org/drawingml/2006/table">
            <a:tbl>
              <a:tblPr/>
              <a:tblGrid>
                <a:gridCol w="731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9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Week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What Happens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prompt carefully, review every line, understand what's built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start skimming diffs, trust the green checkmarks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3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batch approvals, "looks good" becomes reflexive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b="1" dirty="0">
                          <a:solidFill>
                            <a:srgbClr val="B91C1C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300" b="1" dirty="0">
                          <a:solidFill>
                            <a:srgbClr val="B91C1C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You're approving PRs you didn't read, for code you don't understand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1371600" y="3657600"/>
            <a:ext cx="6400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"You didn't lose control in one dramatic moment.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i="1" dirty="0">
                <a:solidFill>
                  <a:srgbClr val="64748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It slipped away one 'looks good' at a time."</a:t>
            </a:r>
            <a:endParaRPr lang="en-US" sz="1400" dirty="0"/>
          </a:p>
        </p:txBody>
      </p:sp>
      <p:sp>
        <p:nvSpPr>
          <p:cNvPr id="6" name="Shape 3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8" name="Text 5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10</a:t>
            </a:r>
            <a:endParaRPr lang="en-US" sz="9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ADR Checklist → Tasks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12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 Checklist Item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Book model with Pydantic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Implement Book model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SQLite repository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Build repository class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CLI commands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Add CLI interface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Unit tests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Write test suite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2918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mapping is 1:1 — no gaps, no bundles.</a:t>
            </a:r>
            <a:endParaRPr lang="en-US" sz="13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Task Template: Five Sections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7680960" cy="4572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914400" y="128016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Objective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3657600" y="128016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sentence: what does "done" look like?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731520" y="1828800"/>
            <a:ext cx="7680960" cy="457200"/>
          </a:xfrm>
          <a:prstGeom prst="rect">
            <a:avLst/>
          </a:prstGeom>
          <a:solidFill>
            <a:srgbClr val="F0F4F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914400" y="182880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Scope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3657600" y="182880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files will you create or modify?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731520" y="2377440"/>
            <a:ext cx="7680960" cy="4572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914400" y="237744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Requirements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3657600" y="237744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/ MUST NOT constraints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731520" y="2926080"/>
            <a:ext cx="7680960" cy="457200"/>
          </a:xfrm>
          <a:prstGeom prst="rect">
            <a:avLst/>
          </a:prstGeom>
          <a:solidFill>
            <a:srgbClr val="F0F4F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914400" y="292608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Acceptance Criteria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3657600" y="292608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Testable checkboxes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731520" y="3474720"/>
            <a:ext cx="7680960" cy="4572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914400" y="347472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Verification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3657600" y="347472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Commands to prove it works</a:t>
            </a:r>
            <a:endParaRPr lang="en-US" sz="13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Writing Acceptance Criteria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3657600" cy="1828800"/>
          </a:xfrm>
          <a:prstGeom prst="rect">
            <a:avLst/>
          </a:prstGeom>
          <a:solidFill>
            <a:srgbClr val="DCFCE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91440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 Criteria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14400" y="1645920"/>
            <a:ext cx="329184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Title validates non-empty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Invalid status raises error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All tests pass: python -m unittest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54880" y="1280160"/>
            <a:ext cx="3657600" cy="1828800"/>
          </a:xfrm>
          <a:prstGeom prst="rect">
            <a:avLst/>
          </a:prstGeom>
          <a:solidFill>
            <a:srgbClr val="FEE2E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937760" y="1325880"/>
            <a:ext cx="3291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B9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Bad Criteria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937760" y="1645920"/>
            <a:ext cx="329184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[✗] "Code is clean" (subjective)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[✗] "Works properly" (vague)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[✗] "Looks good" (untestable)</a:t>
            </a:r>
            <a:endParaRPr lang="en-US" sz="12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INVEST Criteria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12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731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Letter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Meaning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Example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Independent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Completable alone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Negotiable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Details can adjust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Valuable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Delivers something useful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Estimable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Predictable effort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Small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focused session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Provable with a test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Right-Sizing Tasks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12</a:t>
            </a:r>
            <a:endParaRPr lang="en-US" sz="9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256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 Big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Just Right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 Small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"Build the search feature"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"Implement search with filters"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"Add import for sqlite3"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Takes a week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2-6 hours, testable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 minutes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Multiple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One deliverable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 independent value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 5"/>
          <p:cNvSpPr/>
          <p:nvPr/>
        </p:nvSpPr>
        <p:spPr>
          <a:xfrm>
            <a:off x="731520" y="32918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Rule of thumb: 2-8 hours per task.</a:t>
            </a:r>
            <a:endParaRPr lang="en-US" sz="14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Book Model Task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Objective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2926080" y="128016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 Pydantic model with validated fields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78308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2926080" y="178308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src/models.py (new), tests/test_models.py (new)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28600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Requirements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2926080" y="228600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use Pydantic, MUST constrain status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31520" y="278892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Criteria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2926080" y="278892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testable checkboxes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329184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Verification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2926080" y="3291840"/>
            <a:ext cx="5486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-m unittest tests.test_models -v</a:t>
            </a:r>
            <a:endParaRPr lang="en-US" sz="13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Tasks and AI Assistants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12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731520" y="1280160"/>
            <a:ext cx="7680960" cy="109728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1097280" y="1371600"/>
            <a:ext cx="6949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task brief is your steering wheel.</a:t>
            </a:r>
            <a:endParaRPr lang="en-US" sz="1800" dirty="0"/>
          </a:p>
          <a:p>
            <a:pPr marL="0" indent="0" algn="ctr">
              <a:buNone/>
            </a:pPr>
            <a:r>
              <a:rPr lang="en-US" sz="18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AI is the engine — powerful but directionless without you.</a:t>
            </a:r>
            <a:endParaRPr lang="en-US" sz="18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2743200"/>
          <a:ext cx="7680960" cy="914400"/>
        </p:xfrm>
        <a:graphic>
          <a:graphicData uri="http://schemas.openxmlformats.org/drawingml/2006/table">
            <a:tbl>
              <a:tblPr/>
              <a:tblGrid>
                <a:gridCol w="384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Without Brief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With Brief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"Build search" → 500 lines, 8 files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"Task 2 criteria" → focused, reviewable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 hour to review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 minutes to review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Dependency Mapping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1097280" y="1371600"/>
            <a:ext cx="69494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1: Book model             — no dependencies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2: SQLite repository     — depends on Task 1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3: CLI commands           — depends on 1 + 2</a:t>
            </a:r>
            <a:endParaRPr lang="en-US" sz="1500" dirty="0"/>
          </a:p>
          <a:p>
            <a:pPr marL="0" indent="0">
              <a:buNone/>
            </a:pPr>
            <a:r>
              <a:rPr lang="en-US" sz="15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Task 4: Unit tests                — depends on Task 1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31520" y="34747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task in progress at a time. Finish before moving on.</a:t>
            </a:r>
            <a:endParaRPr lang="en-US" sz="14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Decompose Your ADR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Copy templates/task-template.md for each checklist item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acceptance criteria as testable checkboxes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scope — which files will you touch?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 dependencies — which tasks block which?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each task against INVEST (especially S and T)</a:t>
            </a:r>
            <a:endParaRPr lang="en-US" sz="14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5: Implementation and Verification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→ ADR → Tasks → Code → Verify → Attest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This Matters for You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280160"/>
            <a:ext cx="7680960" cy="164592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1097280" y="1371600"/>
            <a:ext cx="694944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AI is the engine.</a:t>
            </a:r>
            <a:endParaRPr lang="en-US" sz="2200" dirty="0"/>
          </a:p>
          <a:p>
            <a:pPr marL="0" indent="0" algn="ctr">
              <a:buNone/>
            </a:pPr>
            <a:r>
              <a:rPr lang="en-US" sz="22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You are the driver.</a:t>
            </a:r>
            <a:endParaRPr lang="en-US" sz="2200" dirty="0"/>
          </a:p>
          <a:p>
            <a:pPr marL="0" indent="0" algn="ctr">
              <a:buNone/>
            </a:pPr>
            <a:r>
              <a:rPr lang="en-US" sz="22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Governance is the steering wheel.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097280" y="3200400"/>
            <a:ext cx="694944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Employers hire you for judgment</a:t>
            </a:r>
            <a:endParaRPr lang="en-US" sz="1400" dirty="0"/>
          </a:p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ability to make design decisions and explain why
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goal isn't to stop using AI</a:t>
            </a:r>
            <a:endParaRPr lang="en-US" sz="1400" dirty="0"/>
          </a:p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goal is to stay the architect
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 can't explain why it's built this way</a:t>
            </a:r>
            <a:endParaRPr lang="en-US" sz="1400" dirty="0"/>
          </a:p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 you actually know?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10</a:t>
            </a:r>
            <a:endParaRPr lang="en-US" sz="9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5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Implementation and Verification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5: Implementation and Verification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Code, tests, and proof</a:t>
            </a:r>
            <a:endParaRPr lang="en-US" sz="13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Implementation Loop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11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45720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45720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Read brief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192024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219456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219456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Write code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65760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393192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393192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Write tests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539496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566928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566928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Run tests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7132320" y="1508760"/>
            <a:ext cx="2743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64748B"/>
                </a:solidFill>
              </a:rPr>
              <a:t>→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7406640" y="1371600"/>
            <a:ext cx="1463040" cy="8229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7406640" y="1371600"/>
            <a:ext cx="1463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Update status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731520" y="25603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task at a time. Finish before moving to the next.</a:t>
            </a:r>
            <a:endParaRPr lang="en-US" sz="14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Book Model Code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ReadingStatus enum: to-read, reading, done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Book model: title, author, status, date_added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Field(..., min_length=1) rejects empty strings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default_factory=date.today for automatic dates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30175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Code directly satisfies the task brief's requirements.</a:t>
            </a:r>
            <a:endParaRPr lang="en-US" sz="14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Worked Example: Tests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11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0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What It Verifies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test_valid_book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Creates book, checks defaults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test_defaults_date_added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Automatic date assignment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test_rejects_empty_title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Empty string → ValidationError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test_rejects_invalid_status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"burned" is not valid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test_accepts_all_statuses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All three enum values work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6576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acceptance criterion has a test.</a:t>
            </a:r>
            <a:endParaRPr lang="en-US" sz="14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Running Tests &amp; Checking Criteria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$ python -m unittest tests.test_models -v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6 tests, all pass, ~0.01 seconds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377440"/>
            <a:ext cx="768096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Book model validates title is non-empty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Book model constrains status to three values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Invalid inputs raise ValidationError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[✓] All tests pass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411480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D6A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 1: DONE. Update the brief status.</a:t>
            </a:r>
            <a:endParaRPr lang="en-US" sz="13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Quality Gates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11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548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Name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What It Checks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Design decision is recorded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TDD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Tests pass with adequate coverage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3*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Docs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Documentation is updated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4*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BDD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Behavior tests pass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5*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Human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Human attestation recorded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6576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* Gates 3-5 are Heavy lane only. Lite lane requires Gates 1 and 2.</a:t>
            </a:r>
            <a:endParaRPr lang="en-US" sz="12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Closeout Concept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tasks complete, gates pass → present your work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verification commands live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Show output: tests passing, code running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Explain decisions by pointing to your ADR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a classroom: this is your demo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38404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Governance artifacts aren't paperwork — they're your evidence.</a:t>
            </a:r>
            <a:endParaRPr lang="en-US" sz="140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Attestation: Human Sign-Off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11</a:t>
            </a:r>
            <a:endParaRPr lang="en-US" sz="9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2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Outcome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Meaning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All work done, all claims verified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Partial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Some work deferred with documented reason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Dropped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Decision reversed, documented why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301752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"Attestation means: I observed this, and it works."</a:t>
            </a:r>
            <a:endParaRPr lang="en-US" sz="16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Evidence Chain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1371600" y="1280160"/>
            <a:ext cx="6400800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PRD → Problem defined, requirements listed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ADR → Design decision recorded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Tasks → Briefs written, code + tests pass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Gates → Quality checkpoints passed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Closeout → Work presented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Attestation → Human signed off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Zero Doctrine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2286000" y="1234440"/>
            <a:ext cx="4572000" cy="640080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2286000" y="1234440"/>
            <a:ext cx="4572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"The human is index zero"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731520" y="2148840"/>
            <a:ext cx="228600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731520" y="2286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in Priority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65176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intent drives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decision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3429000" y="2148840"/>
            <a:ext cx="228600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3429000" y="2286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Final in Authority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429000" y="265176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sign off,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the AI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6126480" y="2148840"/>
            <a:ext cx="2286000" cy="100584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6126480" y="22860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Cannot Be Automated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6126480" y="2651760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Some steps require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human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731520" y="33832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Covenant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914400" y="3749040"/>
            <a:ext cx="7315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Gates constrain agents 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They can't skip checkpoints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Humans must engage 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Read everything, question everything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10</a:t>
            </a:r>
            <a:endParaRPr lang="en-US" sz="9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Activity: Implement Your First Task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 your task brief (objective, requirements, criteria)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code matching the scope in the brief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tests for each acceptance criterion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the verification command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all acceptance criteria boxes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Update task brief status to Completed</a:t>
            </a:r>
            <a:endParaRPr lang="en-US" sz="14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Up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0584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Part 6: Putting It All Together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9202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2860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→ ADR → Tasks → Code → Verify → Attest</a:t>
            </a:r>
            <a:endParaRPr lang="en-US" sz="14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371600"/>
            <a:ext cx="73152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C9A227"/>
                </a:solidFill>
                <a:latin typeface="Georgia"/>
              </a:rPr>
              <a:t>Part 6</a:t>
            </a:r>
          </a:p>
        </p:txBody>
      </p:sp>
      <p:sp>
        <p:nvSpPr>
          <p:cNvPr id="3" name="Rectangle 2"/>
          <p:cNvSpPr/>
          <p:nvPr/>
        </p:nvSpPr>
        <p:spPr>
          <a:xfrm>
            <a:off x="2743200" y="2286000"/>
            <a:ext cx="3657600" cy="38100"/>
          </a:xfrm>
          <a:prstGeom prst="rect">
            <a:avLst/>
          </a:prstGeom>
          <a:solidFill>
            <a:srgbClr val="C9A2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56032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>
                <a:solidFill>
                  <a:srgbClr val="FFFFFF"/>
                </a:solidFill>
                <a:latin typeface="Georgia"/>
              </a:rPr>
              <a:t>Putting It Together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F5F0DF"/>
                </a:solidFill>
                <a:latin typeface="Calibri"/>
              </a:rPr>
              <a:t>CIDM 6330/6395  |  Governed Software Development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Governed Software Development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731520" y="210312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6: Putting It All Together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31520" y="301752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32918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Software Engineering Governance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374904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full cycle and gzkit CLI preview</a:t>
            </a:r>
            <a:endParaRPr lang="en-US" sz="1300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Complete Cycle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10</a:t>
            </a:r>
            <a:endParaRPr lang="en-US" sz="900" dirty="0"/>
          </a:p>
        </p:txBody>
      </p:sp>
      <p:sp>
        <p:nvSpPr>
          <p:cNvPr id="7" name="Shape 5"/>
          <p:cNvSpPr/>
          <p:nvPr/>
        </p:nvSpPr>
        <p:spPr>
          <a:xfrm>
            <a:off x="594360" y="1371600"/>
            <a:ext cx="1143000" cy="1005840"/>
          </a:xfrm>
          <a:prstGeom prst="rect">
            <a:avLst/>
          </a:prstGeom>
          <a:solidFill>
            <a:srgbClr val="2D6A4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59436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59436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1920240" y="1371600"/>
            <a:ext cx="1143000" cy="1005840"/>
          </a:xfrm>
          <a:prstGeom prst="rect">
            <a:avLst/>
          </a:prstGeom>
          <a:solidFill>
            <a:srgbClr val="40916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192024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92024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46120" y="1371600"/>
            <a:ext cx="1143000" cy="1005840"/>
          </a:xfrm>
          <a:prstGeom prst="rect">
            <a:avLst/>
          </a:prstGeom>
          <a:solidFill>
            <a:srgbClr val="52B78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324612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Tasks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324612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PIECES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572000" y="1371600"/>
            <a:ext cx="1143000" cy="1005840"/>
          </a:xfrm>
          <a:prstGeom prst="rect">
            <a:avLst/>
          </a:prstGeom>
          <a:solidFill>
            <a:srgbClr val="74C69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57200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57200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5897880" y="1371600"/>
            <a:ext cx="1143000" cy="1005840"/>
          </a:xfrm>
          <a:prstGeom prst="rect">
            <a:avLst/>
          </a:prstGeom>
          <a:solidFill>
            <a:srgbClr val="95D5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589788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589788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7223760" y="1371600"/>
            <a:ext cx="1143000" cy="1005840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7223760" y="146304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Attest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7223760" y="192024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 OFF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731520" y="27432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artifact lives in your git repository — version-controlled evidence.</a:t>
            </a:r>
            <a:endParaRPr lang="en-US" sz="14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Your Project Structure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1371600" y="1280160"/>
            <a:ext cx="640080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my-project/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├── docs/design/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├── prd/PRD-MYPROJECT-1.0.0.md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└── adr/ADR-0.1.0/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    ├── ADR-0.1.0.md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│       └── tasks/TASK-01…TASK-04.md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├── src/  (your code)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├── tests/  (your tests)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└── README.md</a:t>
            </a:r>
            <a:endParaRPr lang="en-US" sz="1400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Repeating Cycle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80160"/>
            <a:ext cx="7680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ADR-0.1.0: Book storage and retrieval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ADR-0.2.0: Reading statistics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ADR-0.3.0: Book recommendations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92608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Each feature gets its own ADR. Each ADR gets its own tasks.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cycle repeats until the PRD is fulfilled.</a:t>
            </a:r>
            <a:endParaRPr lang="en-US" sz="14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You've Learned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10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548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31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Learned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Artifact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governance matters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(understanding)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Defining what to build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Recording design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Breaking features into tasks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briefs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Implementing and verifying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Code + tests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The full cycle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Governed project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gzkit CLI Preview (Coming Soon)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10</a:t>
            </a:r>
            <a:endParaRPr lang="en-US" sz="9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 Did Manually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gzkit Automates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Created PRD from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prd scaffolds with interview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Created ADR from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plan creates with scorecard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Created task files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specify generates briefs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Ran tests manually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gates runs checkpoints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Presented informally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closeout generates summary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Self-attested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attest records sign-off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Tracked in your head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gz status shows everything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Governance Ledger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31520" y="12344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append-only audit trail (.gzkit/ledger.jsonl)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31520" y="1737360"/>
            <a:ext cx="76809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{"event":"project_init","id":"reading-list",...}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{"event":"prd_created","id":"PRD-READING-LIST",...}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{"event":"adr_created","id":"ADR-0.1.0",...}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{"event":"gate_checked","id":"ADR-0.1.0","status":"pass",...}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{"event":"attested","id":"ADR-0.1.0","status":"completed",...}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731520" y="38404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Timestamped, immutable — no one can silently delete history.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Governance Chain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371600"/>
            <a:ext cx="1143000" cy="1188720"/>
          </a:xfrm>
          <a:prstGeom prst="rect">
            <a:avLst/>
          </a:prstGeom>
          <a:solidFill>
            <a:srgbClr val="2D6A4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59436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59436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73736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1920240" y="1371600"/>
            <a:ext cx="1143000" cy="1188720"/>
          </a:xfrm>
          <a:prstGeom prst="rect">
            <a:avLst/>
          </a:prstGeom>
          <a:solidFill>
            <a:srgbClr val="40916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192024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92024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306324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12" name="Shape 10"/>
          <p:cNvSpPr/>
          <p:nvPr/>
        </p:nvSpPr>
        <p:spPr>
          <a:xfrm>
            <a:off x="3246120" y="1371600"/>
            <a:ext cx="1143000" cy="1188720"/>
          </a:xfrm>
          <a:prstGeom prst="rect">
            <a:avLst/>
          </a:prstGeom>
          <a:solidFill>
            <a:srgbClr val="52B78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324612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Tasks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24612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PIECES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438912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4572000" y="1371600"/>
            <a:ext cx="1143000" cy="1188720"/>
          </a:xfrm>
          <a:prstGeom prst="rect">
            <a:avLst/>
          </a:prstGeom>
          <a:solidFill>
            <a:srgbClr val="74C69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57200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Code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57200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571500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20" name="Shape 18"/>
          <p:cNvSpPr/>
          <p:nvPr/>
        </p:nvSpPr>
        <p:spPr>
          <a:xfrm>
            <a:off x="5897880" y="1371600"/>
            <a:ext cx="1143000" cy="1188720"/>
          </a:xfrm>
          <a:prstGeom prst="rect">
            <a:avLst/>
          </a:prstGeom>
          <a:solidFill>
            <a:srgbClr val="95D5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589788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589788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7040880" y="1645920"/>
            <a:ext cx="182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64748B"/>
                </a:solidFill>
              </a:rPr>
              <a:t>→</a:t>
            </a:r>
            <a:endParaRPr lang="en-US" sz="1800" dirty="0"/>
          </a:p>
        </p:txBody>
      </p:sp>
      <p:sp>
        <p:nvSpPr>
          <p:cNvPr id="24" name="Shape 22"/>
          <p:cNvSpPr/>
          <p:nvPr/>
        </p:nvSpPr>
        <p:spPr>
          <a:xfrm>
            <a:off x="7223760" y="1371600"/>
            <a:ext cx="1143000" cy="1188720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7223760" y="1554480"/>
            <a:ext cx="1143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Attest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7223760" y="2011680"/>
            <a:ext cx="1143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 OFF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59436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what you're building and why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192024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 how you'll approach each feature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324612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 ADRs into small, testable items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457200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 one task at a time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589788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tests, check acceptance criteria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7223760" y="2743200"/>
            <a:ext cx="1143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reviews and signs off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914400" y="384048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link is a document you create. Every document is evidence.</a:t>
            </a:r>
            <a:endParaRPr lang="en-US" sz="1400" dirty="0"/>
          </a:p>
        </p:txBody>
      </p:sp>
      <p:sp>
        <p:nvSpPr>
          <p:cNvPr id="34" name="Shape 3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5" name="Text 3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10</a:t>
            </a:r>
            <a:endParaRPr lang="en-US" sz="9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Lanes: Lite vs. Heavy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10</a:t>
            </a:r>
            <a:endParaRPr lang="en-US" sz="9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Lane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Gates Required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When to Use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 (ADR) + 2 (TDD)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Internal changes, refactoring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Heavy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All 5 gates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External contracts, CLI, APIs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 5"/>
          <p:cNvSpPr/>
          <p:nvPr/>
        </p:nvSpPr>
        <p:spPr>
          <a:xfrm>
            <a:off x="731520" y="27432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1E27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Rule: if a user would notice the change, it's Heavy.</a:t>
            </a:r>
            <a:endParaRPr lang="en-US" sz="14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Course Resources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10</a:t>
            </a:r>
            <a:endParaRPr lang="en-US" sz="9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280160"/>
          <a:ext cx="7680960" cy="914400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7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Resource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Location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PRD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templates/prd-template.md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ADR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templates/adr-template.md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Template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templates/task-template.md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Guides (deep dive)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guide-prd / guide-adr / guide-tasks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Glossary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glossary.md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Worked tutorial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tutorial-first-project.md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54864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Big Idea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Governance isn't bureaucracy.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It's evidence.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731520" y="237744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31520" y="274320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When AI writes code, governance proves</a:t>
            </a:r>
            <a:endParaRPr lang="en-US" sz="1800" dirty="0"/>
          </a:p>
          <a:p>
            <a:pPr marL="0" indent="0">
              <a:buNone/>
            </a:pPr>
            <a:r>
              <a:rPr lang="en-US" sz="1800" i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YOU are the architect.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731520" y="393192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tools come later. The thinking comes first.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You'll Use: Templates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731520" y="1280160"/>
            <a:ext cx="2468880" cy="228600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31520" y="1280160"/>
            <a:ext cx="2468880" cy="54864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914400" y="1508760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PRD Template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914400" y="1965960"/>
            <a:ext cx="2103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Defines the product: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to build and why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914400" y="3063240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2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566160" y="1280160"/>
            <a:ext cx="2468880" cy="228600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3566160" y="1280160"/>
            <a:ext cx="2468880" cy="54864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3749040" y="1508760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ADR Template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749040" y="1965960"/>
            <a:ext cx="2103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Records decisions: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you chose and why not alternatives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749040" y="3063240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3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400800" y="1280160"/>
            <a:ext cx="2468880" cy="228600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6400800" y="1280160"/>
            <a:ext cx="2468880" cy="54864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6583680" y="1508760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Task Template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6583680" y="1965960"/>
            <a:ext cx="21031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Scopes work items: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objective, criteria, verification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583680" y="3063240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4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731520" y="37947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special tools required — just a text editor and git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731520" y="4114800"/>
            <a:ext cx="7680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gzkit CLI automates this workflow — preview in Part 6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10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731520" y="13716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This Series Covers</a:t>
            </a:r>
            <a:endParaRPr lang="en-US" sz="30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188720"/>
          <a:ext cx="7680960" cy="2450592"/>
        </p:xfrm>
        <a:graphic>
          <a:graphicData uri="http://schemas.openxmlformats.org/drawingml/2006/table">
            <a:tbl>
              <a:tblPr/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4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Topic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You'll Learn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Why Governance?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The problem + the philosophy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Product Requirements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Defining what to build and why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Architecture Decisions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Recording design choices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Task Decomposition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Breaking features into work items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Implementation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Code, tests, and verification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1E1E1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Full Cycle + gzkit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Putting it all together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D5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4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39776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Running example throughout: a Reading List Tracker CLI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457200" y="470916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CIDM 6330/6395  |  Governed Software Development</a:t>
            </a:r>
            <a:endParaRPr lang="en-US" sz="900" dirty="0"/>
          </a:p>
        </p:txBody>
      </p:sp>
      <p:sp>
        <p:nvSpPr>
          <p:cNvPr id="8" name="Text 5"/>
          <p:cNvSpPr/>
          <p:nvPr/>
        </p:nvSpPr>
        <p:spPr>
          <a:xfrm>
            <a:off x="7772400" y="47091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10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3695</Words>
  <Application>Microsoft Office PowerPoint</Application>
  <PresentationFormat>On-screen Show (16:9)</PresentationFormat>
  <Paragraphs>818</Paragraphs>
  <Slides>72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7" baseType="lpstr">
      <vt:lpstr>Arial</vt:lpstr>
      <vt:lpstr>Calibri</vt:lpstr>
      <vt:lpstr>Consolas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Jeffry Babb</cp:lastModifiedBy>
  <cp:revision>2</cp:revision>
  <dcterms:created xsi:type="dcterms:W3CDTF">2013-01-27T09:14:16Z</dcterms:created>
  <dcterms:modified xsi:type="dcterms:W3CDTF">2026-03-23T00:52:40Z</dcterms:modified>
  <cp:category/>
</cp:coreProperties>
</file>