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9" r:id="rId18"/>
    <p:sldId id="280" r:id="rId19"/>
    <p:sldId id="281" r:id="rId20"/>
    <p:sldId id="282" r:id="rId21"/>
    <p:sldId id="278" r:id="rId22"/>
  </p:sldIdLst>
  <p:sldSz cx="12198350" cy="6859588"/>
  <p:notesSz cx="9144000" cy="6858000"/>
  <p:defaultTextStyle>
    <a:defPPr>
      <a:defRPr lang="de-DE"/>
    </a:defPPr>
    <a:lvl1pPr marL="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813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62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44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9253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906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880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694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8507" algn="l" defTabSz="121962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43" autoAdjust="0"/>
  </p:normalViewPr>
  <p:slideViewPr>
    <p:cSldViewPr>
      <p:cViewPr varScale="1">
        <p:scale>
          <a:sx n="105" d="100"/>
          <a:sy n="105" d="100"/>
        </p:scale>
        <p:origin x="750" y="174"/>
      </p:cViewPr>
      <p:guideLst>
        <p:guide orient="horz" pos="2161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1675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816825-00A8-44AC-AFD8-135A6994A320}" type="datetimeFigureOut">
              <a:rPr lang="de-DE" smtClean="0"/>
              <a:t>19.08.2020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4560E-2537-4E84-BCC6-75EC7FA40E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4004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B2F6B-0479-48D3-8E5D-FB56B54D85F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A3AD7-612D-4BA8-A7E1-1736764F482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43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813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62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944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9253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906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880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694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8507" algn="l" defTabSz="121962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09573" y="2198591"/>
            <a:ext cx="11377613" cy="132623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Rechteck 6"/>
          <p:cNvSpPr/>
          <p:nvPr userDrawn="1"/>
        </p:nvSpPr>
        <p:spPr>
          <a:xfrm>
            <a:off x="-2594281" y="-2"/>
            <a:ext cx="2257175" cy="93815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6034" tIns="48017" rIns="96034" bIns="48017">
            <a:spAutoFit/>
          </a:bodyPr>
          <a:lstStyle/>
          <a:p>
            <a:pPr defTabSz="0"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</a:pPr>
            <a:r>
              <a:rPr lang="en-US" altLang="de-DE" sz="1500" b="1" u="none" dirty="0" smtClean="0">
                <a:solidFill>
                  <a:schemeClr val="accent6">
                    <a:lumMod val="75000"/>
                  </a:schemeClr>
                </a:solidFill>
              </a:rPr>
              <a:t>HANDLING NOTES</a:t>
            </a:r>
          </a:p>
          <a:p>
            <a:pPr defTabSz="0"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</a:pPr>
            <a:r>
              <a:rPr lang="en-US" altLang="de-DE" sz="1500" b="1" u="sng" dirty="0" smtClean="0">
                <a:solidFill>
                  <a:schemeClr val="tx1"/>
                </a:solidFill>
              </a:rPr>
              <a:t>SPELLING</a:t>
            </a:r>
          </a:p>
          <a:p>
            <a:pPr marL="240084" indent="-240084" defTabSz="0">
              <a:spcBef>
                <a:spcPts val="400"/>
              </a:spcBef>
              <a:buClr>
                <a:schemeClr val="accent6"/>
              </a:buClr>
              <a:buFont typeface="Arial" panose="020B0604020202020204" pitchFamily="34" charset="0"/>
              <a:buChar char="●"/>
            </a:pPr>
            <a:r>
              <a:rPr lang="en-US" altLang="de-DE" sz="1500" b="0" dirty="0" smtClean="0">
                <a:solidFill>
                  <a:schemeClr val="tx1"/>
                </a:solidFill>
              </a:rPr>
              <a:t>Preferred</a:t>
            </a:r>
            <a:r>
              <a:rPr lang="en-US" altLang="de-DE" sz="1500" b="0" baseline="0" dirty="0" smtClean="0">
                <a:solidFill>
                  <a:schemeClr val="tx1"/>
                </a:solidFill>
              </a:rPr>
              <a:t> language for all charts is English.</a:t>
            </a:r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</a:pPr>
            <a:r>
              <a:rPr lang="en-US" altLang="de-DE" sz="1500" b="0" dirty="0" smtClean="0">
                <a:solidFill>
                  <a:schemeClr val="tx1"/>
                </a:solidFill>
              </a:rPr>
              <a:t>TDK and EPCOS is always written</a:t>
            </a:r>
            <a:r>
              <a:rPr lang="en-US" altLang="de-DE" sz="1500" b="0" baseline="0" dirty="0" smtClean="0">
                <a:solidFill>
                  <a:schemeClr val="tx1"/>
                </a:solidFill>
              </a:rPr>
              <a:t> </a:t>
            </a:r>
            <a:r>
              <a:rPr lang="en-US" altLang="de-DE" sz="1500" b="0" dirty="0" smtClean="0">
                <a:solidFill>
                  <a:schemeClr val="tx1"/>
                </a:solidFill>
              </a:rPr>
              <a:t>in capital letters.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</a:pPr>
            <a:r>
              <a:rPr lang="en-US" altLang="de-DE" sz="1500" b="1" dirty="0" smtClean="0">
                <a:solidFill>
                  <a:schemeClr val="tx1"/>
                </a:solidFill>
              </a:rPr>
              <a:t>Numerical formats	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No quotation marks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in numbers, e.g. 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2,222,000 instead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of  2”222’000.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Use numbers with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a comma up from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4 numbers, e.g. 1000,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but 50,000.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The decimal sign in English is a point,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e.g. 3.5.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 smtClean="0">
                <a:solidFill>
                  <a:schemeClr val="tx1"/>
                </a:solidFill>
              </a:rPr>
              <a:t>Percentages</a:t>
            </a:r>
          </a:p>
          <a:p>
            <a:pPr marL="0" indent="0" defTabSz="0">
              <a:spcBef>
                <a:spcPts val="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Use percent sign without a space, e.g. 50%.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 smtClean="0">
                <a:solidFill>
                  <a:schemeClr val="tx1"/>
                </a:solidFill>
              </a:rPr>
              <a:t>Quantities</a:t>
            </a:r>
          </a:p>
          <a:p>
            <a:pPr marL="0" indent="0" defTabSz="0">
              <a:spcBef>
                <a:spcPts val="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Add space between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number and unit, e.g. </a:t>
            </a:r>
            <a:br>
              <a:rPr lang="en-US" altLang="de-DE" sz="1500" dirty="0" smtClean="0">
                <a:solidFill>
                  <a:schemeClr val="tx1"/>
                </a:solidFill>
              </a:rPr>
            </a:br>
            <a:r>
              <a:rPr lang="en-US" altLang="de-DE" sz="1500" dirty="0" smtClean="0">
                <a:solidFill>
                  <a:schemeClr val="tx1"/>
                </a:solidFill>
              </a:rPr>
              <a:t>20 V.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 smtClean="0">
                <a:solidFill>
                  <a:schemeClr val="tx1"/>
                </a:solidFill>
              </a:rPr>
              <a:t>Headlines and chart contents</a:t>
            </a:r>
          </a:p>
          <a:p>
            <a:pPr marL="0" indent="0" defTabSz="0">
              <a:spcBef>
                <a:spcPts val="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dirty="0" smtClean="0">
                <a:solidFill>
                  <a:schemeClr val="tx1"/>
                </a:solidFill>
              </a:rPr>
              <a:t>Capitalize only the first word.</a:t>
            </a:r>
          </a:p>
          <a:p>
            <a:pPr marL="0" indent="0" defTabSz="0">
              <a:spcBef>
                <a:spcPts val="400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dirty="0" smtClean="0">
                <a:solidFill>
                  <a:schemeClr val="tx1"/>
                </a:solidFill>
              </a:rPr>
              <a:t>Dimensions</a:t>
            </a:r>
          </a:p>
          <a:p>
            <a:pPr marL="0" indent="0" algn="l" defTabSz="0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Add spaces between numbers and multiplication</a:t>
            </a:r>
            <a:r>
              <a:rPr lang="en-US" altLang="de-DE" sz="15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signs, </a:t>
            </a:r>
            <a:b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e.g. 2 x 3 x 4 mm³.</a:t>
            </a:r>
          </a:p>
          <a:p>
            <a:pPr marL="0" indent="0" algn="l" defTabSz="0" rt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Animation</a:t>
            </a:r>
          </a:p>
          <a:p>
            <a:pPr marL="0" indent="0" algn="l" defTabSz="0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tabLst>
                <a:tab pos="0" algn="l"/>
              </a:tabLst>
            </a:pPr>
            <a: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Wipe from left to right </a:t>
            </a:r>
            <a:b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en-US" altLang="de-DE" sz="15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 medium speed.</a:t>
            </a:r>
            <a:endParaRPr lang="en-US" altLang="de-DE" sz="15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hteck 7"/>
          <p:cNvSpPr/>
          <p:nvPr userDrawn="1"/>
        </p:nvSpPr>
        <p:spPr>
          <a:xfrm>
            <a:off x="12528403" y="9149"/>
            <a:ext cx="2257175" cy="97406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6034" tIns="48017" rIns="96034" bIns="48017">
            <a:spAutoFit/>
          </a:bodyPr>
          <a:lstStyle/>
          <a:p>
            <a:pPr defTabSz="0"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</a:pPr>
            <a:r>
              <a:rPr lang="en-US" altLang="de-DE" sz="1500" b="1" u="none" dirty="0" smtClean="0">
                <a:solidFill>
                  <a:schemeClr val="accent6">
                    <a:lumMod val="75000"/>
                  </a:schemeClr>
                </a:solidFill>
              </a:rPr>
              <a:t>HANDLING NOTES</a:t>
            </a:r>
            <a:endParaRPr lang="en-US" altLang="de-DE" sz="1500" b="1" u="none" noProof="0" dirty="0" smtClean="0"/>
          </a:p>
          <a:p>
            <a:pPr defTabSz="0">
              <a:spcBef>
                <a:spcPts val="0"/>
              </a:spcBef>
              <a:spcAft>
                <a:spcPts val="400"/>
              </a:spcAft>
              <a:buClr>
                <a:schemeClr val="accent6"/>
              </a:buClr>
              <a:tabLst>
                <a:tab pos="0" algn="l"/>
              </a:tabLst>
            </a:pPr>
            <a:r>
              <a:rPr lang="en-US" altLang="de-DE" sz="1500" b="1" u="sng" noProof="0" dirty="0" smtClean="0"/>
              <a:t>TYPOGRAPHY</a:t>
            </a:r>
          </a:p>
          <a:p>
            <a:pPr marL="240084" indent="-240084" defTabSz="0">
              <a:spcBef>
                <a:spcPts val="40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="1" noProof="0" dirty="0" smtClean="0"/>
              <a:t>TDK Blue</a:t>
            </a:r>
            <a:br>
              <a:rPr lang="en-US" altLang="de-DE" sz="1500" b="1" noProof="0" dirty="0" smtClean="0"/>
            </a:br>
            <a:r>
              <a:rPr lang="en-US" altLang="de-DE" sz="1500" b="0" baseline="0" noProof="0" dirty="0" smtClean="0"/>
              <a:t>RGB 0/70/173.</a:t>
            </a:r>
          </a:p>
          <a:p>
            <a:pPr marL="122810" indent="-122810" defTabSz="0">
              <a:spcBef>
                <a:spcPts val="400"/>
              </a:spcBef>
              <a:buClr>
                <a:schemeClr val="accent6"/>
              </a:buClr>
              <a:tabLst>
                <a:tab pos="0" algn="l"/>
              </a:tabLst>
            </a:pPr>
            <a:r>
              <a:rPr lang="en-US" altLang="de-DE" sz="1500" b="1" noProof="0" dirty="0" smtClean="0"/>
              <a:t>Font and font sizes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 smtClean="0"/>
              <a:t>Font color black.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 smtClean="0"/>
              <a:t>Headline Arial bold,</a:t>
            </a:r>
            <a:r>
              <a:rPr lang="en-US" altLang="de-DE" sz="1500" baseline="0" noProof="0" dirty="0" smtClean="0"/>
              <a:t> </a:t>
            </a:r>
            <a:br>
              <a:rPr lang="en-US" altLang="de-DE" sz="1500" baseline="0" noProof="0" dirty="0" smtClean="0"/>
            </a:br>
            <a:r>
              <a:rPr lang="en-US" altLang="de-DE" sz="1500" baseline="0" noProof="0" dirty="0" smtClean="0"/>
              <a:t>26 point, black.</a:t>
            </a:r>
            <a:endParaRPr lang="en-US" altLang="de-DE" sz="1500" noProof="0" dirty="0" smtClean="0"/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 smtClean="0"/>
              <a:t>Chart content</a:t>
            </a:r>
            <a:r>
              <a:rPr lang="en-US" altLang="de-DE" sz="1500" baseline="0" noProof="0" dirty="0" smtClean="0"/>
              <a:t> </a:t>
            </a:r>
            <a:r>
              <a:rPr lang="en-US" altLang="de-DE" sz="1500" noProof="0" dirty="0" smtClean="0"/>
              <a:t>Arial (Arial Narrow, if necessary), </a:t>
            </a:r>
            <a:br>
              <a:rPr lang="en-US" altLang="de-DE" sz="1500" noProof="0" dirty="0" smtClean="0"/>
            </a:br>
            <a:r>
              <a:rPr lang="en-US" altLang="de-DE" sz="1500" noProof="0" dirty="0" smtClean="0"/>
              <a:t>as a rule: 14 point, black.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 smtClean="0"/>
              <a:t>Captions Arial Narrow, </a:t>
            </a:r>
            <a:br>
              <a:rPr lang="en-US" altLang="de-DE" sz="1500" noProof="0" dirty="0" smtClean="0"/>
            </a:br>
            <a:r>
              <a:rPr lang="en-US" altLang="de-DE" sz="1500" noProof="0" dirty="0" smtClean="0"/>
              <a:t>as a rule: 12 point, black</a:t>
            </a:r>
            <a:r>
              <a:rPr lang="en-US" altLang="de-DE" sz="1500" baseline="0" noProof="0" dirty="0" smtClean="0"/>
              <a:t>.</a:t>
            </a:r>
          </a:p>
          <a:p>
            <a:pPr marL="241384" indent="-2413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aseline="0" noProof="0" dirty="0" smtClean="0"/>
              <a:t>Not more than 3 point </a:t>
            </a:r>
            <a:br>
              <a:rPr lang="en-US" altLang="de-DE" sz="1500" baseline="0" noProof="0" dirty="0" smtClean="0"/>
            </a:br>
            <a:r>
              <a:rPr lang="en-US" altLang="de-DE" sz="1500" baseline="0" noProof="0" dirty="0" smtClean="0"/>
              <a:t>sizes in one chart.</a:t>
            </a:r>
            <a:r>
              <a:rPr lang="en-US" altLang="de-DE" sz="1500" noProof="0" dirty="0" smtClean="0"/>
              <a:t> </a:t>
            </a:r>
          </a:p>
          <a:p>
            <a:pPr marL="0" indent="0" defTabSz="0">
              <a:spcBef>
                <a:spcPts val="400"/>
              </a:spcBef>
              <a:buClr>
                <a:schemeClr val="accent6"/>
              </a:buClr>
              <a:tabLst>
                <a:tab pos="0" algn="l"/>
              </a:tabLst>
            </a:pPr>
            <a:r>
              <a:rPr lang="en-US" altLang="de-DE" sz="1500" b="1" noProof="0" dirty="0" smtClean="0"/>
              <a:t>Enumerations</a:t>
            </a:r>
            <a:endParaRPr lang="en-US" altLang="de-DE" sz="1500" noProof="0" dirty="0" smtClean="0"/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noProof="0" dirty="0" smtClean="0"/>
              <a:t>First</a:t>
            </a:r>
            <a:r>
              <a:rPr lang="en-US" altLang="de-DE" sz="1500" baseline="0" noProof="0" dirty="0" smtClean="0"/>
              <a:t> level </a:t>
            </a:r>
            <a:r>
              <a:rPr lang="en-US" altLang="de-DE" sz="1500" baseline="0" noProof="0" dirty="0" smtClean="0">
                <a:solidFill>
                  <a:schemeClr val="accent6"/>
                </a:solidFill>
                <a:latin typeface="Arial"/>
                <a:cs typeface="Arial"/>
              </a:rPr>
              <a:t>●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 (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Normal Text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, symbol 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Black Circle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) orange RGB 247/150/70 or in the font color (black).</a:t>
            </a:r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aseline="0" noProof="0" dirty="0" smtClean="0">
                <a:latin typeface="Arial"/>
                <a:cs typeface="Arial"/>
              </a:rPr>
              <a:t>Second level ¬ (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Normal Text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, symbol 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Not Sign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) in black.</a:t>
            </a:r>
          </a:p>
          <a:p>
            <a:pPr marL="240084" indent="-240084" defTabSz="0">
              <a:spcBef>
                <a:spcPts val="0"/>
              </a:spcBef>
              <a:buClr>
                <a:schemeClr val="accent6"/>
              </a:buClr>
              <a:buFont typeface="Arial" panose="020B0604020202020204" pitchFamily="34" charset="0"/>
              <a:buChar char="●"/>
              <a:tabLst>
                <a:tab pos="0" algn="l"/>
              </a:tabLst>
            </a:pPr>
            <a:r>
              <a:rPr lang="en-US" altLang="de-DE" sz="1500" baseline="0" noProof="0" dirty="0" smtClean="0">
                <a:latin typeface="Arial"/>
                <a:cs typeface="Arial"/>
              </a:rPr>
              <a:t>Third level ○ (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Normal Text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, symbol </a:t>
            </a:r>
            <a:r>
              <a:rPr lang="en-US" altLang="de-DE" sz="1500" i="1" baseline="0" noProof="0" dirty="0" smtClean="0">
                <a:latin typeface="Arial"/>
                <a:cs typeface="Arial"/>
              </a:rPr>
              <a:t>White Circle</a:t>
            </a:r>
            <a:r>
              <a:rPr lang="en-US" altLang="de-DE" sz="1500" baseline="0" noProof="0" dirty="0" smtClean="0">
                <a:latin typeface="Arial"/>
                <a:cs typeface="Arial"/>
              </a:rPr>
              <a:t>) in black.</a:t>
            </a:r>
          </a:p>
          <a:p>
            <a:pPr marL="240084" marR="0" indent="-240084" algn="l" defTabSz="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Char char="●"/>
              <a:tabLst>
                <a:tab pos="0" algn="l"/>
              </a:tabLst>
              <a:defRPr/>
            </a:pPr>
            <a:r>
              <a:rPr lang="en-US" altLang="de-DE" sz="1500" noProof="0" dirty="0" smtClean="0"/>
              <a:t>100% of the font size.</a:t>
            </a:r>
          </a:p>
          <a:p>
            <a:pPr marL="0" indent="0" defTabSz="0">
              <a:spcBef>
                <a:spcPts val="400"/>
              </a:spcBef>
              <a:buClrTx/>
              <a:buFontTx/>
              <a:buNone/>
            </a:pPr>
            <a:r>
              <a:rPr lang="en-US" altLang="de-DE" sz="1500" b="1" noProof="0" dirty="0" smtClean="0"/>
              <a:t>Bottom line </a:t>
            </a:r>
            <a:r>
              <a:rPr lang="en-US" altLang="de-DE" sz="1500" b="0" noProof="0" dirty="0" smtClean="0"/>
              <a:t>(Master)</a:t>
            </a:r>
          </a:p>
          <a:p>
            <a:pPr marL="0" indent="0" defTabSz="0">
              <a:spcBef>
                <a:spcPts val="0"/>
              </a:spcBef>
              <a:buClrTx/>
              <a:buFontTx/>
              <a:buNone/>
            </a:pPr>
            <a:r>
              <a:rPr lang="en-US" altLang="de-DE" sz="1500" noProof="0" dirty="0" smtClean="0"/>
              <a:t>Don’t forget to fill in the presentation</a:t>
            </a:r>
            <a:r>
              <a:rPr lang="en-US" altLang="de-DE" sz="1500" baseline="0" noProof="0" dirty="0" smtClean="0"/>
              <a:t> </a:t>
            </a:r>
            <a:r>
              <a:rPr lang="en-US" altLang="de-DE" sz="1500" noProof="0" dirty="0" smtClean="0"/>
              <a:t>topic (left side) </a:t>
            </a:r>
          </a:p>
          <a:p>
            <a:pPr marL="0" indent="0" defTabSz="0">
              <a:spcBef>
                <a:spcPts val="0"/>
              </a:spcBef>
              <a:buClrTx/>
              <a:buFontTx/>
              <a:buNone/>
            </a:pPr>
            <a:r>
              <a:rPr lang="en-US" altLang="de-DE" sz="1500" noProof="0" dirty="0" smtClean="0"/>
              <a:t>and the editors</a:t>
            </a:r>
            <a:r>
              <a:rPr lang="en-US" altLang="de-DE" sz="1500" baseline="0" noProof="0" dirty="0" smtClean="0"/>
              <a:t> notes (right side).</a:t>
            </a:r>
          </a:p>
          <a:p>
            <a:pPr marL="0" indent="0" defTabSz="0">
              <a:spcBef>
                <a:spcPts val="400"/>
              </a:spcBef>
              <a:buClrTx/>
              <a:buFontTx/>
              <a:buNone/>
            </a:pPr>
            <a:r>
              <a:rPr lang="en-US" altLang="de-DE" sz="1500" b="1" baseline="0" noProof="0" dirty="0" smtClean="0"/>
              <a:t>Colors</a:t>
            </a:r>
          </a:p>
          <a:p>
            <a:pPr marL="0" indent="0" defTabSz="0">
              <a:spcBef>
                <a:spcPts val="0"/>
              </a:spcBef>
              <a:buClrTx/>
              <a:buFontTx/>
              <a:buNone/>
            </a:pPr>
            <a:r>
              <a:rPr lang="en-US" altLang="de-DE" sz="1500" baseline="0" noProof="0" dirty="0" smtClean="0"/>
              <a:t>Use the predefined design colors.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8625840" y="9153"/>
            <a:ext cx="3572510" cy="753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  <p:sp>
        <p:nvSpPr>
          <p:cNvPr id="12" name="Textplatzhalter 46"/>
          <p:cNvSpPr>
            <a:spLocks noGrp="1"/>
          </p:cNvSpPr>
          <p:nvPr>
            <p:ph type="body" sz="quarter" idx="11" hasCustomPrompt="1"/>
          </p:nvPr>
        </p:nvSpPr>
        <p:spPr>
          <a:xfrm>
            <a:off x="409576" y="3840807"/>
            <a:ext cx="11377613" cy="702937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marL="0" indent="0">
              <a:buNone/>
              <a:defRPr sz="2600" baseline="0"/>
            </a:lvl1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7735169" y="5792619"/>
            <a:ext cx="4024312" cy="21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tabLst>
                <a:tab pos="3314700" algn="l"/>
                <a:tab pos="3857625" algn="l"/>
                <a:tab pos="4572000" algn="l"/>
              </a:tabLst>
              <a:defRPr sz="1200"/>
            </a:lvl1pPr>
          </a:lstStyle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 smtClean="0">
                <a:solidFill>
                  <a:srgbClr val="000000"/>
                </a:solidFill>
              </a:rPr>
              <a:t>Department</a:t>
            </a:r>
          </a:p>
        </p:txBody>
      </p:sp>
      <p:sp>
        <p:nvSpPr>
          <p:cNvPr id="14" name="Textplatzhalt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7736455" y="5985216"/>
            <a:ext cx="4024312" cy="1962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tabLst>
                <a:tab pos="3314700" algn="l"/>
                <a:tab pos="3857625" algn="l"/>
                <a:tab pos="4572000" algn="l"/>
              </a:tabLst>
              <a:defRPr sz="1200"/>
            </a:lvl1pPr>
          </a:lstStyle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 smtClean="0">
                <a:solidFill>
                  <a:srgbClr val="000000"/>
                </a:solidFill>
              </a:rPr>
              <a:t>Location, Country</a:t>
            </a:r>
          </a:p>
        </p:txBody>
      </p:sp>
      <p:sp>
        <p:nvSpPr>
          <p:cNvPr id="15" name="Textplatzhalt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7735039" y="6176036"/>
            <a:ext cx="4024312" cy="1962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tabLst>
                <a:tab pos="3314700" algn="l"/>
                <a:tab pos="3857625" algn="l"/>
                <a:tab pos="4572000" algn="l"/>
              </a:tabLst>
              <a:defRPr sz="1200" baseline="0"/>
            </a:lvl1pPr>
          </a:lstStyle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 smtClean="0">
                <a:solidFill>
                  <a:srgbClr val="000000"/>
                </a:solidFill>
                <a:cs typeface="Arial" charset="0"/>
              </a:rPr>
              <a:t>Month</a:t>
            </a:r>
            <a:r>
              <a:rPr lang="en-US" altLang="de-DE" sz="1200" dirty="0" smtClean="0">
                <a:solidFill>
                  <a:srgbClr val="000000"/>
                </a:solidFill>
              </a:rPr>
              <a:t> DD, YYYY</a:t>
            </a:r>
            <a:endParaRPr lang="en-US" altLang="de-DE" sz="1200" dirty="0">
              <a:solidFill>
                <a:srgbClr val="000000"/>
              </a:solidFill>
            </a:endParaRPr>
          </a:p>
        </p:txBody>
      </p:sp>
      <p:sp>
        <p:nvSpPr>
          <p:cNvPr id="18" name="Rechteck 17"/>
          <p:cNvSpPr/>
          <p:nvPr userDrawn="1"/>
        </p:nvSpPr>
        <p:spPr>
          <a:xfrm>
            <a:off x="0" y="6403378"/>
            <a:ext cx="1219835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236" y="890423"/>
            <a:ext cx="5772950" cy="540000"/>
          </a:xfrm>
          <a:prstGeom prst="rect">
            <a:avLst/>
          </a:prstGeom>
        </p:spPr>
      </p:pic>
      <p:sp>
        <p:nvSpPr>
          <p:cNvPr id="19" name="Textfeld 15"/>
          <p:cNvSpPr txBox="1"/>
          <p:nvPr userDrawn="1"/>
        </p:nvSpPr>
        <p:spPr>
          <a:xfrm>
            <a:off x="7783394" y="5229994"/>
            <a:ext cx="3999974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indent="0" algn="r">
              <a:buClr>
                <a:schemeClr val="accent6"/>
              </a:buClr>
              <a:buSzPct val="100000"/>
              <a:buFont typeface="Arial" panose="020B0604020202020204" pitchFamily="34" charset="0"/>
              <a:buNone/>
            </a:pP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TDK-Micronas GmbH</a:t>
            </a:r>
          </a:p>
        </p:txBody>
      </p:sp>
      <p:sp>
        <p:nvSpPr>
          <p:cNvPr id="20" name="Textfeld 15"/>
          <p:cNvSpPr txBox="1"/>
          <p:nvPr userDrawn="1"/>
        </p:nvSpPr>
        <p:spPr>
          <a:xfrm>
            <a:off x="7783394" y="5467549"/>
            <a:ext cx="3999974" cy="17518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tabLst>
                <a:tab pos="3314700" algn="l"/>
                <a:tab pos="3857625" algn="l"/>
                <a:tab pos="4572000" algn="l"/>
              </a:tabLst>
            </a:pPr>
            <a:r>
              <a:rPr lang="en-US" altLang="de-DE" sz="1200" dirty="0" smtClean="0">
                <a:solidFill>
                  <a:srgbClr val="000000"/>
                </a:solidFill>
                <a:cs typeface="Arial" charset="0"/>
              </a:rPr>
              <a:t> Magnetic Sensors </a:t>
            </a:r>
            <a:r>
              <a:rPr lang="en-US" altLang="de-DE" sz="1200" dirty="0" smtClean="0">
                <a:solidFill>
                  <a:srgbClr val="000000"/>
                </a:solidFill>
              </a:rPr>
              <a:t>Business Group</a:t>
            </a:r>
          </a:p>
        </p:txBody>
      </p:sp>
    </p:spTree>
    <p:extLst>
      <p:ext uri="{BB962C8B-B14F-4D97-AF65-F5344CB8AC3E}">
        <p14:creationId xmlns:p14="http://schemas.microsoft.com/office/powerpoint/2010/main" val="2067931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11163" y="1270000"/>
            <a:ext cx="11376644" cy="504011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</a:lstStyle>
          <a:p>
            <a:pPr lvl="0"/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1"/>
            <a:r>
              <a:rPr lang="de-DE" dirty="0" err="1" smtClean="0"/>
              <a:t>second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Headline 2 (additional in case of second line)</a:t>
            </a:r>
            <a:br>
              <a:rPr lang="en-US" dirty="0" smtClean="0"/>
            </a:br>
            <a:r>
              <a:rPr lang="en-US" dirty="0" smtClean="0"/>
              <a:t>Headline 1 (in case of one line only</a:t>
            </a:r>
            <a:r>
              <a:rPr lang="de-DE" dirty="0" smtClean="0"/>
              <a:t>)</a:t>
            </a:r>
            <a:endParaRPr lang="en-US" dirty="0"/>
          </a:p>
        </p:txBody>
      </p:sp>
      <p:sp>
        <p:nvSpPr>
          <p:cNvPr id="17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663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Titel MICRO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11163" y="1270000"/>
            <a:ext cx="11385550" cy="5040313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</a:lstStyle>
          <a:p>
            <a:pPr lvl="0"/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1"/>
            <a:r>
              <a:rPr lang="de-DE" dirty="0" err="1" smtClean="0"/>
              <a:t>second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related</a:t>
            </a:r>
            <a:endParaRPr lang="en-US" dirty="0"/>
          </a:p>
        </p:txBody>
      </p:sp>
      <p:sp>
        <p:nvSpPr>
          <p:cNvPr id="11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  <p:pic>
        <p:nvPicPr>
          <p:cNvPr id="7" name="Picture 7" descr="Micronas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801" y="868790"/>
            <a:ext cx="1124664" cy="18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627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anchor="b"/>
          <a:lstStyle>
            <a:lvl1pPr>
              <a:defRPr/>
            </a:lvl1pPr>
          </a:lstStyle>
          <a:p>
            <a:r>
              <a:rPr lang="de-DE" dirty="0" err="1" smtClean="0"/>
              <a:t>Only</a:t>
            </a:r>
            <a:r>
              <a:rPr lang="de-DE" dirty="0" smtClean="0"/>
              <a:t> Title</a:t>
            </a:r>
            <a:endParaRPr lang="en-US" dirty="0"/>
          </a:p>
        </p:txBody>
      </p:sp>
      <p:sp>
        <p:nvSpPr>
          <p:cNvPr id="7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1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t Titel MICRO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Only</a:t>
            </a:r>
            <a:r>
              <a:rPr lang="de-DE" dirty="0" smtClean="0"/>
              <a:t> Title</a:t>
            </a:r>
            <a:br>
              <a:rPr lang="de-DE" dirty="0" smtClean="0"/>
            </a:br>
            <a:r>
              <a:rPr lang="de-DE" dirty="0" err="1" smtClean="0"/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related</a:t>
            </a:r>
            <a:endParaRPr lang="en-US" dirty="0"/>
          </a:p>
        </p:txBody>
      </p:sp>
      <p:pic>
        <p:nvPicPr>
          <p:cNvPr id="3" name="Picture 7" descr="Micronas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1801" y="868790"/>
            <a:ext cx="1124664" cy="184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76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 userDrawn="1"/>
        </p:nvSpPr>
        <p:spPr bwMode="auto">
          <a:xfrm>
            <a:off x="409579" y="6048309"/>
            <a:ext cx="11377612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>
            <a:lvl1pPr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6925" algn="l"/>
                <a:tab pos="3314700" algn="l"/>
                <a:tab pos="3857625" algn="l"/>
                <a:tab pos="4572000" algn="l"/>
              </a:tabLs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de-DE" sz="1900" b="1" dirty="0" smtClean="0"/>
              <a:t>www.micronas.com</a:t>
            </a:r>
            <a:endParaRPr lang="en-US" altLang="de-DE" sz="1900" b="1" dirty="0">
              <a:sym typeface="Symbol" pitchFamily="18" charset="2"/>
            </a:endParaRPr>
          </a:p>
        </p:txBody>
      </p:sp>
      <p:pic>
        <p:nvPicPr>
          <p:cNvPr id="4" name="Picture 7" descr="TDK CI Mark_blue_RGB_highre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304" y="2880667"/>
            <a:ext cx="2680247" cy="62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 userDrawn="1"/>
        </p:nvSpPr>
        <p:spPr>
          <a:xfrm>
            <a:off x="8625840" y="9153"/>
            <a:ext cx="3572510" cy="753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  <p:sp>
        <p:nvSpPr>
          <p:cNvPr id="6" name="Rechteck 5"/>
          <p:cNvSpPr/>
          <p:nvPr userDrawn="1"/>
        </p:nvSpPr>
        <p:spPr>
          <a:xfrm>
            <a:off x="0" y="6403378"/>
            <a:ext cx="12198350" cy="43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63" tIns="60981" rIns="121963" bIns="60981" spcCol="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09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07043" y="208333"/>
            <a:ext cx="7698033" cy="792605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 smtClean="0"/>
              <a:t>Headline 2 (additional in case of second line)</a:t>
            </a:r>
            <a:br>
              <a:rPr lang="en-US" dirty="0" smtClean="0"/>
            </a:br>
            <a:r>
              <a:rPr lang="en-US" dirty="0" smtClean="0"/>
              <a:t>Headline 1 (in case of one line only</a:t>
            </a:r>
            <a:r>
              <a:rPr lang="de-DE" dirty="0" smtClean="0"/>
              <a:t>)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7203" y="1269453"/>
            <a:ext cx="11351540" cy="505483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1"/>
            <a:r>
              <a:rPr lang="de-DE" dirty="0" err="1" smtClean="0"/>
              <a:t>second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ext Box 272"/>
          <p:cNvSpPr txBox="1">
            <a:spLocks noChangeArrowheads="1"/>
          </p:cNvSpPr>
          <p:nvPr userDrawn="1"/>
        </p:nvSpPr>
        <p:spPr bwMode="auto">
          <a:xfrm>
            <a:off x="11643945" y="-220714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12" name="Text Box 284"/>
          <p:cNvSpPr txBox="1">
            <a:spLocks noChangeArrowheads="1"/>
          </p:cNvSpPr>
          <p:nvPr userDrawn="1"/>
        </p:nvSpPr>
        <p:spPr bwMode="auto">
          <a:xfrm>
            <a:off x="260449" y="-220714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13" name="Text Box 285"/>
          <p:cNvSpPr txBox="1">
            <a:spLocks noChangeArrowheads="1"/>
          </p:cNvSpPr>
          <p:nvPr userDrawn="1"/>
        </p:nvSpPr>
        <p:spPr bwMode="auto">
          <a:xfrm>
            <a:off x="5995362" y="-220714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0,00</a:t>
            </a:r>
          </a:p>
        </p:txBody>
      </p:sp>
      <p:sp>
        <p:nvSpPr>
          <p:cNvPr id="14" name="Text Box 286"/>
          <p:cNvSpPr txBox="1">
            <a:spLocks noChangeArrowheads="1"/>
          </p:cNvSpPr>
          <p:nvPr userDrawn="1"/>
        </p:nvSpPr>
        <p:spPr bwMode="auto">
          <a:xfrm>
            <a:off x="12275436" y="6247322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15" name="Text Box 291"/>
          <p:cNvSpPr txBox="1">
            <a:spLocks noChangeArrowheads="1"/>
          </p:cNvSpPr>
          <p:nvPr userDrawn="1"/>
        </p:nvSpPr>
        <p:spPr bwMode="auto">
          <a:xfrm>
            <a:off x="12218478" y="119248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6,0</a:t>
            </a:r>
          </a:p>
        </p:txBody>
      </p:sp>
      <p:sp>
        <p:nvSpPr>
          <p:cNvPr id="16" name="Text Box 280"/>
          <p:cNvSpPr txBox="1">
            <a:spLocks noChangeArrowheads="1"/>
          </p:cNvSpPr>
          <p:nvPr userDrawn="1"/>
        </p:nvSpPr>
        <p:spPr bwMode="auto">
          <a:xfrm>
            <a:off x="12218478" y="46236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17" name="Text Box 278"/>
          <p:cNvSpPr txBox="1">
            <a:spLocks noChangeArrowheads="1"/>
          </p:cNvSpPr>
          <p:nvPr userDrawn="1"/>
        </p:nvSpPr>
        <p:spPr bwMode="auto">
          <a:xfrm>
            <a:off x="5995362" y="6929455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0,00</a:t>
            </a:r>
          </a:p>
        </p:txBody>
      </p:sp>
      <p:sp>
        <p:nvSpPr>
          <p:cNvPr id="18" name="Text Box 279"/>
          <p:cNvSpPr txBox="1">
            <a:spLocks noChangeArrowheads="1"/>
          </p:cNvSpPr>
          <p:nvPr userDrawn="1"/>
        </p:nvSpPr>
        <p:spPr bwMode="auto">
          <a:xfrm>
            <a:off x="260449" y="6929455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19" name="Text Box 281"/>
          <p:cNvSpPr txBox="1">
            <a:spLocks noChangeArrowheads="1"/>
          </p:cNvSpPr>
          <p:nvPr userDrawn="1"/>
        </p:nvSpPr>
        <p:spPr bwMode="auto">
          <a:xfrm>
            <a:off x="11643945" y="6929455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15,8</a:t>
            </a:r>
          </a:p>
        </p:txBody>
      </p:sp>
      <p:sp>
        <p:nvSpPr>
          <p:cNvPr id="20" name="Text Box 286"/>
          <p:cNvSpPr txBox="1">
            <a:spLocks noChangeArrowheads="1"/>
          </p:cNvSpPr>
          <p:nvPr userDrawn="1"/>
        </p:nvSpPr>
        <p:spPr bwMode="auto">
          <a:xfrm>
            <a:off x="-258744" y="6247322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21" name="Text Box 291"/>
          <p:cNvSpPr txBox="1">
            <a:spLocks noChangeArrowheads="1"/>
          </p:cNvSpPr>
          <p:nvPr userDrawn="1"/>
        </p:nvSpPr>
        <p:spPr bwMode="auto">
          <a:xfrm>
            <a:off x="-315702" y="119248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6,0</a:t>
            </a:r>
          </a:p>
        </p:txBody>
      </p:sp>
      <p:sp>
        <p:nvSpPr>
          <p:cNvPr id="22" name="Text Box 280"/>
          <p:cNvSpPr txBox="1">
            <a:spLocks noChangeArrowheads="1"/>
          </p:cNvSpPr>
          <p:nvPr userDrawn="1"/>
        </p:nvSpPr>
        <p:spPr bwMode="auto">
          <a:xfrm>
            <a:off x="-315702" y="462369"/>
            <a:ext cx="235229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8,0</a:t>
            </a:r>
          </a:p>
        </p:txBody>
      </p:sp>
      <p:sp>
        <p:nvSpPr>
          <p:cNvPr id="23" name="Text Box 285"/>
          <p:cNvSpPr txBox="1">
            <a:spLocks noChangeArrowheads="1"/>
          </p:cNvSpPr>
          <p:nvPr userDrawn="1"/>
        </p:nvSpPr>
        <p:spPr bwMode="auto">
          <a:xfrm>
            <a:off x="7991801" y="-228336"/>
            <a:ext cx="329321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de-DE" sz="1300" dirty="0" smtClean="0">
                <a:solidFill>
                  <a:schemeClr val="bg1"/>
                </a:solidFill>
              </a:rPr>
              <a:t>5,60</a:t>
            </a:r>
          </a:p>
        </p:txBody>
      </p:sp>
      <p:sp>
        <p:nvSpPr>
          <p:cNvPr id="30" name="Text Box 244"/>
          <p:cNvSpPr txBox="1">
            <a:spLocks noChangeArrowheads="1"/>
          </p:cNvSpPr>
          <p:nvPr userDrawn="1"/>
        </p:nvSpPr>
        <p:spPr bwMode="auto">
          <a:xfrm>
            <a:off x="417201" y="6528483"/>
            <a:ext cx="8408985" cy="20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defRPr/>
            </a:pPr>
            <a:r>
              <a:rPr lang="en-US" altLang="de-DE" sz="1300" b="1" noProof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 topic</a:t>
            </a:r>
            <a:endParaRPr lang="en-US" altLang="de-DE" sz="1300" b="0" noProof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Line 266"/>
          <p:cNvSpPr>
            <a:spLocks noChangeShapeType="1"/>
          </p:cNvSpPr>
          <p:nvPr userDrawn="1"/>
        </p:nvSpPr>
        <p:spPr bwMode="auto">
          <a:xfrm>
            <a:off x="409576" y="6456269"/>
            <a:ext cx="11377613" cy="0"/>
          </a:xfrm>
          <a:prstGeom prst="line">
            <a:avLst/>
          </a:prstGeom>
          <a:noFill/>
          <a:ln w="12700">
            <a:solidFill>
              <a:srgbClr val="0046A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0693" tIns="59287" rIns="120693" bIns="59287" anchor="ctr"/>
          <a:lstStyle/>
          <a:p>
            <a:endParaRPr lang="en-US" dirty="0"/>
          </a:p>
        </p:txBody>
      </p:sp>
      <p:sp>
        <p:nvSpPr>
          <p:cNvPr id="32" name="Text Box 304"/>
          <p:cNvSpPr txBox="1">
            <a:spLocks noChangeArrowheads="1"/>
          </p:cNvSpPr>
          <p:nvPr userDrawn="1"/>
        </p:nvSpPr>
        <p:spPr bwMode="auto">
          <a:xfrm>
            <a:off x="8826191" y="6460042"/>
            <a:ext cx="296100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 anchorCtr="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defRPr/>
            </a:pPr>
            <a:r>
              <a:rPr lang="en-US" altLang="de-DE" sz="1100" b="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© </a:t>
            </a:r>
            <a:r>
              <a:rPr lang="en-US" altLang="de-DE" sz="1100" b="1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TDK-Micronas 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 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cs"/>
              </a:rPr>
              <a:t> YYYY</a:t>
            </a:r>
            <a:endParaRPr lang="en-US" altLang="de-DE" sz="1100" baseline="0" noProof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 eaLnBrk="1" hangingPunct="1">
              <a:lnSpc>
                <a:spcPct val="100000"/>
              </a:lnSpc>
              <a:defRPr/>
            </a:pP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Department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charset="0"/>
              </a:rPr>
              <a:t>MM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/YY </a:t>
            </a:r>
            <a:r>
              <a:rPr lang="en-US" altLang="de-DE" sz="11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en-US" altLang="de-DE" sz="1100" kern="1200" baseline="0" noProof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+mn-ea"/>
                <a:cs typeface="+mn-cs"/>
                <a:sym typeface="Symbol" pitchFamily="18" charset="2"/>
              </a:rPr>
              <a:t> </a:t>
            </a:r>
            <a:fld id="{CC0C4A1D-6455-4829-8626-A0F8587C9CE2}" type="slidenum">
              <a:rPr lang="en-US" altLang="de-DE" sz="1100" baseline="0" noProof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 eaLnBrk="1" hangingPunct="1">
                <a:lnSpc>
                  <a:spcPct val="100000"/>
                </a:lnSpc>
                <a:defRPr/>
              </a:pPr>
              <a:t>‹Nr.›</a:t>
            </a:fld>
            <a:endParaRPr lang="en-US" altLang="de-DE" sz="1100" baseline="0" noProof="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255" y="313009"/>
            <a:ext cx="3001934" cy="2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55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dt="0"/>
  <p:txStyles>
    <p:titleStyle>
      <a:lvl1pPr algn="l" defTabSz="1219627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43503" indent="-243503" algn="l" defTabSz="1219627" rtl="0" eaLnBrk="1" latinLnBrk="0" hangingPunct="1">
        <a:spcBef>
          <a:spcPts val="0"/>
        </a:spcBef>
        <a:buClr>
          <a:schemeClr val="accent6"/>
        </a:buClr>
        <a:buFont typeface="Arial" panose="020B0604020202020204" pitchFamily="34" charset="0"/>
        <a:buChar char="●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78534" indent="-224445" algn="l" defTabSz="1219627" rtl="0" eaLnBrk="1" latinLnBrk="0" hangingPunct="1">
        <a:spcBef>
          <a:spcPts val="0"/>
        </a:spcBef>
        <a:buFont typeface="Arial" panose="020B0604020202020204" pitchFamily="34" charset="0"/>
        <a:buChar char="¬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22037" indent="-213859" algn="l" defTabSz="1219627" rtl="0" eaLnBrk="1" latinLnBrk="0" hangingPunct="1">
        <a:spcBef>
          <a:spcPts val="0"/>
        </a:spcBef>
        <a:buFont typeface="Courier New" panose="02070309020205020404" pitchFamily="49" charset="0"/>
        <a:buChar char="o"/>
        <a:tabLst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4347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744160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3353973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3787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3600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3414" indent="-304907" algn="l" defTabSz="12196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813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62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44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9253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906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880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694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07" algn="l" defTabSz="121962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obias.Hess@Micronas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METIS</a:t>
            </a:r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„Practical, complex and implicit knowledge”</a:t>
            </a:r>
            <a:endParaRPr lang="en-GB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TES</a:t>
            </a:r>
            <a:endParaRPr lang="en-GB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Freiburg</a:t>
            </a:r>
            <a:endParaRPr lang="en-GB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 smtClean="0"/>
              <a:t>19</a:t>
            </a:r>
            <a:r>
              <a:rPr lang="en-GB" dirty="0" smtClean="0"/>
              <a:t>.08.2020</a:t>
            </a:r>
            <a:endParaRPr lang="en-GB" dirty="0"/>
          </a:p>
        </p:txBody>
      </p:sp>
      <p:sp>
        <p:nvSpPr>
          <p:cNvPr id="2" name="Textfeld 1"/>
          <p:cNvSpPr txBox="1"/>
          <p:nvPr/>
        </p:nvSpPr>
        <p:spPr>
          <a:xfrm>
            <a:off x="266527" y="5541312"/>
            <a:ext cx="41772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Tobias Hess</a:t>
            </a:r>
          </a:p>
          <a:p>
            <a:r>
              <a:rPr lang="de-DE" dirty="0" smtClean="0">
                <a:hlinkClick r:id="rId2"/>
              </a:rPr>
              <a:t>Tobias.Hess@Micronas.com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758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SORT </a:t>
            </a:r>
            <a:r>
              <a:rPr lang="de-DE" dirty="0" err="1"/>
              <a:t>and</a:t>
            </a:r>
            <a:r>
              <a:rPr lang="de-DE" dirty="0"/>
              <a:t> REARANGE</a:t>
            </a:r>
            <a:endParaRPr lang="de-DE" noProof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/>
          </p:nvPr>
        </p:nvGraphicFramePr>
        <p:xfrm>
          <a:off x="326114" y="2997746"/>
          <a:ext cx="3036758" cy="936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8379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518379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</a:tblGrid>
              <a:tr h="312035"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HEAD_NUM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3794920" y="1341562"/>
          <a:ext cx="6357276" cy="936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9546">
                  <a:extLst>
                    <a:ext uri="{9D8B030D-6E8A-4147-A177-3AD203B41FA5}">
                      <a16:colId xmlns:a16="http://schemas.microsoft.com/office/drawing/2014/main" val="4126870934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855013847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472388660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3080185055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FAR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MIR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CPU_TYPE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STDF_VER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SETUP_T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…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HEAD_NUM</a:t>
                      </a:r>
                      <a:endParaRPr lang="de-DE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All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4514998" y="3902922"/>
          <a:ext cx="2371280" cy="1248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5640">
                  <a:extLst>
                    <a:ext uri="{9D8B030D-6E8A-4147-A177-3AD203B41FA5}">
                      <a16:colId xmlns:a16="http://schemas.microsoft.com/office/drawing/2014/main" val="3572470608"/>
                    </a:ext>
                  </a:extLst>
                </a:gridCol>
                <a:gridCol w="1185640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Dummy_00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Dummy_01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390024"/>
                  </a:ext>
                </a:extLst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4709403" y="77010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static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4487386" y="3441257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dynamic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103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 smtClean="0"/>
              <a:t>SORT </a:t>
            </a:r>
            <a:r>
              <a:rPr lang="de-DE" noProof="0" dirty="0" err="1" smtClean="0"/>
              <a:t>special</a:t>
            </a:r>
            <a:r>
              <a:rPr lang="de-DE" noProof="0" dirty="0" smtClean="0"/>
              <a:t> </a:t>
            </a:r>
            <a:r>
              <a:rPr lang="de-DE" noProof="0" dirty="0" err="1" smtClean="0"/>
              <a:t>case</a:t>
            </a:r>
            <a:r>
              <a:rPr lang="de-DE" noProof="0" dirty="0" smtClean="0"/>
              <a:t> PTR</a:t>
            </a:r>
            <a:endParaRPr lang="de-DE" noProof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/>
          </p:nvPr>
        </p:nvGraphicFramePr>
        <p:xfrm>
          <a:off x="194519" y="2925738"/>
          <a:ext cx="4176465" cy="13933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5293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599953190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802660013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716409218"/>
                    </a:ext>
                  </a:extLst>
                </a:gridCol>
              </a:tblGrid>
              <a:tr h="31203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63737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HEAD_NUM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RESULT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TEST_FLG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LO_SPEC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3794920" y="1341562"/>
          <a:ext cx="6357276" cy="936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9546">
                  <a:extLst>
                    <a:ext uri="{9D8B030D-6E8A-4147-A177-3AD203B41FA5}">
                      <a16:colId xmlns:a16="http://schemas.microsoft.com/office/drawing/2014/main" val="4126870934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855013847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472388660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3080185055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FAR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MIR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CPU_TYPE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STDF_VER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SETUP_T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…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HEAD_NUM</a:t>
                      </a:r>
                      <a:endParaRPr lang="de-DE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All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4514998" y="3902922"/>
          <a:ext cx="2371280" cy="1248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5640">
                  <a:extLst>
                    <a:ext uri="{9D8B030D-6E8A-4147-A177-3AD203B41FA5}">
                      <a16:colId xmlns:a16="http://schemas.microsoft.com/office/drawing/2014/main" val="3572470608"/>
                    </a:ext>
                  </a:extLst>
                </a:gridCol>
                <a:gridCol w="1185640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Dummy_00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Dummy_01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390024"/>
                  </a:ext>
                </a:extLst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0" y="4319043"/>
            <a:ext cx="2079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Only</a:t>
            </a:r>
            <a:r>
              <a:rPr lang="de-DE" sz="1600" dirty="0" smtClean="0"/>
              <a:t> </a:t>
            </a:r>
            <a:r>
              <a:rPr lang="de-DE" sz="1600" dirty="0" err="1" smtClean="0"/>
              <a:t>used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sorting</a:t>
            </a:r>
            <a:endParaRPr lang="de-DE" sz="1600" dirty="0"/>
          </a:p>
        </p:txBody>
      </p:sp>
      <p:sp>
        <p:nvSpPr>
          <p:cNvPr id="7" name="Textfeld 6"/>
          <p:cNvSpPr txBox="1"/>
          <p:nvPr/>
        </p:nvSpPr>
        <p:spPr>
          <a:xfrm>
            <a:off x="1706687" y="4674726"/>
            <a:ext cx="2315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Hardcoded</a:t>
            </a:r>
            <a:r>
              <a:rPr lang="de-DE" sz="1600" dirty="0" smtClean="0"/>
              <a:t>: </a:t>
            </a:r>
            <a:r>
              <a:rPr lang="de-DE" sz="1600" dirty="0" err="1"/>
              <a:t>d</a:t>
            </a:r>
            <a:r>
              <a:rPr lang="de-DE" sz="1600" dirty="0" err="1" smtClean="0"/>
              <a:t>irectly</a:t>
            </a:r>
            <a:r>
              <a:rPr lang="de-DE" sz="1600" dirty="0" smtClean="0"/>
              <a:t> in </a:t>
            </a:r>
            <a:r>
              <a:rPr lang="de-DE" sz="1600" dirty="0" err="1" smtClean="0"/>
              <a:t>dynamic</a:t>
            </a:r>
            <a:r>
              <a:rPr lang="de-DE" sz="1600" dirty="0" smtClean="0"/>
              <a:t> Data-</a:t>
            </a:r>
            <a:r>
              <a:rPr lang="de-DE" sz="1600" dirty="0" err="1" smtClean="0"/>
              <a:t>Fram</a:t>
            </a:r>
            <a:endParaRPr lang="de-DE" sz="1600" dirty="0"/>
          </a:p>
        </p:txBody>
      </p:sp>
      <p:sp>
        <p:nvSpPr>
          <p:cNvPr id="8" name="Rechteck 7"/>
          <p:cNvSpPr/>
          <p:nvPr/>
        </p:nvSpPr>
        <p:spPr>
          <a:xfrm>
            <a:off x="4487386" y="3441257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dynamic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4709403" y="77010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static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566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SORT </a:t>
            </a:r>
            <a:r>
              <a:rPr lang="de-DE" dirty="0" err="1"/>
              <a:t>special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PTR</a:t>
            </a:r>
            <a:endParaRPr lang="de-DE" noProof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/>
          </p:nvPr>
        </p:nvGraphicFramePr>
        <p:xfrm>
          <a:off x="194519" y="2925738"/>
          <a:ext cx="4176465" cy="13933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5293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599953190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802660013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716409218"/>
                    </a:ext>
                  </a:extLst>
                </a:gridCol>
              </a:tblGrid>
              <a:tr h="31203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63737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HEAD_NUM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RESULT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TEST_FLG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LO_SPEC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3794919" y="1413570"/>
          <a:ext cx="7488831" cy="1248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9833">
                  <a:extLst>
                    <a:ext uri="{9D8B030D-6E8A-4147-A177-3AD203B41FA5}">
                      <a16:colId xmlns:a16="http://schemas.microsoft.com/office/drawing/2014/main" val="4126870934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855013847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472388660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3080185055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628656783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8590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FAR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MIR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CPU_TYPE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STDF_VER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SETUP_T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…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HEAD_NUM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LO_SPEC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All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4514998" y="3902922"/>
          <a:ext cx="4608512" cy="15601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357247060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07382819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736374229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832627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RESULT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TEST_FLG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Dummy_00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Dummy_01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390024"/>
                  </a:ext>
                </a:extLst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4487386" y="3441257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dynamic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4709403" y="77010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static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47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SORT </a:t>
            </a:r>
            <a:r>
              <a:rPr lang="de-DE" dirty="0" err="1"/>
              <a:t>special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smtClean="0"/>
              <a:t>PRR</a:t>
            </a:r>
            <a:endParaRPr lang="de-DE" noProof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/>
          </p:nvPr>
        </p:nvGraphicFramePr>
        <p:xfrm>
          <a:off x="194519" y="2925738"/>
          <a:ext cx="4176465" cy="1081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5293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599953190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802660013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716409218"/>
                    </a:ext>
                  </a:extLst>
                </a:gridCol>
              </a:tblGrid>
              <a:tr h="31203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PRR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HEAD_NUM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PART_ID</a:t>
                      </a:r>
                      <a:endParaRPr lang="de-DE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HARD_BIN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X_COORD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3794919" y="1413570"/>
          <a:ext cx="7488831" cy="1248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9833">
                  <a:extLst>
                    <a:ext uri="{9D8B030D-6E8A-4147-A177-3AD203B41FA5}">
                      <a16:colId xmlns:a16="http://schemas.microsoft.com/office/drawing/2014/main" val="4126870934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855013847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472388660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3080185055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628656783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8590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FAR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MIR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CPU_TYPE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STDF_VER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SETUP_T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…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HEAD_NUM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LO_SPEC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All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4514998" y="3902922"/>
          <a:ext cx="4608512" cy="15601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357247060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07382819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736374229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832627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RESULT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TEST_FLG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Dummy_00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Dummy_01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390024"/>
                  </a:ext>
                </a:extLst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4487386" y="3441257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dynamic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4709403" y="77010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static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145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SORT </a:t>
            </a:r>
            <a:r>
              <a:rPr lang="de-DE" dirty="0" err="1"/>
              <a:t>special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smtClean="0"/>
              <a:t>PRR</a:t>
            </a:r>
            <a:endParaRPr lang="de-DE" noProof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/>
          </p:nvPr>
        </p:nvGraphicFramePr>
        <p:xfrm>
          <a:off x="194519" y="2925738"/>
          <a:ext cx="4176465" cy="1081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5293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599953190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802660013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716409218"/>
                    </a:ext>
                  </a:extLst>
                </a:gridCol>
              </a:tblGrid>
              <a:tr h="31203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PRR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HEAD_NUM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PART_ID</a:t>
                      </a:r>
                      <a:endParaRPr lang="de-DE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HARD_BIN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X_COORD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###</a:t>
                      </a:r>
                      <a:endParaRPr lang="de-DE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3794919" y="1413570"/>
          <a:ext cx="7488831" cy="1248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9833">
                  <a:extLst>
                    <a:ext uri="{9D8B030D-6E8A-4147-A177-3AD203B41FA5}">
                      <a16:colId xmlns:a16="http://schemas.microsoft.com/office/drawing/2014/main" val="4126870934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855013847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472388660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3080185055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628656783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8590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FAR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MIR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CPU_TYPE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STDF_VER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SETUP_T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…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HEAD_NUM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LO_SPEC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All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4514994" y="3902922"/>
          <a:ext cx="6336708" cy="15601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6118">
                  <a:extLst>
                    <a:ext uri="{9D8B030D-6E8A-4147-A177-3AD203B41FA5}">
                      <a16:colId xmlns:a16="http://schemas.microsoft.com/office/drawing/2014/main" val="3572470608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1073828199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1736374229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2643060235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572289213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832627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PRR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RESULT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TEST_FLG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HARD_BIN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X_CORD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###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Dummy_01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390024"/>
                  </a:ext>
                </a:extLst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4487386" y="3441257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dynamic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4709403" y="77010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static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483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SORT </a:t>
            </a:r>
            <a:r>
              <a:rPr lang="de-DE" dirty="0" err="1" smtClean="0"/>
              <a:t>and</a:t>
            </a:r>
            <a:r>
              <a:rPr lang="de-DE" dirty="0" smtClean="0"/>
              <a:t> REARANGE</a:t>
            </a:r>
            <a:endParaRPr lang="de-DE" noProof="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3794919" y="1413570"/>
          <a:ext cx="7488831" cy="1248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9833">
                  <a:extLst>
                    <a:ext uri="{9D8B030D-6E8A-4147-A177-3AD203B41FA5}">
                      <a16:colId xmlns:a16="http://schemas.microsoft.com/office/drawing/2014/main" val="4126870934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855013847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472388660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3080185055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628656783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8590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FAR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MIR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CPU_TYPE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STDF_VER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SETUP_T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…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HEAD_NUM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LO_SPEC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All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#1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4514994" y="3501802"/>
          <a:ext cx="6336708" cy="2496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6118">
                  <a:extLst>
                    <a:ext uri="{9D8B030D-6E8A-4147-A177-3AD203B41FA5}">
                      <a16:colId xmlns:a16="http://schemas.microsoft.com/office/drawing/2014/main" val="3572470608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1073828199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1736374229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2643060235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572289213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832627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PRR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RESULT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TEST_FLG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HARD_BIN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X_CORD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###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###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390024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###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745974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###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340187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###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232670"/>
                  </a:ext>
                </a:extLst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/>
          </p:nvPr>
        </p:nvGraphicFramePr>
        <p:xfrm>
          <a:off x="194519" y="2925738"/>
          <a:ext cx="4176465" cy="13933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5293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599953190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802660013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716409218"/>
                    </a:ext>
                  </a:extLst>
                </a:gridCol>
              </a:tblGrid>
              <a:tr h="31203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63737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HEAD_NUM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RESULT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TEST_FLG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LO_SPEC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#2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4514994" y="3040137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dynamic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4709403" y="77010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static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989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SORT </a:t>
            </a:r>
            <a:r>
              <a:rPr lang="de-DE" dirty="0" err="1"/>
              <a:t>and</a:t>
            </a:r>
            <a:r>
              <a:rPr lang="de-DE" dirty="0"/>
              <a:t> REARANGE</a:t>
            </a:r>
            <a:endParaRPr lang="de-DE" noProof="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3794919" y="1413570"/>
          <a:ext cx="7488831" cy="1248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69833">
                  <a:extLst>
                    <a:ext uri="{9D8B030D-6E8A-4147-A177-3AD203B41FA5}">
                      <a16:colId xmlns:a16="http://schemas.microsoft.com/office/drawing/2014/main" val="4126870934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855013847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2472388660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3080185055"/>
                    </a:ext>
                  </a:extLst>
                </a:gridCol>
                <a:gridCol w="1069833">
                  <a:extLst>
                    <a:ext uri="{9D8B030D-6E8A-4147-A177-3AD203B41FA5}">
                      <a16:colId xmlns:a16="http://schemas.microsoft.com/office/drawing/2014/main" val="628656783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68590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FAR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MIR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CPU_TYPE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STDF_VER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SETUP_T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…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HEAD_NUM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LO_SPEC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All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#1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4517634" y="3501802"/>
          <a:ext cx="6984775" cy="2496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7825">
                  <a:extLst>
                    <a:ext uri="{9D8B030D-6E8A-4147-A177-3AD203B41FA5}">
                      <a16:colId xmlns:a16="http://schemas.microsoft.com/office/drawing/2014/main" val="3572470608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val="1073828199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val="1736374229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val="867892446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val="2643060235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val="572289213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2832627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PRR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RESULT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TEST_FLG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LO_SPEC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HARD_BIN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X_CORD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###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#1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###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#1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390024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###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#1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745974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###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#1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340187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Dummy_00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#2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232670"/>
                  </a:ext>
                </a:extLst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/>
          </p:nvPr>
        </p:nvGraphicFramePr>
        <p:xfrm>
          <a:off x="194519" y="2925738"/>
          <a:ext cx="4176465" cy="13933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5293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599953190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802660013"/>
                    </a:ext>
                  </a:extLst>
                </a:gridCol>
                <a:gridCol w="835293">
                  <a:extLst>
                    <a:ext uri="{9D8B030D-6E8A-4147-A177-3AD203B41FA5}">
                      <a16:colId xmlns:a16="http://schemas.microsoft.com/office/drawing/2014/main" val="2716409218"/>
                    </a:ext>
                  </a:extLst>
                </a:gridCol>
              </a:tblGrid>
              <a:tr h="31203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PTR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TEST_NUM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637379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HEAD_NUM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RESULT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TEST_FLG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LO_SPEC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#2</a:t>
                      </a:r>
                      <a:endParaRPr lang="de-DE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cxnSp>
        <p:nvCxnSpPr>
          <p:cNvPr id="3" name="Gerader Verbinder 2"/>
          <p:cNvCxnSpPr/>
          <p:nvPr/>
        </p:nvCxnSpPr>
        <p:spPr>
          <a:xfrm flipH="1" flipV="1">
            <a:off x="10059615" y="1557586"/>
            <a:ext cx="1368152" cy="12241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/>
        </p:nvCxnSpPr>
        <p:spPr>
          <a:xfrm flipV="1">
            <a:off x="10203631" y="1629594"/>
            <a:ext cx="1224136" cy="129614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4709403" y="77010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static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4514994" y="3040137"/>
            <a:ext cx="14334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dynamic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548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07043" y="3477392"/>
            <a:ext cx="3672408" cy="273822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Comunication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server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Option 1: </a:t>
            </a:r>
            <a:r>
              <a:rPr lang="de-DE" dirty="0" err="1" smtClean="0"/>
              <a:t>Temporary</a:t>
            </a:r>
            <a:r>
              <a:rPr lang="de-DE" dirty="0" smtClean="0"/>
              <a:t> HDF5 on TCC</a:t>
            </a:r>
            <a:endParaRPr lang="de-DE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839524" y="4178057"/>
            <a:ext cx="2593166" cy="1256162"/>
            <a:chOff x="554559" y="4350571"/>
            <a:chExt cx="2588327" cy="1224136"/>
          </a:xfrm>
        </p:grpSpPr>
        <p:sp>
          <p:nvSpPr>
            <p:cNvPr id="4" name="Rechteck 3"/>
            <p:cNvSpPr/>
            <p:nvPr/>
          </p:nvSpPr>
          <p:spPr>
            <a:xfrm>
              <a:off x="554559" y="4350571"/>
              <a:ext cx="2588327" cy="122413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658544" y="4350571"/>
              <a:ext cx="2366737" cy="329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HDF5 Container: STDF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echteck 9"/>
          <p:cNvSpPr/>
          <p:nvPr/>
        </p:nvSpPr>
        <p:spPr>
          <a:xfrm>
            <a:off x="5379095" y="3136824"/>
            <a:ext cx="3672408" cy="307879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uppieren 10"/>
          <p:cNvGrpSpPr/>
          <p:nvPr/>
        </p:nvGrpSpPr>
        <p:grpSpPr>
          <a:xfrm>
            <a:off x="5595119" y="3695336"/>
            <a:ext cx="3416546" cy="2376264"/>
            <a:chOff x="554559" y="4350571"/>
            <a:chExt cx="1931091" cy="1224136"/>
          </a:xfrm>
        </p:grpSpPr>
        <p:sp>
          <p:nvSpPr>
            <p:cNvPr id="12" name="Rechteck 11"/>
            <p:cNvSpPr/>
            <p:nvPr/>
          </p:nvSpPr>
          <p:spPr>
            <a:xfrm>
              <a:off x="554559" y="4350571"/>
              <a:ext cx="1872208" cy="122413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1002260" y="4350571"/>
              <a:ext cx="1483390" cy="17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HDF5 Container: MLOT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feld 13"/>
          <p:cNvSpPr txBox="1"/>
          <p:nvPr/>
        </p:nvSpPr>
        <p:spPr>
          <a:xfrm>
            <a:off x="1834320" y="3464503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TCC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632886" y="3136825"/>
            <a:ext cx="109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Server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329962" y="1354916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Create a temporary HDF5 container on the TCC, that is melted in the HDF5 container on a Server. If no container with the corresponding MLOT exists melt = create</a:t>
            </a:r>
            <a:endParaRPr lang="en-GB" sz="1600" dirty="0"/>
          </a:p>
        </p:txBody>
      </p:sp>
      <p:cxnSp>
        <p:nvCxnSpPr>
          <p:cNvPr id="18" name="Gerade Verbindung mit Pfeil 17"/>
          <p:cNvCxnSpPr>
            <a:stCxn id="4" idx="3"/>
          </p:cNvCxnSpPr>
          <p:nvPr/>
        </p:nvCxnSpPr>
        <p:spPr>
          <a:xfrm>
            <a:off x="3432690" y="4806138"/>
            <a:ext cx="257952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pieren 18"/>
          <p:cNvGrpSpPr/>
          <p:nvPr/>
        </p:nvGrpSpPr>
        <p:grpSpPr>
          <a:xfrm>
            <a:off x="6025856" y="4271399"/>
            <a:ext cx="1153439" cy="1008113"/>
            <a:chOff x="554559" y="4350571"/>
            <a:chExt cx="1872208" cy="1224136"/>
          </a:xfrm>
        </p:grpSpPr>
        <p:sp>
          <p:nvSpPr>
            <p:cNvPr id="20" name="Rechteck 19"/>
            <p:cNvSpPr/>
            <p:nvPr/>
          </p:nvSpPr>
          <p:spPr>
            <a:xfrm>
              <a:off x="554559" y="4350571"/>
              <a:ext cx="1872208" cy="122413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658544" y="4350571"/>
              <a:ext cx="184386" cy="329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7474878" y="4271398"/>
            <a:ext cx="1153439" cy="1008113"/>
            <a:chOff x="554559" y="4350571"/>
            <a:chExt cx="1872208" cy="1224136"/>
          </a:xfrm>
        </p:grpSpPr>
        <p:sp>
          <p:nvSpPr>
            <p:cNvPr id="28" name="Rechteck 27"/>
            <p:cNvSpPr/>
            <p:nvPr/>
          </p:nvSpPr>
          <p:spPr>
            <a:xfrm>
              <a:off x="554559" y="4350571"/>
              <a:ext cx="1872208" cy="122413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658544" y="4350571"/>
              <a:ext cx="184386" cy="329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Textfeld 29"/>
          <p:cNvSpPr txBox="1"/>
          <p:nvPr/>
        </p:nvSpPr>
        <p:spPr>
          <a:xfrm>
            <a:off x="4403317" y="4498361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Melt</a:t>
            </a:r>
            <a:r>
              <a:rPr lang="de-DE" sz="1400" dirty="0" smtClean="0"/>
              <a:t> in</a:t>
            </a:r>
            <a:endParaRPr lang="de-DE" sz="1400" dirty="0"/>
          </a:p>
        </p:txBody>
      </p:sp>
      <p:cxnSp>
        <p:nvCxnSpPr>
          <p:cNvPr id="32" name="Gerade Verbindung mit Pfeil 31"/>
          <p:cNvCxnSpPr/>
          <p:nvPr/>
        </p:nvCxnSpPr>
        <p:spPr>
          <a:xfrm flipH="1">
            <a:off x="4079451" y="5639552"/>
            <a:ext cx="151566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4089960" y="566908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Optional </a:t>
            </a:r>
            <a:r>
              <a:rPr lang="de-DE" sz="1400" dirty="0" err="1" smtClean="0"/>
              <a:t>fetch</a:t>
            </a:r>
            <a:endParaRPr lang="de-DE" sz="1400" dirty="0"/>
          </a:p>
        </p:txBody>
      </p:sp>
      <p:sp>
        <p:nvSpPr>
          <p:cNvPr id="34" name="Rechteck 33"/>
          <p:cNvSpPr/>
          <p:nvPr/>
        </p:nvSpPr>
        <p:spPr>
          <a:xfrm>
            <a:off x="6567227" y="2032718"/>
            <a:ext cx="1368152" cy="67699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CAM3</a:t>
            </a:r>
            <a:endParaRPr lang="en-GB" sz="1800" dirty="0"/>
          </a:p>
        </p:txBody>
      </p:sp>
      <p:cxnSp>
        <p:nvCxnSpPr>
          <p:cNvPr id="36" name="Gerade Verbindung mit Pfeil 35"/>
          <p:cNvCxnSpPr>
            <a:stCxn id="34" idx="2"/>
          </p:cNvCxnSpPr>
          <p:nvPr/>
        </p:nvCxnSpPr>
        <p:spPr>
          <a:xfrm>
            <a:off x="7251303" y="2709713"/>
            <a:ext cx="0" cy="39881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7329811" y="2769130"/>
            <a:ext cx="1577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Collect</a:t>
            </a:r>
            <a:r>
              <a:rPr lang="de-DE" sz="1400" dirty="0" smtClean="0"/>
              <a:t> </a:t>
            </a:r>
            <a:r>
              <a:rPr lang="de-DE" sz="1400" dirty="0" err="1" smtClean="0"/>
              <a:t>meta</a:t>
            </a:r>
            <a:r>
              <a:rPr lang="de-DE" sz="1400" dirty="0" smtClean="0"/>
              <a:t> </a:t>
            </a:r>
            <a:r>
              <a:rPr lang="de-DE" sz="1400" dirty="0" err="1" smtClean="0"/>
              <a:t>data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930969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407043" y="3477392"/>
            <a:ext cx="3672408" cy="273822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Comunication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server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Option 1: </a:t>
            </a:r>
            <a:r>
              <a:rPr lang="de-DE" dirty="0" err="1" smtClean="0"/>
              <a:t>Temporary</a:t>
            </a:r>
            <a:r>
              <a:rPr lang="de-DE" dirty="0" smtClean="0"/>
              <a:t> HDF5 on TCC</a:t>
            </a:r>
            <a:endParaRPr lang="de-DE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839524" y="4178057"/>
            <a:ext cx="2593166" cy="1256162"/>
            <a:chOff x="554559" y="4350571"/>
            <a:chExt cx="2588327" cy="1224136"/>
          </a:xfrm>
        </p:grpSpPr>
        <p:sp>
          <p:nvSpPr>
            <p:cNvPr id="4" name="Rechteck 3"/>
            <p:cNvSpPr/>
            <p:nvPr/>
          </p:nvSpPr>
          <p:spPr>
            <a:xfrm>
              <a:off x="554559" y="4350571"/>
              <a:ext cx="2588327" cy="122413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658544" y="4350571"/>
              <a:ext cx="2366737" cy="329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HDF5 Container: STDF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echteck 9"/>
          <p:cNvSpPr/>
          <p:nvPr/>
        </p:nvSpPr>
        <p:spPr>
          <a:xfrm>
            <a:off x="5379095" y="3136824"/>
            <a:ext cx="3672408" cy="3078791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1" name="Gruppieren 10"/>
          <p:cNvGrpSpPr/>
          <p:nvPr/>
        </p:nvGrpSpPr>
        <p:grpSpPr>
          <a:xfrm>
            <a:off x="5595119" y="3695336"/>
            <a:ext cx="3416546" cy="2376264"/>
            <a:chOff x="554559" y="4350571"/>
            <a:chExt cx="1931091" cy="1224136"/>
          </a:xfrm>
        </p:grpSpPr>
        <p:sp>
          <p:nvSpPr>
            <p:cNvPr id="12" name="Rechteck 11"/>
            <p:cNvSpPr/>
            <p:nvPr/>
          </p:nvSpPr>
          <p:spPr>
            <a:xfrm>
              <a:off x="554559" y="4350571"/>
              <a:ext cx="1872208" cy="122413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1002260" y="4350571"/>
              <a:ext cx="1483390" cy="17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chemeClr val="bg1"/>
                  </a:solidFill>
                </a:rPr>
                <a:t>HDF5 Container: MLOT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feld 13"/>
          <p:cNvSpPr txBox="1"/>
          <p:nvPr/>
        </p:nvSpPr>
        <p:spPr>
          <a:xfrm>
            <a:off x="1834320" y="3464503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TCC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632886" y="3136825"/>
            <a:ext cx="109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Server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329962" y="1354916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Create a temporary HDF5 container on the TCC, that is melted in the HDF5 container on a Server. If no container with the corresponding MLOT exists melt = create</a:t>
            </a:r>
            <a:endParaRPr lang="en-GB" sz="1600" dirty="0"/>
          </a:p>
        </p:txBody>
      </p:sp>
      <p:cxnSp>
        <p:nvCxnSpPr>
          <p:cNvPr id="18" name="Gerade Verbindung mit Pfeil 17"/>
          <p:cNvCxnSpPr>
            <a:stCxn id="4" idx="3"/>
          </p:cNvCxnSpPr>
          <p:nvPr/>
        </p:nvCxnSpPr>
        <p:spPr>
          <a:xfrm>
            <a:off x="3432690" y="4806138"/>
            <a:ext cx="257952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pieren 18"/>
          <p:cNvGrpSpPr/>
          <p:nvPr/>
        </p:nvGrpSpPr>
        <p:grpSpPr>
          <a:xfrm>
            <a:off x="6025856" y="4271399"/>
            <a:ext cx="1153439" cy="1008113"/>
            <a:chOff x="554559" y="4350571"/>
            <a:chExt cx="1872208" cy="1224136"/>
          </a:xfrm>
        </p:grpSpPr>
        <p:sp>
          <p:nvSpPr>
            <p:cNvPr id="20" name="Rechteck 19"/>
            <p:cNvSpPr/>
            <p:nvPr/>
          </p:nvSpPr>
          <p:spPr>
            <a:xfrm>
              <a:off x="554559" y="4350571"/>
              <a:ext cx="1872208" cy="122413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658544" y="4350571"/>
              <a:ext cx="184386" cy="329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7474878" y="4271398"/>
            <a:ext cx="1153439" cy="1008113"/>
            <a:chOff x="554559" y="4350571"/>
            <a:chExt cx="1872208" cy="1224136"/>
          </a:xfrm>
        </p:grpSpPr>
        <p:sp>
          <p:nvSpPr>
            <p:cNvPr id="28" name="Rechteck 27"/>
            <p:cNvSpPr/>
            <p:nvPr/>
          </p:nvSpPr>
          <p:spPr>
            <a:xfrm>
              <a:off x="554559" y="4350571"/>
              <a:ext cx="1872208" cy="122413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658544" y="4350571"/>
              <a:ext cx="184386" cy="329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Textfeld 29"/>
          <p:cNvSpPr txBox="1"/>
          <p:nvPr/>
        </p:nvSpPr>
        <p:spPr>
          <a:xfrm>
            <a:off x="4403317" y="4498361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Melt</a:t>
            </a:r>
            <a:r>
              <a:rPr lang="de-DE" sz="1400" dirty="0" smtClean="0"/>
              <a:t> in</a:t>
            </a:r>
            <a:endParaRPr lang="de-DE" sz="1400" dirty="0"/>
          </a:p>
        </p:txBody>
      </p:sp>
      <p:cxnSp>
        <p:nvCxnSpPr>
          <p:cNvPr id="32" name="Gerade Verbindung mit Pfeil 31"/>
          <p:cNvCxnSpPr/>
          <p:nvPr/>
        </p:nvCxnSpPr>
        <p:spPr>
          <a:xfrm flipH="1">
            <a:off x="4079451" y="5639552"/>
            <a:ext cx="151566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4089960" y="5669080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Optional </a:t>
            </a:r>
            <a:r>
              <a:rPr lang="de-DE" sz="1400" dirty="0" err="1" smtClean="0"/>
              <a:t>fetch</a:t>
            </a:r>
            <a:endParaRPr lang="de-DE" sz="1400" dirty="0"/>
          </a:p>
        </p:txBody>
      </p:sp>
      <p:sp>
        <p:nvSpPr>
          <p:cNvPr id="34" name="Rechteck 33"/>
          <p:cNvSpPr/>
          <p:nvPr/>
        </p:nvSpPr>
        <p:spPr>
          <a:xfrm>
            <a:off x="6567227" y="2032718"/>
            <a:ext cx="1368152" cy="67699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CAM3</a:t>
            </a:r>
            <a:endParaRPr lang="en-GB" sz="1800" dirty="0"/>
          </a:p>
        </p:txBody>
      </p:sp>
      <p:cxnSp>
        <p:nvCxnSpPr>
          <p:cNvPr id="36" name="Gerade Verbindung mit Pfeil 35"/>
          <p:cNvCxnSpPr>
            <a:stCxn id="34" idx="2"/>
          </p:cNvCxnSpPr>
          <p:nvPr/>
        </p:nvCxnSpPr>
        <p:spPr>
          <a:xfrm>
            <a:off x="7251303" y="2709713"/>
            <a:ext cx="0" cy="39881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7329811" y="2769130"/>
            <a:ext cx="15776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Collect</a:t>
            </a:r>
            <a:r>
              <a:rPr lang="de-DE" sz="1400" dirty="0" smtClean="0"/>
              <a:t> </a:t>
            </a:r>
            <a:r>
              <a:rPr lang="de-DE" sz="1400" dirty="0" err="1" smtClean="0"/>
              <a:t>meta</a:t>
            </a:r>
            <a:r>
              <a:rPr lang="de-DE" sz="1400" dirty="0" smtClean="0"/>
              <a:t> </a:t>
            </a:r>
            <a:r>
              <a:rPr lang="de-DE" sz="1400" dirty="0" err="1" smtClean="0"/>
              <a:t>data</a:t>
            </a:r>
            <a:endParaRPr 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708256" y="2152273"/>
            <a:ext cx="41604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I</a:t>
            </a:r>
            <a:r>
              <a:rPr lang="de-DE" dirty="0" smtClean="0"/>
              <a:t>TDF: </a:t>
            </a:r>
            <a:r>
              <a:rPr lang="de-DE" b="1" dirty="0" err="1" smtClean="0"/>
              <a:t>Indexed</a:t>
            </a:r>
            <a:r>
              <a:rPr lang="de-DE" dirty="0" smtClean="0"/>
              <a:t> Test Data File</a:t>
            </a:r>
          </a:p>
          <a:p>
            <a:r>
              <a:rPr lang="de-DE" dirty="0" smtClean="0"/>
              <a:t>Same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STDF </a:t>
            </a:r>
            <a:endParaRPr lang="de-DE" dirty="0"/>
          </a:p>
        </p:txBody>
      </p:sp>
      <p:cxnSp>
        <p:nvCxnSpPr>
          <p:cNvPr id="6" name="Gerade Verbindung mit Pfeil 5"/>
          <p:cNvCxnSpPr/>
          <p:nvPr/>
        </p:nvCxnSpPr>
        <p:spPr>
          <a:xfrm flipH="1">
            <a:off x="2930823" y="3045345"/>
            <a:ext cx="792088" cy="1113254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9619597" y="1677128"/>
            <a:ext cx="29028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G</a:t>
            </a:r>
            <a:r>
              <a:rPr lang="de-DE" dirty="0" smtClean="0"/>
              <a:t>TDF: </a:t>
            </a:r>
            <a:r>
              <a:rPr lang="de-DE" b="1" dirty="0" err="1" smtClean="0"/>
              <a:t>Grouped</a:t>
            </a:r>
            <a:r>
              <a:rPr lang="de-DE" dirty="0" smtClean="0"/>
              <a:t> Test Data File</a:t>
            </a:r>
          </a:p>
          <a:p>
            <a:r>
              <a:rPr lang="de-DE" dirty="0" smtClean="0"/>
              <a:t>Multiple ITDFs</a:t>
            </a:r>
            <a:endParaRPr lang="de-DE" dirty="0"/>
          </a:p>
        </p:txBody>
      </p:sp>
      <p:cxnSp>
        <p:nvCxnSpPr>
          <p:cNvPr id="35" name="Gerade Verbindung mit Pfeil 34"/>
          <p:cNvCxnSpPr/>
          <p:nvPr/>
        </p:nvCxnSpPr>
        <p:spPr>
          <a:xfrm flipH="1">
            <a:off x="8882902" y="2909121"/>
            <a:ext cx="792088" cy="1113254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703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Comunication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server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Option 1: </a:t>
            </a:r>
            <a:r>
              <a:rPr lang="de-DE" dirty="0" err="1" smtClean="0"/>
              <a:t>Temporary</a:t>
            </a:r>
            <a:r>
              <a:rPr lang="de-DE" dirty="0" smtClean="0"/>
              <a:t> HDF5 on TCC</a:t>
            </a:r>
            <a:endParaRPr lang="de-DE" dirty="0"/>
          </a:p>
        </p:txBody>
      </p:sp>
      <p:sp>
        <p:nvSpPr>
          <p:cNvPr id="38" name="Textfeld 37"/>
          <p:cNvSpPr txBox="1"/>
          <p:nvPr/>
        </p:nvSpPr>
        <p:spPr>
          <a:xfrm>
            <a:off x="429464" y="1557586"/>
            <a:ext cx="111647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Why ITDF and GTDF? Why two formats and not just directly fuse everything in one? </a:t>
            </a:r>
          </a:p>
          <a:p>
            <a:pPr marL="952713" lvl="1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ITDF would allow to create a direct </a:t>
            </a:r>
            <a:r>
              <a:rPr lang="en-GB" i="1" dirty="0" smtClean="0"/>
              <a:t>copy </a:t>
            </a:r>
            <a:r>
              <a:rPr lang="en-GB" dirty="0" smtClean="0"/>
              <a:t>of an </a:t>
            </a:r>
            <a:r>
              <a:rPr lang="en-GB" dirty="0" err="1" smtClean="0"/>
              <a:t>stdf</a:t>
            </a:r>
            <a:r>
              <a:rPr lang="en-GB" dirty="0" smtClean="0"/>
              <a:t> without knowing the flow or any further information</a:t>
            </a:r>
          </a:p>
          <a:p>
            <a:pPr marL="952713" lvl="1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endParaRPr lang="en-GB" i="1" dirty="0"/>
          </a:p>
          <a:p>
            <a:pPr marL="342900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Open for alternative approaches (I am not 100 % convinced of my suggestion)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0427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Data Flow: Status Quo</a:t>
            </a:r>
            <a:endParaRPr lang="en-GB" dirty="0"/>
          </a:p>
        </p:txBody>
      </p:sp>
      <p:sp>
        <p:nvSpPr>
          <p:cNvPr id="7" name="Rechteck 6"/>
          <p:cNvSpPr/>
          <p:nvPr/>
        </p:nvSpPr>
        <p:spPr>
          <a:xfrm>
            <a:off x="243759" y="3466221"/>
            <a:ext cx="1368152" cy="936104"/>
          </a:xfrm>
          <a:prstGeom prst="rect">
            <a:avLst/>
          </a:prstGeom>
          <a:solidFill>
            <a:schemeClr val="accent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Handler</a:t>
            </a:r>
            <a:endParaRPr lang="en-GB" sz="1800" dirty="0"/>
          </a:p>
        </p:txBody>
      </p:sp>
      <p:sp>
        <p:nvSpPr>
          <p:cNvPr id="8" name="Rechteck 7"/>
          <p:cNvSpPr/>
          <p:nvPr/>
        </p:nvSpPr>
        <p:spPr>
          <a:xfrm>
            <a:off x="1629330" y="3467875"/>
            <a:ext cx="1368152" cy="936104"/>
          </a:xfrm>
          <a:prstGeom prst="rect">
            <a:avLst/>
          </a:prstGeom>
          <a:solidFill>
            <a:schemeClr val="accent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Tester</a:t>
            </a:r>
            <a:endParaRPr lang="en-GB" sz="1800" dirty="0"/>
          </a:p>
        </p:txBody>
      </p:sp>
      <p:sp>
        <p:nvSpPr>
          <p:cNvPr id="9" name="Rechteck 8"/>
          <p:cNvSpPr/>
          <p:nvPr/>
        </p:nvSpPr>
        <p:spPr>
          <a:xfrm>
            <a:off x="3339865" y="3469529"/>
            <a:ext cx="136815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STDF</a:t>
            </a:r>
            <a:endParaRPr lang="en-GB" sz="1800" dirty="0"/>
          </a:p>
        </p:txBody>
      </p:sp>
      <p:sp>
        <p:nvSpPr>
          <p:cNvPr id="13" name="Rechteck 12"/>
          <p:cNvSpPr/>
          <p:nvPr/>
        </p:nvSpPr>
        <p:spPr>
          <a:xfrm>
            <a:off x="5067727" y="3102944"/>
            <a:ext cx="2242608" cy="1662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Test-database:</a:t>
            </a:r>
          </a:p>
          <a:p>
            <a:pPr algn="ctr"/>
            <a:r>
              <a:rPr lang="en-GB" sz="1800" dirty="0" smtClean="0"/>
              <a:t>merge, clean and add meta-data to STDF</a:t>
            </a:r>
            <a:endParaRPr lang="en-GB" sz="1800" dirty="0"/>
          </a:p>
        </p:txBody>
      </p:sp>
      <p:sp>
        <p:nvSpPr>
          <p:cNvPr id="15" name="Rechteck 14"/>
          <p:cNvSpPr/>
          <p:nvPr/>
        </p:nvSpPr>
        <p:spPr>
          <a:xfrm>
            <a:off x="5504955" y="1832670"/>
            <a:ext cx="1368152" cy="93610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SAP</a:t>
            </a:r>
            <a:endParaRPr lang="en-GB" sz="1800" dirty="0"/>
          </a:p>
        </p:txBody>
      </p:sp>
      <p:cxnSp>
        <p:nvCxnSpPr>
          <p:cNvPr id="36" name="Gerade Verbindung mit Pfeil 35"/>
          <p:cNvCxnSpPr>
            <a:stCxn id="8" idx="3"/>
            <a:endCxn id="9" idx="1"/>
          </p:cNvCxnSpPr>
          <p:nvPr/>
        </p:nvCxnSpPr>
        <p:spPr>
          <a:xfrm>
            <a:off x="2997482" y="3935927"/>
            <a:ext cx="342383" cy="16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stCxn id="9" idx="3"/>
            <a:endCxn id="13" idx="1"/>
          </p:cNvCxnSpPr>
          <p:nvPr/>
        </p:nvCxnSpPr>
        <p:spPr>
          <a:xfrm flipV="1">
            <a:off x="4708017" y="3934273"/>
            <a:ext cx="359710" cy="3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3" idx="0"/>
            <a:endCxn id="15" idx="2"/>
          </p:cNvCxnSpPr>
          <p:nvPr/>
        </p:nvCxnSpPr>
        <p:spPr>
          <a:xfrm flipV="1">
            <a:off x="6189031" y="2768774"/>
            <a:ext cx="0" cy="33417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eck 49"/>
          <p:cNvSpPr/>
          <p:nvPr/>
        </p:nvSpPr>
        <p:spPr>
          <a:xfrm>
            <a:off x="926418" y="1832670"/>
            <a:ext cx="1368152" cy="936104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XML</a:t>
            </a:r>
            <a:endParaRPr lang="en-GB" sz="1800" dirty="0"/>
          </a:p>
        </p:txBody>
      </p:sp>
      <p:cxnSp>
        <p:nvCxnSpPr>
          <p:cNvPr id="51" name="Gerade Verbindung mit Pfeil 50"/>
          <p:cNvCxnSpPr>
            <a:stCxn id="15" idx="1"/>
            <a:endCxn id="50" idx="3"/>
          </p:cNvCxnSpPr>
          <p:nvPr/>
        </p:nvCxnSpPr>
        <p:spPr>
          <a:xfrm flipH="1">
            <a:off x="2294570" y="2300722"/>
            <a:ext cx="32103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>
            <a:stCxn id="50" idx="2"/>
            <a:endCxn id="7" idx="0"/>
          </p:cNvCxnSpPr>
          <p:nvPr/>
        </p:nvCxnSpPr>
        <p:spPr>
          <a:xfrm flipH="1">
            <a:off x="927835" y="2768774"/>
            <a:ext cx="682659" cy="697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>
            <a:stCxn id="50" idx="2"/>
            <a:endCxn id="8" idx="0"/>
          </p:cNvCxnSpPr>
          <p:nvPr/>
        </p:nvCxnSpPr>
        <p:spPr>
          <a:xfrm>
            <a:off x="1610494" y="2768774"/>
            <a:ext cx="702912" cy="699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676919" y="4785459"/>
            <a:ext cx="4828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indexing of </a:t>
            </a:r>
            <a:r>
              <a:rPr lang="en-GB" b="1" dirty="0" smtClean="0"/>
              <a:t>devices</a:t>
            </a:r>
            <a:r>
              <a:rPr lang="en-GB" dirty="0" smtClean="0"/>
              <a:t> or </a:t>
            </a:r>
            <a:r>
              <a:rPr lang="en-GB" b="1" dirty="0" smtClean="0"/>
              <a:t>tests</a:t>
            </a:r>
            <a:r>
              <a:rPr lang="en-GB" dirty="0" smtClean="0"/>
              <a:t> possible, therefor e.g. no inline PAT possible</a:t>
            </a:r>
            <a:endParaRPr lang="en-GB" dirty="0"/>
          </a:p>
        </p:txBody>
      </p:sp>
      <p:cxnSp>
        <p:nvCxnSpPr>
          <p:cNvPr id="4" name="Gerade Verbindung mit Pfeil 3"/>
          <p:cNvCxnSpPr>
            <a:stCxn id="13" idx="3"/>
          </p:cNvCxnSpPr>
          <p:nvPr/>
        </p:nvCxnSpPr>
        <p:spPr>
          <a:xfrm>
            <a:off x="7310335" y="3934273"/>
            <a:ext cx="16691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7487691" y="2945578"/>
            <a:ext cx="4325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Loaded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different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bases</a:t>
            </a:r>
            <a:r>
              <a:rPr lang="de-DE" dirty="0" smtClean="0"/>
              <a:t> (e.g. </a:t>
            </a:r>
            <a:r>
              <a:rPr lang="de-DE" dirty="0" err="1" smtClean="0"/>
              <a:t>Hadoop</a:t>
            </a:r>
            <a:r>
              <a:rPr lang="de-DE" dirty="0" smtClean="0"/>
              <a:t>)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711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000" dirty="0" smtClean="0"/>
              <a:t>MLOT (123456)</a:t>
            </a:r>
          </a:p>
          <a:p>
            <a:pPr lvl="1"/>
            <a:r>
              <a:rPr lang="en-GB" sz="2000" dirty="0" smtClean="0"/>
              <a:t>Flow (Production, Quality, Engineering…)</a:t>
            </a:r>
          </a:p>
          <a:p>
            <a:pPr lvl="2"/>
            <a:r>
              <a:rPr lang="en-GB" sz="2000" dirty="0" smtClean="0"/>
              <a:t>SLOT (123456.</a:t>
            </a:r>
            <a:r>
              <a:rPr lang="en-GB" sz="2000" b="1" dirty="0" smtClean="0"/>
              <a:t>123</a:t>
            </a:r>
            <a:r>
              <a:rPr lang="en-GB" sz="2000" dirty="0" smtClean="0"/>
              <a:t>)</a:t>
            </a:r>
          </a:p>
          <a:p>
            <a:pPr marL="1169988" lvl="3" indent="-273050" defTabSz="984250"/>
            <a:r>
              <a:rPr lang="en-GB" sz="2000" dirty="0" smtClean="0"/>
              <a:t>Stage (P1, P2, P3, F1, F2, QCHECK)</a:t>
            </a:r>
          </a:p>
          <a:p>
            <a:pPr marL="1779801" lvl="4" indent="-273050" defTabSz="984250"/>
            <a:r>
              <a:rPr lang="en-GB" sz="2000" dirty="0" smtClean="0"/>
              <a:t>Measurement Number (1, 2, 3) [Optional?]</a:t>
            </a:r>
          </a:p>
          <a:p>
            <a:pPr marL="2389614" lvl="5" indent="-273050" defTabSz="984250"/>
            <a:r>
              <a:rPr lang="en-GB" sz="2000" dirty="0" smtClean="0"/>
              <a:t>Static Data-Frame</a:t>
            </a:r>
          </a:p>
          <a:p>
            <a:pPr marL="2389614" lvl="5" indent="-273050" defTabSz="984250"/>
            <a:r>
              <a:rPr lang="en-GB" sz="2000" dirty="0" smtClean="0"/>
              <a:t>Dynamic Data-Frame</a:t>
            </a:r>
            <a:endParaRPr lang="en-GB" sz="700" dirty="0" smtClean="0"/>
          </a:p>
          <a:p>
            <a:pPr marL="0" lvl="2" indent="-515372" defTabSz="984250"/>
            <a:endParaRPr lang="en-GB" sz="100" dirty="0" smtClean="0"/>
          </a:p>
          <a:p>
            <a:pPr marL="1779801" lvl="4" indent="-273050" defTabSz="984250"/>
            <a:endParaRPr lang="en-GB" sz="1400" dirty="0" smtClean="0"/>
          </a:p>
          <a:p>
            <a:pPr lvl="3"/>
            <a:endParaRPr lang="en-GB" dirty="0" smtClean="0"/>
          </a:p>
          <a:p>
            <a:pPr lvl="3"/>
            <a:endParaRPr lang="en-GB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GTDF</a:t>
            </a:r>
            <a:endParaRPr lang="de-DE" dirty="0"/>
          </a:p>
        </p:txBody>
      </p:sp>
      <p:sp>
        <p:nvSpPr>
          <p:cNvPr id="6" name="Freihandform 5"/>
          <p:cNvSpPr/>
          <p:nvPr/>
        </p:nvSpPr>
        <p:spPr>
          <a:xfrm>
            <a:off x="5945655" y="2135875"/>
            <a:ext cx="316565" cy="262866"/>
          </a:xfrm>
          <a:custGeom>
            <a:avLst/>
            <a:gdLst>
              <a:gd name="connsiteX0" fmla="*/ 0 w 316565"/>
              <a:gd name="connsiteY0" fmla="*/ 0 h 457200"/>
              <a:gd name="connsiteX1" fmla="*/ 316523 w 316565"/>
              <a:gd name="connsiteY1" fmla="*/ 246185 h 457200"/>
              <a:gd name="connsiteX2" fmla="*/ 17585 w 316565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6565" h="457200">
                <a:moveTo>
                  <a:pt x="0" y="0"/>
                </a:moveTo>
                <a:cubicBezTo>
                  <a:pt x="156796" y="84992"/>
                  <a:pt x="313592" y="169985"/>
                  <a:pt x="316523" y="246185"/>
                </a:cubicBezTo>
                <a:cubicBezTo>
                  <a:pt x="319454" y="322385"/>
                  <a:pt x="168519" y="389792"/>
                  <a:pt x="17585" y="457200"/>
                </a:cubicBezTo>
              </a:path>
            </a:pathLst>
          </a:custGeom>
          <a:noFill/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6387207" y="2036475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763471" y="1751988"/>
            <a:ext cx="3319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Add </a:t>
            </a:r>
            <a:r>
              <a:rPr lang="de-DE" dirty="0" err="1" smtClean="0"/>
              <a:t>metadata</a:t>
            </a:r>
            <a:r>
              <a:rPr lang="de-DE" dirty="0" smtClean="0"/>
              <a:t> on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/>
              <a:t>g</a:t>
            </a:r>
            <a:r>
              <a:rPr lang="de-DE" dirty="0" err="1" smtClean="0"/>
              <a:t>rouping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endParaRPr lang="de-DE" dirty="0"/>
          </a:p>
        </p:txBody>
      </p:sp>
      <p:cxnSp>
        <p:nvCxnSpPr>
          <p:cNvPr id="9" name="Gerade Verbindung mit Pfeil 8"/>
          <p:cNvCxnSpPr>
            <a:stCxn id="4" idx="1"/>
          </p:cNvCxnSpPr>
          <p:nvPr/>
        </p:nvCxnSpPr>
        <p:spPr>
          <a:xfrm flipH="1" flipV="1">
            <a:off x="7899375" y="1629594"/>
            <a:ext cx="864096" cy="5378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>
            <a:stCxn id="4" idx="1"/>
          </p:cNvCxnSpPr>
          <p:nvPr/>
        </p:nvCxnSpPr>
        <p:spPr>
          <a:xfrm flipH="1" flipV="1">
            <a:off x="7827367" y="2135875"/>
            <a:ext cx="936104" cy="31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1"/>
          </p:cNvCxnSpPr>
          <p:nvPr/>
        </p:nvCxnSpPr>
        <p:spPr>
          <a:xfrm flipH="1">
            <a:off x="7899375" y="2167487"/>
            <a:ext cx="864096" cy="4819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73810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958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noProof="0" dirty="0" smtClean="0"/>
              <a:t>New Approach </a:t>
            </a:r>
            <a:r>
              <a:rPr lang="de-DE" altLang="de-DE" noProof="0" dirty="0" err="1" smtClean="0"/>
              <a:t>with</a:t>
            </a:r>
            <a:r>
              <a:rPr lang="de-DE" altLang="de-DE" noProof="0" dirty="0" smtClean="0"/>
              <a:t> Mini/Maxi SCT</a:t>
            </a:r>
            <a:endParaRPr lang="de-DE" noProof="0" dirty="0"/>
          </a:p>
        </p:txBody>
      </p:sp>
      <p:sp>
        <p:nvSpPr>
          <p:cNvPr id="5" name="Rechteck 4"/>
          <p:cNvSpPr/>
          <p:nvPr/>
        </p:nvSpPr>
        <p:spPr>
          <a:xfrm>
            <a:off x="410543" y="2565698"/>
            <a:ext cx="1368152" cy="936104"/>
          </a:xfrm>
          <a:prstGeom prst="rect">
            <a:avLst/>
          </a:prstGeom>
          <a:solidFill>
            <a:schemeClr val="accent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Mini/Maxi</a:t>
            </a:r>
          </a:p>
          <a:p>
            <a:pPr algn="ctr"/>
            <a:r>
              <a:rPr lang="en-GB" sz="1800" dirty="0" smtClean="0"/>
              <a:t>SCT</a:t>
            </a:r>
            <a:endParaRPr lang="en-GB" sz="1800" dirty="0"/>
          </a:p>
        </p:txBody>
      </p:sp>
      <p:sp>
        <p:nvSpPr>
          <p:cNvPr id="6" name="Rechteck 5"/>
          <p:cNvSpPr/>
          <p:nvPr/>
        </p:nvSpPr>
        <p:spPr>
          <a:xfrm>
            <a:off x="2210743" y="2565698"/>
            <a:ext cx="1512168" cy="93610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STD </a:t>
            </a:r>
            <a:r>
              <a:rPr lang="de-DE" sz="2000" dirty="0" err="1" smtClean="0"/>
              <a:t>record</a:t>
            </a:r>
            <a:r>
              <a:rPr lang="de-DE" sz="2000" dirty="0" smtClean="0"/>
              <a:t> </a:t>
            </a:r>
            <a:r>
              <a:rPr lang="de-DE" sz="2000" dirty="0" err="1" smtClean="0"/>
              <a:t>as</a:t>
            </a:r>
            <a:r>
              <a:rPr lang="de-DE" sz="2000" dirty="0" smtClean="0"/>
              <a:t> </a:t>
            </a:r>
            <a:r>
              <a:rPr lang="de-DE" sz="2000" dirty="0" err="1" smtClean="0"/>
              <a:t>bytes</a:t>
            </a:r>
            <a:endParaRPr lang="de-DE" sz="2000" dirty="0"/>
          </a:p>
        </p:txBody>
      </p:sp>
      <p:sp>
        <p:nvSpPr>
          <p:cNvPr id="7" name="Rechteck 6"/>
          <p:cNvSpPr/>
          <p:nvPr/>
        </p:nvSpPr>
        <p:spPr>
          <a:xfrm>
            <a:off x="4154959" y="3274908"/>
            <a:ext cx="1296144" cy="1160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err="1" smtClean="0"/>
              <a:t>to_json</a:t>
            </a:r>
            <a:endParaRPr lang="de-DE" sz="2000" dirty="0" smtClean="0"/>
          </a:p>
          <a:p>
            <a:pPr algn="ctr"/>
            <a:r>
              <a:rPr lang="de-DE" sz="2000" b="1" dirty="0" err="1" smtClean="0"/>
              <a:t>to_ascii</a:t>
            </a:r>
            <a:endParaRPr lang="de-DE" sz="2000" b="1" dirty="0" smtClean="0"/>
          </a:p>
          <a:p>
            <a:pPr algn="ctr"/>
            <a:r>
              <a:rPr lang="de-DE" sz="2000" dirty="0" err="1" smtClean="0"/>
              <a:t>to_byte</a:t>
            </a:r>
            <a:endParaRPr lang="de-DE" sz="2000" dirty="0"/>
          </a:p>
        </p:txBody>
      </p:sp>
      <p:sp>
        <p:nvSpPr>
          <p:cNvPr id="8" name="Rechteck 7"/>
          <p:cNvSpPr/>
          <p:nvPr/>
        </p:nvSpPr>
        <p:spPr>
          <a:xfrm>
            <a:off x="6171183" y="1125538"/>
            <a:ext cx="1234431" cy="135208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STDF</a:t>
            </a:r>
          </a:p>
          <a:p>
            <a:pPr algn="ctr"/>
            <a:r>
              <a:rPr lang="de-DE" sz="1600" dirty="0" smtClean="0"/>
              <a:t>REC_01</a:t>
            </a:r>
          </a:p>
          <a:p>
            <a:pPr algn="ctr"/>
            <a:r>
              <a:rPr lang="de-DE" sz="1600" dirty="0" smtClean="0"/>
              <a:t>REC_02</a:t>
            </a:r>
          </a:p>
          <a:p>
            <a:pPr algn="ctr"/>
            <a:r>
              <a:rPr lang="de-DE" sz="1600" dirty="0" smtClean="0"/>
              <a:t>REC_03</a:t>
            </a:r>
          </a:p>
          <a:p>
            <a:pPr algn="ctr"/>
            <a:r>
              <a:rPr lang="de-DE" sz="1600" dirty="0" smtClean="0"/>
              <a:t>…</a:t>
            </a:r>
          </a:p>
        </p:txBody>
      </p:sp>
      <p:cxnSp>
        <p:nvCxnSpPr>
          <p:cNvPr id="10" name="Gerade Verbindung mit Pfeil 9"/>
          <p:cNvCxnSpPr>
            <a:stCxn id="6" idx="3"/>
          </p:cNvCxnSpPr>
          <p:nvPr/>
        </p:nvCxnSpPr>
        <p:spPr>
          <a:xfrm flipV="1">
            <a:off x="3722911" y="2349674"/>
            <a:ext cx="2808312" cy="6840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stCxn id="5" idx="3"/>
            <a:endCxn id="6" idx="1"/>
          </p:cNvCxnSpPr>
          <p:nvPr/>
        </p:nvCxnSpPr>
        <p:spPr>
          <a:xfrm>
            <a:off x="1778695" y="3033750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3915016" y="2590833"/>
            <a:ext cx="205376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Streamed</a:t>
            </a:r>
            <a:r>
              <a:rPr lang="de-DE" sz="1600" dirty="0" smtClean="0"/>
              <a:t> </a:t>
            </a:r>
            <a:r>
              <a:rPr lang="de-DE" sz="1600" dirty="0" err="1" smtClean="0"/>
              <a:t>into</a:t>
            </a:r>
            <a:r>
              <a:rPr lang="de-DE" sz="1600" dirty="0" smtClean="0"/>
              <a:t> STDF</a:t>
            </a:r>
            <a:endParaRPr lang="de-DE" sz="1600" dirty="0"/>
          </a:p>
        </p:txBody>
      </p:sp>
      <p:cxnSp>
        <p:nvCxnSpPr>
          <p:cNvPr id="20" name="Gerade Verbindung mit Pfeil 19"/>
          <p:cNvCxnSpPr>
            <a:stCxn id="6" idx="3"/>
            <a:endCxn id="7" idx="1"/>
          </p:cNvCxnSpPr>
          <p:nvPr/>
        </p:nvCxnSpPr>
        <p:spPr>
          <a:xfrm>
            <a:off x="3722911" y="3033750"/>
            <a:ext cx="432048" cy="8211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5883151" y="3274908"/>
            <a:ext cx="1296144" cy="1160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err="1" smtClean="0"/>
              <a:t>sort</a:t>
            </a:r>
            <a:endParaRPr lang="de-DE" sz="2000" dirty="0"/>
          </a:p>
        </p:txBody>
      </p:sp>
      <p:cxnSp>
        <p:nvCxnSpPr>
          <p:cNvPr id="23" name="Gerade Verbindung mit Pfeil 22"/>
          <p:cNvCxnSpPr>
            <a:stCxn id="7" idx="3"/>
            <a:endCxn id="22" idx="1"/>
          </p:cNvCxnSpPr>
          <p:nvPr/>
        </p:nvCxnSpPr>
        <p:spPr>
          <a:xfrm>
            <a:off x="5451103" y="3854914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hteck 28"/>
          <p:cNvSpPr/>
          <p:nvPr/>
        </p:nvSpPr>
        <p:spPr>
          <a:xfrm>
            <a:off x="7640347" y="4293890"/>
            <a:ext cx="3859428" cy="1872208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0" name="Rechteck 29"/>
          <p:cNvSpPr/>
          <p:nvPr/>
        </p:nvSpPr>
        <p:spPr>
          <a:xfrm>
            <a:off x="7817044" y="4650943"/>
            <a:ext cx="1551495" cy="1152128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„</a:t>
            </a:r>
            <a:r>
              <a:rPr lang="de-DE" sz="2000" dirty="0" err="1" smtClean="0"/>
              <a:t>static</a:t>
            </a:r>
            <a:r>
              <a:rPr lang="de-DE" sz="2000" dirty="0" smtClean="0"/>
              <a:t>“</a:t>
            </a:r>
          </a:p>
          <a:p>
            <a:pPr algn="ctr"/>
            <a:r>
              <a:rPr lang="de-DE" sz="2000" dirty="0" err="1"/>
              <a:t>p</a:t>
            </a:r>
            <a:r>
              <a:rPr lang="de-DE" sz="2000" dirty="0" err="1" smtClean="0"/>
              <a:t>andas</a:t>
            </a:r>
            <a:r>
              <a:rPr lang="de-DE" sz="2000" dirty="0" smtClean="0"/>
              <a:t> </a:t>
            </a:r>
          </a:p>
          <a:p>
            <a:pPr algn="ctr"/>
            <a:r>
              <a:rPr lang="de-DE" sz="2000" dirty="0" smtClean="0"/>
              <a:t>Data Frame </a:t>
            </a:r>
            <a:endParaRPr lang="de-DE" sz="2000" dirty="0"/>
          </a:p>
        </p:txBody>
      </p:sp>
      <p:sp>
        <p:nvSpPr>
          <p:cNvPr id="31" name="Rechteck 30"/>
          <p:cNvSpPr/>
          <p:nvPr/>
        </p:nvSpPr>
        <p:spPr>
          <a:xfrm>
            <a:off x="9658409" y="4650943"/>
            <a:ext cx="1551495" cy="1152128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„</a:t>
            </a:r>
            <a:r>
              <a:rPr lang="de-DE" sz="2000" dirty="0" err="1" smtClean="0"/>
              <a:t>dynamic</a:t>
            </a:r>
            <a:r>
              <a:rPr lang="de-DE" sz="2000" dirty="0" smtClean="0"/>
              <a:t>“</a:t>
            </a:r>
          </a:p>
          <a:p>
            <a:pPr algn="ctr"/>
            <a:r>
              <a:rPr lang="de-DE" sz="2000" dirty="0" err="1"/>
              <a:t>p</a:t>
            </a:r>
            <a:r>
              <a:rPr lang="de-DE" sz="2000" dirty="0" err="1" smtClean="0"/>
              <a:t>andas</a:t>
            </a:r>
            <a:r>
              <a:rPr lang="de-DE" sz="2000" dirty="0" smtClean="0"/>
              <a:t> </a:t>
            </a:r>
          </a:p>
          <a:p>
            <a:pPr algn="ctr"/>
            <a:r>
              <a:rPr lang="de-DE" sz="2000" dirty="0" smtClean="0"/>
              <a:t>Data Frame </a:t>
            </a:r>
            <a:endParaRPr lang="de-DE" sz="2000" dirty="0"/>
          </a:p>
        </p:txBody>
      </p:sp>
      <p:sp>
        <p:nvSpPr>
          <p:cNvPr id="32" name="Textfeld 31"/>
          <p:cNvSpPr txBox="1"/>
          <p:nvPr/>
        </p:nvSpPr>
        <p:spPr>
          <a:xfrm>
            <a:off x="7640347" y="5862739"/>
            <a:ext cx="1664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bg1"/>
                </a:solidFill>
              </a:rPr>
              <a:t>HDF5 Container</a:t>
            </a:r>
            <a:endParaRPr lang="de-DE" sz="1600" dirty="0">
              <a:solidFill>
                <a:schemeClr val="bg1"/>
              </a:solidFill>
            </a:endParaRPr>
          </a:p>
        </p:txBody>
      </p:sp>
      <p:cxnSp>
        <p:nvCxnSpPr>
          <p:cNvPr id="34" name="Gewinkelter Verbinder 33"/>
          <p:cNvCxnSpPr>
            <a:stCxn id="22" idx="3"/>
            <a:endCxn id="30" idx="0"/>
          </p:cNvCxnSpPr>
          <p:nvPr/>
        </p:nvCxnSpPr>
        <p:spPr>
          <a:xfrm>
            <a:off x="7179295" y="3854914"/>
            <a:ext cx="1413497" cy="79602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winkelter Verbinder 35"/>
          <p:cNvCxnSpPr>
            <a:stCxn id="22" idx="3"/>
            <a:endCxn id="31" idx="0"/>
          </p:cNvCxnSpPr>
          <p:nvPr/>
        </p:nvCxnSpPr>
        <p:spPr>
          <a:xfrm>
            <a:off x="7179295" y="3854914"/>
            <a:ext cx="3254862" cy="79602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/>
          <p:cNvSpPr/>
          <p:nvPr/>
        </p:nvSpPr>
        <p:spPr>
          <a:xfrm>
            <a:off x="3578895" y="4643060"/>
            <a:ext cx="1854152" cy="1160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smtClean="0"/>
              <a:t>Initial </a:t>
            </a:r>
            <a:r>
              <a:rPr lang="de-DE" sz="2000" dirty="0" err="1" smtClean="0"/>
              <a:t>creation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naming</a:t>
            </a:r>
            <a:endParaRPr lang="de-DE" sz="2000" dirty="0"/>
          </a:p>
        </p:txBody>
      </p:sp>
      <p:cxnSp>
        <p:nvCxnSpPr>
          <p:cNvPr id="39" name="Gerade Verbindung mit Pfeil 38"/>
          <p:cNvCxnSpPr>
            <a:stCxn id="37" idx="3"/>
            <a:endCxn id="29" idx="1"/>
          </p:cNvCxnSpPr>
          <p:nvPr/>
        </p:nvCxnSpPr>
        <p:spPr>
          <a:xfrm>
            <a:off x="5433047" y="5223066"/>
            <a:ext cx="2207300" cy="69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80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dirty="0" smtClean="0"/>
              <a:t>Static vs Dynamic</a:t>
            </a:r>
            <a:endParaRPr lang="en-GB" dirty="0"/>
          </a:p>
        </p:txBody>
      </p:sp>
      <p:sp>
        <p:nvSpPr>
          <p:cNvPr id="5" name="Rechteck 4"/>
          <p:cNvSpPr/>
          <p:nvPr/>
        </p:nvSpPr>
        <p:spPr>
          <a:xfrm>
            <a:off x="407043" y="1413570"/>
            <a:ext cx="3859428" cy="1872208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hteck 5"/>
          <p:cNvSpPr/>
          <p:nvPr/>
        </p:nvSpPr>
        <p:spPr>
          <a:xfrm>
            <a:off x="583740" y="1770623"/>
            <a:ext cx="1551495" cy="1152128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„static“</a:t>
            </a:r>
          </a:p>
          <a:p>
            <a:pPr algn="ctr"/>
            <a:r>
              <a:rPr lang="en-GB" sz="2000" dirty="0" smtClean="0"/>
              <a:t>pandas </a:t>
            </a:r>
          </a:p>
          <a:p>
            <a:pPr algn="ctr"/>
            <a:r>
              <a:rPr lang="en-GB" sz="2000" dirty="0" smtClean="0"/>
              <a:t>Data Frame </a:t>
            </a:r>
            <a:endParaRPr lang="en-GB" sz="2000" dirty="0"/>
          </a:p>
        </p:txBody>
      </p:sp>
      <p:sp>
        <p:nvSpPr>
          <p:cNvPr id="7" name="Rechteck 6"/>
          <p:cNvSpPr/>
          <p:nvPr/>
        </p:nvSpPr>
        <p:spPr>
          <a:xfrm>
            <a:off x="2425105" y="1770623"/>
            <a:ext cx="1551495" cy="1152128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„dynamic“</a:t>
            </a:r>
          </a:p>
          <a:p>
            <a:pPr algn="ctr"/>
            <a:r>
              <a:rPr lang="en-GB" sz="2000" dirty="0" smtClean="0"/>
              <a:t>pandas </a:t>
            </a:r>
          </a:p>
          <a:p>
            <a:pPr algn="ctr"/>
            <a:r>
              <a:rPr lang="en-GB" sz="2000" dirty="0" smtClean="0"/>
              <a:t>Data Frame </a:t>
            </a:r>
            <a:endParaRPr lang="en-GB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407043" y="2982419"/>
            <a:ext cx="1664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HDF5 Container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07043" y="3642831"/>
            <a:ext cx="934101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static: </a:t>
            </a:r>
            <a:r>
              <a:rPr lang="en-GB" dirty="0" smtClean="0"/>
              <a:t>not changing for different tested parts</a:t>
            </a:r>
          </a:p>
          <a:p>
            <a:r>
              <a:rPr lang="en-GB" b="1" dirty="0" smtClean="0"/>
              <a:t>dynamic: </a:t>
            </a:r>
            <a:r>
              <a:rPr lang="en-GB" dirty="0" smtClean="0"/>
              <a:t>changing for  different </a:t>
            </a:r>
            <a:r>
              <a:rPr lang="en-GB" dirty="0" err="1" smtClean="0"/>
              <a:t>tesed</a:t>
            </a:r>
            <a:r>
              <a:rPr lang="en-GB" dirty="0" smtClean="0"/>
              <a:t> parts</a:t>
            </a:r>
          </a:p>
          <a:p>
            <a:endParaRPr lang="en-GB" dirty="0"/>
          </a:p>
          <a:p>
            <a:r>
              <a:rPr lang="en-GB" dirty="0" smtClean="0">
                <a:sym typeface="Wingdings" panose="05000000000000000000" pitchFamily="2" charset="2"/>
              </a:rPr>
              <a:t> Avoid storing redundant Data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HDF5: </a:t>
            </a:r>
            <a:r>
              <a:rPr lang="en-GB" dirty="0" smtClean="0"/>
              <a:t>compression, grouping, add meta data (from CAM3), saving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48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 smtClean="0"/>
              <a:t>SORT</a:t>
            </a:r>
            <a:endParaRPr lang="de-DE" noProof="0" dirty="0"/>
          </a:p>
        </p:txBody>
      </p:sp>
      <p:sp>
        <p:nvSpPr>
          <p:cNvPr id="6" name="Rechteck 5"/>
          <p:cNvSpPr/>
          <p:nvPr/>
        </p:nvSpPr>
        <p:spPr>
          <a:xfrm>
            <a:off x="407043" y="1557586"/>
            <a:ext cx="1296144" cy="1160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err="1" smtClean="0"/>
              <a:t>sort</a:t>
            </a:r>
            <a:endParaRPr lang="de-DE" sz="2000" dirty="0"/>
          </a:p>
        </p:txBody>
      </p:sp>
      <p:sp>
        <p:nvSpPr>
          <p:cNvPr id="7" name="Textfeld 6"/>
          <p:cNvSpPr txBox="1"/>
          <p:nvPr/>
        </p:nvSpPr>
        <p:spPr>
          <a:xfrm>
            <a:off x="407043" y="3274245"/>
            <a:ext cx="111647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One record contains multiple elements</a:t>
            </a:r>
          </a:p>
          <a:p>
            <a:pPr marL="342900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All elements are sorted individual</a:t>
            </a:r>
          </a:p>
          <a:p>
            <a:pPr marL="342900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The rows the dynamic data-frames are the single DIEs and are indexed by the PART_ID from the PRR</a:t>
            </a:r>
          </a:p>
          <a:p>
            <a:pPr marL="342900" indent="-34290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Columns are multi-indexed with the Record name as top level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2565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SORT</a:t>
            </a:r>
            <a:endParaRPr lang="de-DE" noProof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/>
          </p:nvPr>
        </p:nvGraphicFramePr>
        <p:xfrm>
          <a:off x="326114" y="2997746"/>
          <a:ext cx="3324790" cy="936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2395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662395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</a:tblGrid>
              <a:tr h="312035"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FAR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CPU_TYPE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STDF_VER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#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#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4731024" y="1341562"/>
          <a:ext cx="3528393" cy="936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6131">
                  <a:extLst>
                    <a:ext uri="{9D8B030D-6E8A-4147-A177-3AD203B41FA5}">
                      <a16:colId xmlns:a16="http://schemas.microsoft.com/office/drawing/2014/main" val="4126870934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FAR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CPU_TYPE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STDF_VER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All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#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#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4709403" y="77010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static</a:t>
            </a:r>
            <a:endParaRPr lang="de-DE" dirty="0"/>
          </a:p>
        </p:txBody>
      </p:sp>
      <p:sp>
        <p:nvSpPr>
          <p:cNvPr id="2" name="Pfeil nach rechts 1"/>
          <p:cNvSpPr/>
          <p:nvPr/>
        </p:nvSpPr>
        <p:spPr>
          <a:xfrm>
            <a:off x="770583" y="2246477"/>
            <a:ext cx="1872208" cy="576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554559" y="1797895"/>
            <a:ext cx="2650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Incomming</a:t>
            </a:r>
            <a:r>
              <a:rPr lang="de-DE" dirty="0" smtClean="0"/>
              <a:t> </a:t>
            </a:r>
            <a:r>
              <a:rPr lang="de-DE" dirty="0" err="1" smtClean="0"/>
              <a:t>record</a:t>
            </a:r>
            <a:endParaRPr lang="de-DE" dirty="0"/>
          </a:p>
        </p:txBody>
      </p:sp>
      <p:sp>
        <p:nvSpPr>
          <p:cNvPr id="9" name="Pfeil nach rechts 8"/>
          <p:cNvSpPr/>
          <p:nvPr/>
        </p:nvSpPr>
        <p:spPr>
          <a:xfrm rot="19255477">
            <a:off x="3623073" y="2727820"/>
            <a:ext cx="1872208" cy="576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4770954" y="2997746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Sorted</a:t>
            </a:r>
            <a:r>
              <a:rPr lang="de-DE" dirty="0" smtClean="0"/>
              <a:t> 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125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 smtClean="0"/>
              <a:t>SORT</a:t>
            </a:r>
            <a:endParaRPr lang="de-DE" noProof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/>
          </p:nvPr>
        </p:nvGraphicFramePr>
        <p:xfrm>
          <a:off x="326114" y="2997746"/>
          <a:ext cx="3324790" cy="936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2395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662395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</a:tblGrid>
              <a:tr h="312035"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MIR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SETUP_T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…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#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#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4731024" y="1341562"/>
          <a:ext cx="5904655" cy="936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0931">
                  <a:extLst>
                    <a:ext uri="{9D8B030D-6E8A-4147-A177-3AD203B41FA5}">
                      <a16:colId xmlns:a16="http://schemas.microsoft.com/office/drawing/2014/main" val="4126870934"/>
                    </a:ext>
                  </a:extLst>
                </a:gridCol>
                <a:gridCol w="1180931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180931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180931">
                  <a:extLst>
                    <a:ext uri="{9D8B030D-6E8A-4147-A177-3AD203B41FA5}">
                      <a16:colId xmlns:a16="http://schemas.microsoft.com/office/drawing/2014/main" val="2855013847"/>
                    </a:ext>
                  </a:extLst>
                </a:gridCol>
                <a:gridCol w="1180931">
                  <a:extLst>
                    <a:ext uri="{9D8B030D-6E8A-4147-A177-3AD203B41FA5}">
                      <a16:colId xmlns:a16="http://schemas.microsoft.com/office/drawing/2014/main" val="2472388660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FAR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MIR</a:t>
                      </a:r>
                      <a:endParaRPr lang="de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CPU_TYPE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STDF_VER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SETUP_T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…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All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#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#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#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#</a:t>
                      </a:r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709403" y="77010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static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82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 smtClean="0"/>
              <a:t>SORT</a:t>
            </a:r>
            <a:endParaRPr lang="de-DE" noProof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/>
          </p:nvPr>
        </p:nvGraphicFramePr>
        <p:xfrm>
          <a:off x="326114" y="2997746"/>
          <a:ext cx="3036758" cy="936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8379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518379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</a:tblGrid>
              <a:tr h="312035"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HEAD_NUM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3794920" y="1341562"/>
          <a:ext cx="7416822" cy="936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9546">
                  <a:extLst>
                    <a:ext uri="{9D8B030D-6E8A-4147-A177-3AD203B41FA5}">
                      <a16:colId xmlns:a16="http://schemas.microsoft.com/office/drawing/2014/main" val="4126870934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855013847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472388660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3080185055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753877116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FAR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MIR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CPU_TYPE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STDF_VER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SETUP_T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…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HEAD_NUM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All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709403" y="77010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static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635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 smtClean="0"/>
              <a:t>SORT </a:t>
            </a:r>
            <a:r>
              <a:rPr lang="de-DE" noProof="0" dirty="0" err="1" smtClean="0"/>
              <a:t>and</a:t>
            </a:r>
            <a:r>
              <a:rPr lang="de-DE" noProof="0" dirty="0" smtClean="0"/>
              <a:t> REARANGE</a:t>
            </a:r>
            <a:endParaRPr lang="de-DE" noProof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/>
          </p:nvPr>
        </p:nvGraphicFramePr>
        <p:xfrm>
          <a:off x="326114" y="2997746"/>
          <a:ext cx="3036758" cy="936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8379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518379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</a:tblGrid>
              <a:tr h="312035"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HEAD_NUM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de-DE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1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/>
          </p:nvPr>
        </p:nvGraphicFramePr>
        <p:xfrm>
          <a:off x="3794920" y="1341562"/>
          <a:ext cx="7416822" cy="9361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9546">
                  <a:extLst>
                    <a:ext uri="{9D8B030D-6E8A-4147-A177-3AD203B41FA5}">
                      <a16:colId xmlns:a16="http://schemas.microsoft.com/office/drawing/2014/main" val="4126870934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3216630662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086541021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855013847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2472388660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3080185055"/>
                    </a:ext>
                  </a:extLst>
                </a:gridCol>
                <a:gridCol w="1059546">
                  <a:extLst>
                    <a:ext uri="{9D8B030D-6E8A-4147-A177-3AD203B41FA5}">
                      <a16:colId xmlns:a16="http://schemas.microsoft.com/office/drawing/2014/main" val="753877116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FAR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MIR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PIR</a:t>
                      </a:r>
                      <a:endParaRPr lang="de-DE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54407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CPU_TYPE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STDF_VER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SETUP_T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…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HEAD_NUM</a:t>
                      </a:r>
                      <a:endParaRPr lang="de-DE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SITE_NUM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074695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All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#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0</a:t>
                      </a:r>
                      <a:endParaRPr lang="de-DE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535845"/>
                  </a:ext>
                </a:extLst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709403" y="770105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static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94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TDK CI 2016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0046AD"/>
      </a:accent1>
      <a:accent2>
        <a:srgbClr val="334069"/>
      </a:accent2>
      <a:accent3>
        <a:srgbClr val="9AAFCB"/>
      </a:accent3>
      <a:accent4>
        <a:srgbClr val="A8DDE3"/>
      </a:accent4>
      <a:accent5>
        <a:srgbClr val="F4D35C"/>
      </a:accent5>
      <a:accent6>
        <a:srgbClr val="E87800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3" id="{EEE48158-5E10-4EC3-85E7-F6FF4AD746A8}" vid="{07942E89-A089-48D8-B551-F0A8B929CD26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E_unclassified_TDK-Micronas_2019</Template>
  <TotalTime>0</TotalTime>
  <Words>920</Words>
  <Application>Microsoft Office PowerPoint</Application>
  <PresentationFormat>Benutzerdefiniert</PresentationFormat>
  <Paragraphs>532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7" baseType="lpstr">
      <vt:lpstr>Arial</vt:lpstr>
      <vt:lpstr>Calibri</vt:lpstr>
      <vt:lpstr>Courier New</vt:lpstr>
      <vt:lpstr>Symbol</vt:lpstr>
      <vt:lpstr>Wingdings</vt:lpstr>
      <vt:lpstr>Benutzerdefiniertes Design</vt:lpstr>
      <vt:lpstr>METIS</vt:lpstr>
      <vt:lpstr>Summary Data Flow: Status Quo</vt:lpstr>
      <vt:lpstr>New Approach with Mini/Maxi SCT</vt:lpstr>
      <vt:lpstr>Static vs Dynamic</vt:lpstr>
      <vt:lpstr>SORT</vt:lpstr>
      <vt:lpstr>SORT</vt:lpstr>
      <vt:lpstr>SORT</vt:lpstr>
      <vt:lpstr>SORT</vt:lpstr>
      <vt:lpstr>SORT and REARANGE</vt:lpstr>
      <vt:lpstr>SORT and REARANGE</vt:lpstr>
      <vt:lpstr>SORT special case PTR</vt:lpstr>
      <vt:lpstr>SORT special case PTR</vt:lpstr>
      <vt:lpstr>SORT special case PRR</vt:lpstr>
      <vt:lpstr>SORT special case PRR</vt:lpstr>
      <vt:lpstr>SORT and REARANGE</vt:lpstr>
      <vt:lpstr>SORT and REARANGE</vt:lpstr>
      <vt:lpstr>Comunication with server Option 1: Temporary HDF5 on TCC</vt:lpstr>
      <vt:lpstr>Comunication with server Option 1: Temporary HDF5 on TCC</vt:lpstr>
      <vt:lpstr>Comunication with server Option 1: Temporary HDF5 on TCC</vt:lpstr>
      <vt:lpstr>Structure of GTDF</vt:lpstr>
      <vt:lpstr>PowerPoint-Präsentation</vt:lpstr>
    </vt:vector>
  </TitlesOfParts>
  <Company>TDK-Micronas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METIS</dc:title>
  <dc:creator>Hess Tobias</dc:creator>
  <cp:lastModifiedBy>Hess Tobias</cp:lastModifiedBy>
  <cp:revision>2</cp:revision>
  <dcterms:created xsi:type="dcterms:W3CDTF">2020-08-19T08:34:06Z</dcterms:created>
  <dcterms:modified xsi:type="dcterms:W3CDTF">2020-08-19T08:43:59Z</dcterms:modified>
</cp:coreProperties>
</file>