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8" r:id="rId29"/>
    <p:sldId id="279" r:id="rId30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315200" y="0"/>
            <a:ext cx="4937760" cy="6858000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4754880" y="-2011680"/>
            <a:ext cx="7132320" cy="10881360"/>
          </a:xfrm>
          <a:prstGeom prst="ellipse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229600" y="1280160"/>
            <a:ext cx="2926080" cy="292608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8522208" y="1572767"/>
            <a:ext cx="2340864" cy="2340864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107424" y="2157984"/>
            <a:ext cx="1170432" cy="1170432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961119" y="3182112"/>
            <a:ext cx="1463040" cy="58521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3520" b="1" i="0">
                <a:solidFill>
                  <a:srgbClr val="B2263A"/>
                </a:solidFill>
                <a:latin typeface="微软雅黑"/>
                <a:ea typeface="微软雅黑"/>
              </a:rPr>
              <a:t>1896</a:t>
            </a:r>
          </a:p>
        </p:txBody>
      </p:sp>
      <p:sp>
        <p:nvSpPr>
          <p:cNvPr id="8" name="Oval 7"/>
          <p:cNvSpPr/>
          <p:nvPr/>
        </p:nvSpPr>
        <p:spPr>
          <a:xfrm>
            <a:off x="502919" y="347472"/>
            <a:ext cx="731520" cy="731520"/>
          </a:xfrm>
          <a:prstGeom prst="ellipse">
            <a:avLst/>
          </a:prstGeom>
          <a:noFill/>
          <a:ln w="2032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576071" y="420623"/>
            <a:ext cx="585216" cy="585216"/>
          </a:xfrm>
          <a:prstGeom prst="ellipse">
            <a:avLst/>
          </a:prstGeom>
          <a:noFill/>
          <a:ln w="152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22375" y="566928"/>
            <a:ext cx="292608" cy="292608"/>
          </a:xfrm>
          <a:prstGeom prst="ellipse">
            <a:avLst/>
          </a:prstGeom>
          <a:noFill/>
          <a:ln w="152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25880" y="457200"/>
            <a:ext cx="457200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100" b="1" i="0">
                <a:solidFill>
                  <a:srgbClr val="9E1B32"/>
                </a:solidFill>
                <a:latin typeface="微软雅黑"/>
                <a:ea typeface="微软雅黑"/>
              </a:rPr>
              <a:t>上海交通大学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5880" y="868680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2011680"/>
            <a:ext cx="457200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0" i="0">
                <a:solidFill>
                  <a:srgbClr val="5C5F68"/>
                </a:solidFill>
                <a:latin typeface="微软雅黑"/>
                <a:ea typeface="微软雅黑"/>
              </a:rPr>
              <a:t>本科毕业论文 · 开题答辩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6928" y="2487168"/>
            <a:ext cx="2194560" cy="45720"/>
          </a:xfrm>
          <a:prstGeom prst="rect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66928" y="2743200"/>
            <a:ext cx="64008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300" b="1" i="0">
                <a:solidFill>
                  <a:srgbClr val="781226"/>
                </a:solidFill>
                <a:latin typeface="微软雅黑"/>
                <a:ea typeface="微软雅黑"/>
              </a:rPr>
              <a:t>该不该按交易所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928" y="3520440"/>
            <a:ext cx="64008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300" b="1" i="0">
                <a:solidFill>
                  <a:srgbClr val="9E1B32"/>
                </a:solidFill>
                <a:latin typeface="微软雅黑"/>
                <a:ea typeface="微软雅黑"/>
              </a:rPr>
              <a:t>分市场建模？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6928" y="4480560"/>
            <a:ext cx="4114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sz="1200" b="0" i="0">
                <a:solidFill>
                  <a:srgbClr val="5C5F68"/>
                </a:solidFill>
                <a:latin typeface="微软雅黑"/>
                <a:ea typeface="微软雅黑"/>
              </a:rPr>
              <a:t>——沪深300蓝筹域内“上交所 vs 深交所”是否为</a:t>
            </a: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sz="1200" b="0" i="0">
                <a:solidFill>
                  <a:srgbClr val="5C5F68"/>
                </a:solidFill>
                <a:latin typeface="微软雅黑"/>
                <a:ea typeface="微软雅黑"/>
              </a:rPr>
              <a:t>真实定价边界的可合并性与跨域不变性研究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6928" y="5440680"/>
            <a:ext cx="59436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B08446"/>
                </a:solidFill>
                <a:latin typeface="微软雅黑"/>
                <a:ea typeface="微软雅黑"/>
              </a:rPr>
              <a:t>机器学习负责建模(黑箱)  ·  计量经济学负责诊断(白箱)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6928" y="6053328"/>
            <a:ext cx="548640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C2E34"/>
                </a:solidFill>
                <a:latin typeface="微软雅黑"/>
                <a:ea typeface="微软雅黑"/>
              </a:rPr>
              <a:t>汇报人：胡洪凯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6928" y="638251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经济学院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研究框架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6928" y="1298448"/>
            <a:ext cx="11057839" cy="749808"/>
          </a:xfrm>
          <a:prstGeom prst="roundRect">
            <a:avLst>
              <a:gd name="adj" fmla="val 18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66928" y="1335024"/>
            <a:ext cx="11057839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FFFFFF"/>
                </a:solidFill>
                <a:latin typeface="微软雅黑"/>
                <a:ea typeface="微软雅黑"/>
              </a:rPr>
              <a:t>沪深300内，“沪 vs 深”是真边界还是伪边界？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1755648"/>
            <a:ext cx="11057839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D3BC98"/>
                </a:solidFill>
                <a:latin typeface="微软雅黑"/>
                <a:ea typeface="微软雅黑"/>
              </a:rPr>
              <a:t>可合并性 · 偏差-方差 · 跨域不变性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2331720"/>
            <a:ext cx="5346039" cy="27889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66928" y="2331720"/>
            <a:ext cx="5346039" cy="566928"/>
          </a:xfrm>
          <a:prstGeom prst="roundRect">
            <a:avLst>
              <a:gd name="adj" fmla="val 2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66928" y="2331720"/>
            <a:ext cx="5346039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左轨：机器学习建模(黑箱)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" y="3063239"/>
            <a:ext cx="4705959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2C2E34"/>
                </a:solidFill>
                <a:latin typeface="微软雅黑"/>
                <a:ea typeface="微软雅黑"/>
              </a:rPr>
              <a:t>把高维“因子 → 收益”的条件期望 E[r|x] 拟合好，只当黑箱用。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6968" y="3749039"/>
            <a:ext cx="4705959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B08446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3 个模型族：MLP / GRU / Transformer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B08446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× 3 种分组：全市场 FULL / 仅沪 SH / 仅深 SZ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B08446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→ 产出 test global IC + 跨市场迁移矩阵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78727" y="2331720"/>
            <a:ext cx="5346039" cy="27889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6278727" y="2331720"/>
            <a:ext cx="5346039" cy="566928"/>
          </a:xfrm>
          <a:prstGeom prst="roundRect">
            <a:avLst>
              <a:gd name="adj" fmla="val 2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278727" y="2331720"/>
            <a:ext cx="5346039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右轨：计量诊断(白箱)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98767" y="3063239"/>
            <a:ext cx="4705959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2C2E34"/>
                </a:solidFill>
                <a:latin typeface="微软雅黑"/>
                <a:ea typeface="微软雅黑"/>
              </a:rPr>
              <a:t>对建模产物做可证伪的统计判断，不打开黑箱。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98767" y="3749039"/>
            <a:ext cx="4705959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9E1B32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H1 可合并性：Chow / Roy-Zellner 检验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9E1B32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H2 池化优于分组：偏差-方差分解 + DM 检验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9E1B32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H3 不对称迁移与不变性：迁移矩阵 + GW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66928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ECECED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66928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数据 / 因子面板</a:t>
            </a:r>
          </a:p>
        </p:txBody>
      </p:sp>
      <p:sp>
        <p:nvSpPr>
          <p:cNvPr id="28" name="Isosceles Triangle 27"/>
          <p:cNvSpPr/>
          <p:nvPr/>
        </p:nvSpPr>
        <p:spPr>
          <a:xfrm rot="5400000">
            <a:off x="2449311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2869935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ECECED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869935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三族×三分组训练</a:t>
            </a:r>
          </a:p>
        </p:txBody>
      </p:sp>
      <p:sp>
        <p:nvSpPr>
          <p:cNvPr id="31" name="Isosceles Triangle 30"/>
          <p:cNvSpPr/>
          <p:nvPr/>
        </p:nvSpPr>
        <p:spPr>
          <a:xfrm rot="5400000">
            <a:off x="4752319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172943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172943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FFFFFF"/>
                </a:solidFill>
                <a:latin typeface="微软雅黑"/>
                <a:ea typeface="微软雅黑"/>
              </a:rPr>
              <a:t>IC + 迁移矩阵</a:t>
            </a:r>
          </a:p>
        </p:txBody>
      </p:sp>
      <p:sp>
        <p:nvSpPr>
          <p:cNvPr id="34" name="Isosceles Triangle 33"/>
          <p:cNvSpPr/>
          <p:nvPr/>
        </p:nvSpPr>
        <p:spPr>
          <a:xfrm rot="5400000">
            <a:off x="7055327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7475951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ECECED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475951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H1·H2·H3 检验</a:t>
            </a:r>
          </a:p>
        </p:txBody>
      </p:sp>
      <p:sp>
        <p:nvSpPr>
          <p:cNvPr id="37" name="Isosceles Triangle 36"/>
          <p:cNvSpPr/>
          <p:nvPr/>
        </p:nvSpPr>
        <p:spPr>
          <a:xfrm rot="5400000">
            <a:off x="9358335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9778959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778959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FFFFFF"/>
                </a:solidFill>
                <a:latin typeface="微软雅黑"/>
                <a:ea typeface="微软雅黑"/>
              </a:rPr>
              <a:t>经济学解释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10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308610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62890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数据与模型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千万级真实样本，三族模型 × 三种分组——评估口径统一为 test global IC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691640"/>
            <a:ext cx="3410712" cy="2514600"/>
          </a:xfrm>
          <a:prstGeom prst="roundRect">
            <a:avLst>
              <a:gd name="adj" fmla="val 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59536" y="1901952"/>
            <a:ext cx="29260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D3BC98"/>
                </a:solidFill>
                <a:latin typeface="微软雅黑"/>
                <a:ea typeface="微软雅黑"/>
              </a:rPr>
              <a:t>先讲清评估指标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9536" y="2240280"/>
            <a:ext cx="29260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900" b="1" i="0">
                <a:solidFill>
                  <a:srgbClr val="FFFFFF"/>
                </a:solidFill>
                <a:latin typeface="微软雅黑"/>
                <a:ea typeface="微软雅黑"/>
              </a:rPr>
              <a:t>test global 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9536" y="2697480"/>
            <a:ext cx="283464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FFFFFF"/>
                </a:solidFill>
                <a:latin typeface="微软雅黑"/>
                <a:ea typeface="微软雅黑"/>
              </a:rPr>
              <a:t>测试集上，模型预测值与真实收益的横截面秩相关。越高 = 选股越准。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9536" y="3493008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D3BC98"/>
                </a:solidFill>
                <a:latin typeface="微软雅黑"/>
                <a:ea typeface="微软雅黑"/>
              </a:rPr>
              <a:t>本文量级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6" y="3712463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100" b="1" i="0">
                <a:solidFill>
                  <a:srgbClr val="FFFFFF"/>
                </a:solidFill>
                <a:latin typeface="微软雅黑"/>
                <a:ea typeface="微软雅黑"/>
              </a:rPr>
              <a:t>0.28 – 0.34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4297680" y="1691640"/>
          <a:ext cx="7327087" cy="2514600"/>
        </p:xfrm>
        <a:graphic>
          <a:graphicData uri="http://schemas.openxmlformats.org/drawingml/2006/table">
            <a:tbl>
              <a:tblPr firstRow="0" bandRow="0" lastRow="0">
                <a:tableStyleId>{2D5ABB26-0587-4C30-8999-92F81FD0307C}</a:tableStyleId>
              </a:tblPr>
              <a:tblGrid>
                <a:gridCol w="1463040"/>
                <a:gridCol w="5864047"/>
              </a:tblGrid>
              <a:tr h="384048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维度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内容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样本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沪深300成份股 · 横截面“因子 → 未来收益”面板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模型族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MLP / GRU(window) / Transformer 三族互补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分组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全市场 FULL · 仅沪 SH · 仅深 SZ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训练池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SH ≈ 2.64 亿  vs  SZ ≈ 1.52 亿 截面样本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测试集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SH ≈ 2476 万  vs  SZ ≈ 1436 万 截面点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965A14"/>
                          </a:solidFill>
                          <a:latin typeface="微软雅黑"/>
                          <a:ea typeface="微软雅黑"/>
                        </a:rPr>
                        <a:t>关键事实</a:t>
                      </a:r>
                    </a:p>
                  </a:txBody>
                  <a:tcPr anchor="ctr" marL="91440" marR="73152" marT="27432" marB="27432">
                    <a:solidFill>
                      <a:srgbClr val="FAE9D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1" i="0">
                          <a:solidFill>
                            <a:srgbClr val="965A14"/>
                          </a:solidFill>
                          <a:latin typeface="微软雅黑"/>
                          <a:ea typeface="微软雅黑"/>
                        </a:rPr>
                        <a:t>SZ 样本仅约 SH 的六成 → 分组的方差瓶颈</a:t>
                      </a:r>
                    </a:p>
                  </a:txBody>
                  <a:tcPr anchor="ctr" marL="91440" marR="73152" marT="27432" marB="27432">
                    <a:solidFill>
                      <a:srgbClr val="FAE9D2"/>
                    </a:solidFill>
                  </a:tcPr>
                </a:tc>
              </a:tr>
            </a:tbl>
          </a:graphicData>
        </a:graphic>
      </p:graphicFrame>
      <p:sp>
        <p:nvSpPr>
          <p:cNvPr id="21" name="Rounded Rectangle 20"/>
          <p:cNvSpPr/>
          <p:nvPr/>
        </p:nvSpPr>
        <p:spPr>
          <a:xfrm>
            <a:off x="566928" y="4526280"/>
            <a:ext cx="11057839" cy="14630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66928" y="4526280"/>
            <a:ext cx="109728" cy="1463040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50976" y="4718304"/>
            <a:ext cx="1032631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为什么三族模型？为什么填满迁移矩阵？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0976" y="5074920"/>
            <a:ext cx="1028974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三族(前馈 / 序列 / 注意力)互补，保证结论不依赖单一架构；“全市场 / 仅沪 / 仅深”三套模型再交叉评估，填满“训练域 × 测试域”的迁移矩阵——这张矩阵是后面回答“真边界还是伪边界”的核心证据。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11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828031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4370831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核心发现①：分市场更差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从“全市场基线”到“分市场组合”，三族模型 IC 一致下滑——反直觉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79" y="1874519"/>
            <a:ext cx="15544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B08446"/>
                </a:solidFill>
                <a:latin typeface="微软雅黑"/>
                <a:ea typeface="微软雅黑"/>
              </a:rPr>
              <a:t>全市场基线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1874519"/>
            <a:ext cx="15544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8C8F98"/>
                </a:solidFill>
                <a:latin typeface="微软雅黑"/>
                <a:ea typeface="微软雅黑"/>
              </a:rPr>
              <a:t>分市场组合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874519" y="3939920"/>
            <a:ext cx="1508761" cy="656409"/>
          </a:xfrm>
          <a:prstGeom prst="line">
            <a:avLst/>
          </a:prstGeom>
          <a:ln w="25400">
            <a:solidFill>
              <a:srgbClr val="C63A3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810511" y="3875912"/>
            <a:ext cx="128016" cy="128016"/>
          </a:xfrm>
          <a:prstGeom prst="ellipse">
            <a:avLst/>
          </a:prstGeom>
          <a:solidFill>
            <a:srgbClr val="B08446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3319272" y="4532321"/>
            <a:ext cx="128016" cy="128016"/>
          </a:xfrm>
          <a:prstGeom prst="ellipse">
            <a:avLst/>
          </a:prstGeom>
          <a:solidFill>
            <a:srgbClr val="9296A0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3456432" y="4596329"/>
            <a:ext cx="429768" cy="249991"/>
          </a:xfrm>
          <a:prstGeom prst="line">
            <a:avLst/>
          </a:prstGeom>
          <a:ln w="12700">
            <a:solidFill>
              <a:srgbClr val="BEBE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31920" y="4727448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0.3123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727448"/>
            <a:ext cx="2011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C63A3A"/>
                </a:solidFill>
                <a:latin typeface="微软雅黑"/>
                <a:ea typeface="微软雅黑"/>
              </a:rPr>
              <a:t>MLP  Δ -0.0060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1874519" y="3939920"/>
            <a:ext cx="1508761" cy="525127"/>
          </a:xfrm>
          <a:prstGeom prst="line">
            <a:avLst/>
          </a:prstGeom>
          <a:ln w="25400">
            <a:solidFill>
              <a:srgbClr val="C63A3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1810511" y="3875912"/>
            <a:ext cx="128016" cy="128016"/>
          </a:xfrm>
          <a:prstGeom prst="ellipse">
            <a:avLst/>
          </a:prstGeom>
          <a:solidFill>
            <a:srgbClr val="B08446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3319272" y="4401039"/>
            <a:ext cx="128016" cy="128016"/>
          </a:xfrm>
          <a:prstGeom prst="ellipse">
            <a:avLst/>
          </a:prstGeom>
          <a:solidFill>
            <a:srgbClr val="9296A0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 flipV="1">
            <a:off x="3456432" y="4370832"/>
            <a:ext cx="429768" cy="94215"/>
          </a:xfrm>
          <a:prstGeom prst="line">
            <a:avLst/>
          </a:prstGeom>
          <a:ln w="12700">
            <a:solidFill>
              <a:srgbClr val="BEBE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31920" y="4251960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0.3135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54880" y="4251960"/>
            <a:ext cx="2011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C63A3A"/>
                </a:solidFill>
                <a:latin typeface="微软雅黑"/>
                <a:ea typeface="微软雅黑"/>
              </a:rPr>
              <a:t>GRU  Δ -0.0048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874519" y="3053769"/>
            <a:ext cx="1508761" cy="404785"/>
          </a:xfrm>
          <a:prstGeom prst="line">
            <a:avLst/>
          </a:prstGeom>
          <a:ln w="25400">
            <a:solidFill>
              <a:srgbClr val="C63A3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810511" y="2989761"/>
            <a:ext cx="128016" cy="128016"/>
          </a:xfrm>
          <a:prstGeom prst="ellipse">
            <a:avLst/>
          </a:prstGeom>
          <a:solidFill>
            <a:srgbClr val="B08446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3319272" y="3394546"/>
            <a:ext cx="128016" cy="128016"/>
          </a:xfrm>
          <a:prstGeom prst="ellipse">
            <a:avLst/>
          </a:prstGeom>
          <a:solidFill>
            <a:srgbClr val="9296A0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931920" y="3339682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0.3227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54880" y="3339682"/>
            <a:ext cx="2011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C63A3A"/>
                </a:solidFill>
                <a:latin typeface="微软雅黑"/>
                <a:ea typeface="微软雅黑"/>
              </a:rPr>
              <a:t>Transformer  Δ -0.0037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19" y="2934897"/>
            <a:ext cx="12344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781226"/>
                </a:solidFill>
                <a:latin typeface="微软雅黑"/>
                <a:ea typeface="微软雅黑"/>
              </a:rPr>
              <a:t>0.3264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2919" y="3821048"/>
            <a:ext cx="12344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781226"/>
                </a:solidFill>
                <a:latin typeface="微软雅黑"/>
                <a:ea typeface="微软雅黑"/>
              </a:rPr>
              <a:t>0.3183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19" y="4049648"/>
            <a:ext cx="123444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(MLP / GRU)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315200" y="1828800"/>
            <a:ext cx="4309567" cy="3977639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7315200" y="1828800"/>
            <a:ext cx="109728" cy="3977639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7680960" y="2029968"/>
            <a:ext cx="3669487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短板在哪？在深市。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80960" y="2697480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C54638"/>
                </a:solidFill>
                <a:latin typeface="微软雅黑"/>
                <a:ea typeface="微软雅黑"/>
              </a:rPr>
              <a:t>仅沪 SH 单独建模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680960" y="2971800"/>
            <a:ext cx="366948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200" b="1" i="0">
                <a:solidFill>
                  <a:srgbClr val="2C2E34"/>
                </a:solidFill>
                <a:latin typeface="微软雅黑"/>
                <a:ea typeface="微软雅黑"/>
              </a:rPr>
              <a:t>0.334 – 0.339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680960" y="3447288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反而 强于 全市场基线</a:t>
            </a:r>
          </a:p>
        </p:txBody>
      </p:sp>
      <p:cxnSp>
        <p:nvCxnSpPr>
          <p:cNvPr id="42" name="Connector 41"/>
          <p:cNvCxnSpPr/>
          <p:nvPr/>
        </p:nvCxnSpPr>
        <p:spPr>
          <a:xfrm>
            <a:off x="7680960" y="3776472"/>
            <a:ext cx="3578047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680960" y="3922776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2D948A"/>
                </a:solidFill>
                <a:latin typeface="微软雅黑"/>
                <a:ea typeface="微软雅黑"/>
              </a:rPr>
              <a:t>仅深 SZ 单独建模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680960" y="4197096"/>
            <a:ext cx="366948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200" b="1" i="0">
                <a:solidFill>
                  <a:srgbClr val="2C2E34"/>
                </a:solidFill>
                <a:latin typeface="微软雅黑"/>
                <a:ea typeface="微软雅黑"/>
              </a:rPr>
              <a:t>0.284 – 0.290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80960" y="4672584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明显偏弱，拖累整个组合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680960" y="4983480"/>
            <a:ext cx="3578047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100" b="1" i="0">
                <a:solidFill>
                  <a:srgbClr val="965A14"/>
                </a:solidFill>
                <a:latin typeface="微软雅黑"/>
                <a:ea typeface="微软雅黑"/>
              </a:rPr>
              <a:t>根因：SZ 训练样本仅 SH 六成，从零训练欠拟合——不是市场本质不同。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66928" y="6144768"/>
            <a:ext cx="8229600" cy="228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数据：reports/shm_models/top192_region_split_20260604/ · test global IC(已核实)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12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5472683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5015483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核心发现②：迁移矩阵(王牌)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训练在哪、测试在哪——一张矩阵看穿沪深关系(GRU · test global IC)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417320" y="2331720"/>
          <a:ext cx="4206238" cy="3200400"/>
        </p:xfrm>
        <a:graphic>
          <a:graphicData uri="http://schemas.openxmlformats.org/drawingml/2006/table">
            <a:tbl>
              <a:tblPr firstRow="0" bandRow="0" lastRow="0">
                <a:tableStyleId>{2D5ABB26-0587-4C30-8999-92F81FD0307C}</a:tableStyleId>
              </a:tblPr>
              <a:tblGrid>
                <a:gridCol w="1280160"/>
                <a:gridCol w="1463039"/>
                <a:gridCol w="1463039"/>
              </a:tblGrid>
              <a:tr h="50292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900" b="0" i="0">
                          <a:solidFill>
                            <a:srgbClr val="8A8D96"/>
                          </a:solidFill>
                          <a:latin typeface="微软雅黑"/>
                          <a:ea typeface="微软雅黑"/>
                        </a:rPr>
                        <a:t>训练域 ↓ / 测试域 →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在 SH 测试</a:t>
                      </a:r>
                    </a:p>
                  </a:txBody>
                  <a:tcPr anchor="ctr" marL="91440" marR="73152" marT="27432" marB="27432">
                    <a:solidFill>
                      <a:srgbClr val="ECECED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在 SZ 测试</a:t>
                      </a:r>
                    </a:p>
                  </a:txBody>
                  <a:tcPr anchor="ctr" marL="91440" marR="73152" marT="27432" marB="27432">
                    <a:solidFill>
                      <a:srgbClr val="ECECED"/>
                    </a:solidFill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B08446"/>
                          </a:solidFill>
                          <a:latin typeface="微软雅黑"/>
                          <a:ea typeface="微软雅黑"/>
                        </a:rPr>
                        <a:t>全市场 FULL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0.3394</a:t>
                      </a:r>
                    </a:p>
                  </a:txBody>
                  <a:tcPr anchor="ctr" marL="91440" marR="73152" marT="27432" marB="27432">
                    <a:solidFill>
                      <a:srgbClr val="991A2D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0.2913</a:t>
                      </a:r>
                    </a:p>
                  </a:txBody>
                  <a:tcPr anchor="ctr" marL="91440" marR="73152" marT="27432" marB="27432">
                    <a:solidFill>
                      <a:srgbClr val="CD8792"/>
                    </a:solidFill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C54638"/>
                          </a:solidFill>
                          <a:latin typeface="微软雅黑"/>
                          <a:ea typeface="微软雅黑"/>
                        </a:rPr>
                        <a:t>仅沪 SH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0.3348</a:t>
                      </a:r>
                    </a:p>
                  </a:txBody>
                  <a:tcPr anchor="ctr" marL="91440" marR="73152" marT="27432" marB="27432">
                    <a:lnL w="38100" cap="flat">
                      <a:solidFill>
                        <a:srgbClr val="BEA27C"/>
                      </a:solidFill>
                    </a:lnL>
                    <a:lnR w="38100" cap="flat">
                      <a:solidFill>
                        <a:srgbClr val="BEA27C"/>
                      </a:solidFill>
                    </a:lnR>
                    <a:lnT w="38100" cap="flat">
                      <a:solidFill>
                        <a:srgbClr val="BEA27C"/>
                      </a:solidFill>
                    </a:lnT>
                    <a:lnB w="38100" cap="flat">
                      <a:solidFill>
                        <a:srgbClr val="BEA27C"/>
                      </a:solidFill>
                    </a:lnB>
                    <a:solidFill>
                      <a:srgbClr val="9E243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0.2542</a:t>
                      </a:r>
                    </a:p>
                  </a:txBody>
                  <a:tcPr anchor="ctr" marL="91440" marR="73152" marT="27432" marB="27432">
                    <a:solidFill>
                      <a:srgbClr val="F5DBDF"/>
                    </a:solidFill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2D948A"/>
                          </a:solidFill>
                          <a:latin typeface="微软雅黑"/>
                          <a:ea typeface="微软雅黑"/>
                        </a:rPr>
                        <a:t>仅深 SZ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0.2823</a:t>
                      </a:r>
                    </a:p>
                  </a:txBody>
                  <a:tcPr anchor="ctr" marL="91440" marR="73152" marT="27432" marB="27432">
                    <a:solidFill>
                      <a:srgbClr val="D79BA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0.2877</a:t>
                      </a:r>
                    </a:p>
                  </a:txBody>
                  <a:tcPr anchor="ctr" marL="91440" marR="73152" marT="27432" marB="27432">
                    <a:lnL w="38100" cap="flat">
                      <a:solidFill>
                        <a:srgbClr val="BEA27C"/>
                      </a:solidFill>
                    </a:lnL>
                    <a:lnR w="38100" cap="flat">
                      <a:solidFill>
                        <a:srgbClr val="BEA27C"/>
                      </a:solidFill>
                    </a:lnR>
                    <a:lnT w="38100" cap="flat">
                      <a:solidFill>
                        <a:srgbClr val="BEA27C"/>
                      </a:solidFill>
                    </a:lnT>
                    <a:lnB w="38100" cap="flat">
                      <a:solidFill>
                        <a:srgbClr val="BEA27C"/>
                      </a:solidFill>
                    </a:lnB>
                    <a:solidFill>
                      <a:srgbClr val="D18F99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269480" y="1965960"/>
            <a:ext cx="640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600" b="1" i="0">
                <a:solidFill>
                  <a:srgbClr val="2D948A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72983" y="1993391"/>
            <a:ext cx="3751783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池化优于分组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72983" y="2350008"/>
            <a:ext cx="371520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深市上，全市场 0.2913 ＞ 深市自训 0.2877——一个“被沪市稀释”的模型，反而打赢了专为深市训练的模型。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69480" y="3264408"/>
            <a:ext cx="640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600" b="1" i="0">
                <a:solidFill>
                  <a:srgbClr val="B08446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72983" y="3291839"/>
            <a:ext cx="3751783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不对称迁移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72983" y="3648456"/>
            <a:ext cx="371520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SZ→SH 0.2823 ≫ SH→SZ 0.2542——深市规律搬到沪市仍有效，反之退化 → 深市 ≈ 沪市子集。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69480" y="4562856"/>
            <a:ext cx="640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600" b="1" i="0">
                <a:solidFill>
                  <a:srgbClr val="C54638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72983" y="4590288"/>
            <a:ext cx="3751783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样本是瓶颈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72983" y="4946904"/>
            <a:ext cx="371520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训练池 SH 2.64亿 vs SZ 1.52亿。SZ 弱是因样本少、不是市场本质不同。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269480" y="5989320"/>
            <a:ext cx="4355287" cy="41148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543800" y="5989320"/>
            <a:ext cx="3989527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D3BC98"/>
                </a:solidFill>
                <a:latin typeface="微软雅黑"/>
                <a:ea typeface="微软雅黑"/>
              </a:rPr>
              <a:t>三条互相印证 → 不该分市场，应池化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13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66344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420624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机制：为什么池化更优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一句话：方差主导。分组降偏差、却放大方差；样本不足时，方差的损失压过偏差的收益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5376672" cy="246888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86968" y="1975104"/>
            <a:ext cx="4828032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C2E34"/>
                </a:solidFill>
                <a:latin typeface="微软雅黑"/>
                <a:ea typeface="微软雅黑"/>
              </a:rPr>
              <a:t>分组 vs 池化 · 偏差-方差账本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/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4436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>偏差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7880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>方差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3036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>净效果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696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2C2E34"/>
                </a:solidFill>
                <a:latin typeface="微软雅黑"/>
                <a:ea typeface="微软雅黑"/>
              </a:rPr>
              <a:t>分市场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4436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D948A"/>
                </a:solidFill>
                <a:latin typeface="微软雅黑"/>
                <a:ea typeface="微软雅黑"/>
              </a:rPr>
              <a:t>↓ 更低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7880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C63A3A"/>
                </a:solidFill>
                <a:latin typeface="微软雅黑"/>
                <a:ea typeface="微软雅黑"/>
              </a:rPr>
              <a:t>↑ 更高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3036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C63A3A"/>
                </a:solidFill>
                <a:latin typeface="微软雅黑"/>
                <a:ea typeface="微软雅黑"/>
              </a:rPr>
              <a:t>总误差 ↑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8696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2C2E34"/>
                </a:solidFill>
                <a:latin typeface="微软雅黑"/>
                <a:ea typeface="微软雅黑"/>
              </a:rPr>
              <a:t>池化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4436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8A8D96"/>
                </a:solidFill>
                <a:latin typeface="微软雅黑"/>
                <a:ea typeface="微软雅黑"/>
              </a:rPr>
              <a:t>↑ 略升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7880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D948A"/>
                </a:solidFill>
                <a:latin typeface="微软雅黑"/>
                <a:ea typeface="微软雅黑"/>
              </a:rPr>
              <a:t>↓↓ 大降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3036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36945C"/>
                </a:solidFill>
                <a:latin typeface="微软雅黑"/>
                <a:ea typeface="微软雅黑"/>
              </a:rPr>
              <a:t>总误差 ↓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6968" y="3767328"/>
            <a:ext cx="4828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两市规律相近 + SZ 样本少 → 合并是用“方差大降”换“偏差微升”，净赚。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217920" y="1783080"/>
            <a:ext cx="5406847" cy="246888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59" y="1975104"/>
            <a:ext cx="4858207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D3BC98"/>
                </a:solidFill>
                <a:latin typeface="微软雅黑"/>
                <a:ea typeface="微软雅黑"/>
              </a:rPr>
              <a:t>James–Stein 悖论 (1961)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37959" y="2395728"/>
            <a:ext cx="476676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0" i="0">
                <a:solidFill>
                  <a:srgbClr val="FFFFFF"/>
                </a:solidFill>
                <a:latin typeface="微软雅黑"/>
                <a:ea typeface="微软雅黑"/>
              </a:rPr>
              <a:t>当同时估计 ≥3 组时，把各组都向共同中心“收缩”，总误差严格优于“各估各的”。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37959" y="3310128"/>
            <a:ext cx="476676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1" i="0">
                <a:solidFill>
                  <a:srgbClr val="FFFFFF"/>
                </a:solidFill>
                <a:latin typeface="微软雅黑"/>
                <a:ea typeface="微软雅黑"/>
              </a:rPr>
              <a:t>“分市场各自训练”在统计上是不可容许(inadmissible)的——60 年前的定理就预言了它会输。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6928" y="4617720"/>
            <a:ext cx="11057839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C2E34"/>
                </a:solidFill>
                <a:latin typeface="微软雅黑"/>
                <a:ea typeface="微软雅黑"/>
              </a:rPr>
              <a:t>收缩谱 · 本文实证把沪深定位在“池化端”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66928" y="5001768"/>
            <a:ext cx="469887" cy="530352"/>
          </a:xfrm>
          <a:prstGeom prst="rect">
            <a:avLst/>
          </a:prstGeom>
          <a:solidFill>
            <a:srgbClr val="FAE4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1027671" y="5001768"/>
            <a:ext cx="469887" cy="530352"/>
          </a:xfrm>
          <a:prstGeom prst="rect">
            <a:avLst/>
          </a:prstGeom>
          <a:solidFill>
            <a:srgbClr val="F5DB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488414" y="5001768"/>
            <a:ext cx="469887" cy="530352"/>
          </a:xfrm>
          <a:prstGeom prst="rect">
            <a:avLst/>
          </a:prstGeom>
          <a:solidFill>
            <a:srgbClr val="EF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1949157" y="5001768"/>
            <a:ext cx="469887" cy="530352"/>
          </a:xfrm>
          <a:prstGeom prst="rect">
            <a:avLst/>
          </a:prstGeom>
          <a:solidFill>
            <a:srgbClr val="EAC8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2409901" y="5001768"/>
            <a:ext cx="469887" cy="530352"/>
          </a:xfrm>
          <a:prstGeom prst="rect">
            <a:avLst/>
          </a:prstGeom>
          <a:solidFill>
            <a:srgbClr val="E4BF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2870644" y="5001768"/>
            <a:ext cx="469887" cy="530352"/>
          </a:xfrm>
          <a:prstGeom prst="rect">
            <a:avLst/>
          </a:prstGeom>
          <a:solidFill>
            <a:srgbClr val="DFB6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3331387" y="5001768"/>
            <a:ext cx="469887" cy="530352"/>
          </a:xfrm>
          <a:prstGeom prst="rect">
            <a:avLst/>
          </a:prstGeom>
          <a:solidFill>
            <a:srgbClr val="D9AD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3792131" y="5001768"/>
            <a:ext cx="469887" cy="530352"/>
          </a:xfrm>
          <a:prstGeom prst="rect">
            <a:avLst/>
          </a:prstGeom>
          <a:solidFill>
            <a:srgbClr val="D4A3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4252874" y="5001768"/>
            <a:ext cx="469887" cy="530352"/>
          </a:xfrm>
          <a:prstGeom prst="rect">
            <a:avLst/>
          </a:prstGeom>
          <a:solidFill>
            <a:srgbClr val="CE9A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4713617" y="5001768"/>
            <a:ext cx="469887" cy="530352"/>
          </a:xfrm>
          <a:prstGeom prst="rect">
            <a:avLst/>
          </a:prstGeom>
          <a:solidFill>
            <a:srgbClr val="C991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174361" y="5001768"/>
            <a:ext cx="469887" cy="530352"/>
          </a:xfrm>
          <a:prstGeom prst="rect">
            <a:avLst/>
          </a:prstGeom>
          <a:solidFill>
            <a:srgbClr val="C388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5635104" y="5001768"/>
            <a:ext cx="469887" cy="530352"/>
          </a:xfrm>
          <a:prstGeom prst="rect">
            <a:avLst/>
          </a:prstGeom>
          <a:solidFill>
            <a:srgbClr val="BE7F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6095847" y="5001768"/>
            <a:ext cx="469887" cy="530352"/>
          </a:xfrm>
          <a:prstGeom prst="rect">
            <a:avLst/>
          </a:prstGeom>
          <a:solidFill>
            <a:srgbClr val="B875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6556590" y="5001768"/>
            <a:ext cx="469887" cy="530352"/>
          </a:xfrm>
          <a:prstGeom prst="rect">
            <a:avLst/>
          </a:prstGeom>
          <a:solidFill>
            <a:srgbClr val="B36C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7017334" y="5001768"/>
            <a:ext cx="469887" cy="530352"/>
          </a:xfrm>
          <a:prstGeom prst="rect">
            <a:avLst/>
          </a:prstGeom>
          <a:solidFill>
            <a:srgbClr val="AD63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7478077" y="5001768"/>
            <a:ext cx="469887" cy="530352"/>
          </a:xfrm>
          <a:prstGeom prst="rect">
            <a:avLst/>
          </a:prstGeom>
          <a:solidFill>
            <a:srgbClr val="A85A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7938820" y="5001768"/>
            <a:ext cx="469887" cy="530352"/>
          </a:xfrm>
          <a:prstGeom prst="rect">
            <a:avLst/>
          </a:prstGeom>
          <a:solidFill>
            <a:srgbClr val="A2515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8399564" y="5001768"/>
            <a:ext cx="469887" cy="530352"/>
          </a:xfrm>
          <a:prstGeom prst="rect">
            <a:avLst/>
          </a:prstGeom>
          <a:solidFill>
            <a:srgbClr val="9D47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8860307" y="5001768"/>
            <a:ext cx="469887" cy="530352"/>
          </a:xfrm>
          <a:prstGeom prst="rect">
            <a:avLst/>
          </a:prstGeom>
          <a:solidFill>
            <a:srgbClr val="973E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9321050" y="5001768"/>
            <a:ext cx="469887" cy="530352"/>
          </a:xfrm>
          <a:prstGeom prst="rect">
            <a:avLst/>
          </a:prstGeom>
          <a:solidFill>
            <a:srgbClr val="9235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9781794" y="5001768"/>
            <a:ext cx="469887" cy="530352"/>
          </a:xfrm>
          <a:prstGeom prst="rect">
            <a:avLst/>
          </a:prstGeom>
          <a:solidFill>
            <a:srgbClr val="8C2C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10242537" y="5001768"/>
            <a:ext cx="469887" cy="530352"/>
          </a:xfrm>
          <a:prstGeom prst="rect">
            <a:avLst/>
          </a:prstGeom>
          <a:solidFill>
            <a:srgbClr val="8722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ectangle 55"/>
          <p:cNvSpPr/>
          <p:nvPr/>
        </p:nvSpPr>
        <p:spPr>
          <a:xfrm>
            <a:off x="10703280" y="5001768"/>
            <a:ext cx="469887" cy="530352"/>
          </a:xfrm>
          <a:prstGeom prst="rect">
            <a:avLst/>
          </a:prstGeom>
          <a:solidFill>
            <a:srgbClr val="811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11164023" y="5001768"/>
            <a:ext cx="469887" cy="530352"/>
          </a:xfrm>
          <a:prstGeom prst="rect">
            <a:avLst/>
          </a:prstGeom>
          <a:solidFill>
            <a:srgbClr val="7C10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566928" y="5001768"/>
            <a:ext cx="11057839" cy="530352"/>
          </a:xfrm>
          <a:prstGeom prst="roundRect">
            <a:avLst>
              <a:gd name="adj" fmla="val 10000"/>
            </a:avLst>
          </a:prstGeom>
          <a:noFill/>
          <a:ln w="1524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704088" y="5001768"/>
            <a:ext cx="22860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50282D"/>
                </a:solidFill>
                <a:latin typeface="微软雅黑"/>
                <a:ea typeface="微软雅黑"/>
              </a:rPr>
              <a:t>完全分组 · λ=0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201607" y="5001768"/>
            <a:ext cx="22860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FFFFFF"/>
                </a:solidFill>
                <a:latin typeface="微软雅黑"/>
                <a:ea typeface="微软雅黑"/>
              </a:rPr>
              <a:t>完全池化 · FULL</a:t>
            </a:r>
          </a:p>
        </p:txBody>
      </p:sp>
      <p:sp>
        <p:nvSpPr>
          <p:cNvPr id="61" name="Isosceles Triangle 60"/>
          <p:cNvSpPr/>
          <p:nvPr/>
        </p:nvSpPr>
        <p:spPr>
          <a:xfrm rot="10800000">
            <a:off x="9856363" y="4727448"/>
            <a:ext cx="219456" cy="237744"/>
          </a:xfrm>
          <a:prstGeom prst="triangle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051691" y="4434840"/>
            <a:ext cx="182880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9E1B32"/>
                </a:solidFill>
                <a:latin typeface="微软雅黑"/>
                <a:ea typeface="微软雅黑"/>
              </a:rPr>
              <a:t>实证证据位置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14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7694675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7237475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机制:迁移为何单向 —— 嵌套,还是效率差?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170432"/>
            <a:ext cx="11057839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交叉迁移是单向的:</a:t>
            </a:r>
            <a:r>
              <a:rPr sz="1400" b="1" i="0">
                <a:solidFill>
                  <a:srgbClr val="9E1B32"/>
                </a:solidFill>
                <a:latin typeface="微软雅黑"/>
                <a:ea typeface="微软雅黑"/>
              </a:rPr>
              <a:t>SZ→SH (0.2823) ＞ SH→SZ (0.2542),差 +0.0281。</a:t>
            </a:r>
            <a:r>
              <a:rPr sz="1300" b="0" i="0">
                <a:solidFill>
                  <a:srgbClr val="2C2E34"/>
                </a:solidFill>
                <a:latin typeface="微软雅黑"/>
                <a:ea typeface="微软雅黑"/>
              </a:rPr>
              <a:t>同一个数,却有两种“观测等价”的解释——本文不预设谁对,用检验来裁。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6928" y="1481328"/>
            <a:ext cx="11057839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诚实更正:并非“评估在沪处处更高”——SZ→SH (0.2823) 其实低于 FULL→SZ (0.2913) 与 SZ→SZ (0.2877)。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66928" y="1792224"/>
            <a:ext cx="5391759" cy="1627632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566928" y="1792224"/>
            <a:ext cx="109728" cy="1627632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59536" y="1920240"/>
            <a:ext cx="38372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B08446"/>
                </a:solidFill>
                <a:latin typeface="微软雅黑"/>
                <a:ea typeface="微软雅黑"/>
              </a:rPr>
              <a:t>解释 A(主)· 协变量支撑嵌套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477359" y="1929384"/>
            <a:ext cx="1298448" cy="292608"/>
          </a:xfrm>
          <a:prstGeom prst="roundRect">
            <a:avLst>
              <a:gd name="adj" fmla="val 5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950" b="1" i="0">
                <a:solidFill>
                  <a:srgbClr val="FFFFFF"/>
                </a:solidFill>
                <a:latin typeface="微软雅黑"/>
                <a:ea typeface="微软雅黑"/>
              </a:rPr>
              <a:t>与可池化相容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6" y="2304288"/>
            <a:ext cx="3764127" cy="10241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深市蓝筹的因子取值,近似是沪市的一个</a:t>
            </a:r>
            <a:r>
              <a:rPr sz="1050" b="1" i="0">
                <a:solidFill>
                  <a:srgbClr val="B08446"/>
                </a:solidFill>
                <a:latin typeface="微软雅黑"/>
                <a:ea typeface="微软雅黑"/>
              </a:rPr>
              <a:t>子区域</a:t>
            </a: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同一条定价函数下,用更宽的沪域训练、迁到更窄的深域本就更稳;反向则要“外推”。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⇒ 无需任何效率差,即可解释不对称,且与全文“可池化”一致。</a:t>
            </a:r>
          </a:p>
        </p:txBody>
      </p:sp>
      <p:sp>
        <p:nvSpPr>
          <p:cNvPr id="20" name="Oval 19"/>
          <p:cNvSpPr/>
          <p:nvPr/>
        </p:nvSpPr>
        <p:spPr>
          <a:xfrm>
            <a:off x="4623663" y="2359152"/>
            <a:ext cx="1078992" cy="932688"/>
          </a:xfrm>
          <a:prstGeom prst="ellipse">
            <a:avLst/>
          </a:prstGeom>
          <a:noFill/>
          <a:ln w="20320">
            <a:solidFill>
              <a:srgbClr val="C5463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696815" y="2414016"/>
            <a:ext cx="4572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C54638"/>
                </a:solidFill>
                <a:latin typeface="微软雅黑"/>
                <a:ea typeface="微软雅黑"/>
              </a:rPr>
              <a:t>沪</a:t>
            </a:r>
          </a:p>
        </p:txBody>
      </p:sp>
      <p:sp>
        <p:nvSpPr>
          <p:cNvPr id="22" name="Oval 21"/>
          <p:cNvSpPr/>
          <p:nvPr/>
        </p:nvSpPr>
        <p:spPr>
          <a:xfrm>
            <a:off x="5044287" y="2724912"/>
            <a:ext cx="530352" cy="457200"/>
          </a:xfrm>
          <a:prstGeom prst="ellipse">
            <a:avLst/>
          </a:prstGeom>
          <a:solidFill>
            <a:srgbClr val="D6EEEA"/>
          </a:solidFill>
          <a:ln w="17780">
            <a:solidFill>
              <a:srgbClr val="2D94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126583" y="2816352"/>
            <a:ext cx="4572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00" b="1" i="0">
                <a:solidFill>
                  <a:srgbClr val="2D948A"/>
                </a:solidFill>
                <a:latin typeface="微软雅黑"/>
                <a:ea typeface="微软雅黑"/>
              </a:rPr>
              <a:t>深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33007" y="1792224"/>
            <a:ext cx="5391759" cy="1627632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233007" y="1792224"/>
            <a:ext cx="109728" cy="1627632"/>
          </a:xfrm>
          <a:prstGeom prst="roundRect">
            <a:avLst>
              <a:gd name="adj" fmla="val 50000"/>
            </a:avLst>
          </a:prstGeom>
          <a:solidFill>
            <a:srgbClr val="AFB0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25615" y="1920240"/>
            <a:ext cx="38372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5C5F68"/>
                </a:solidFill>
                <a:latin typeface="微软雅黑"/>
                <a:ea typeface="微软雅黑"/>
              </a:rPr>
              <a:t>解释 B(次)· 信噪比差「A/B 博弈」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0234879" y="1929384"/>
            <a:ext cx="1207008" cy="292608"/>
          </a:xfrm>
          <a:prstGeom prst="roundRect">
            <a:avLst>
              <a:gd name="adj" fmla="val 50000"/>
            </a:avLst>
          </a:prstGeom>
          <a:solidFill>
            <a:srgbClr val="AFB0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950" b="1" i="0">
                <a:solidFill>
                  <a:srgbClr val="FFFFFF"/>
                </a:solidFill>
                <a:latin typeface="微软雅黑"/>
                <a:ea typeface="微软雅黑"/>
              </a:rPr>
              <a:t>推测 · 待检验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25615" y="2304288"/>
            <a:ext cx="4879695" cy="10241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同一套规则、两个对手:A(沪)更“感性”、B(深)更“理性”。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若在</a:t>
            </a: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同一条件均值下</a:t>
            </a: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沪的残差噪声更低,则同等信号可达 IC 更高——“和感性的一方对弈,榨出的纯信号更肥”。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⇒ 这是</a:t>
            </a: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二阶矩(信噪比)</a:t>
            </a: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陈述,非均值函数异质,故不与可池化冲突。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66928" y="3547872"/>
            <a:ext cx="11057839" cy="1060704"/>
          </a:xfrm>
          <a:prstGeom prst="roundRect">
            <a:avLst>
              <a:gd name="adj" fmla="val 4000"/>
            </a:avLst>
          </a:prstGeom>
          <a:solidFill>
            <a:srgbClr val="FBF3F5"/>
          </a:solidFill>
          <a:ln w="12700">
            <a:solidFill>
              <a:srgbClr val="E4C8C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66928" y="3547872"/>
            <a:ext cx="109728" cy="1060704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77824" y="3657600"/>
            <a:ext cx="10509199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9E1B32"/>
                </a:solidFill>
                <a:latin typeface="微软雅黑"/>
                <a:ea typeface="微软雅黑"/>
              </a:rPr>
              <a:t>识别:必须固定评估目标,剥离“目标难度”混淆 —— 不能直接拿 SZ→SH 比 SH→SZ(两者评估对象不同)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7824" y="3968496"/>
            <a:ext cx="10454335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同目标对照:</a:t>
            </a: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① 固定评估=沪:FULL→SH 0.3394 vs SZ→SH 0.2823;  ② 固定评估=深:FULL→SZ 0.2913 vs SH→SZ 0.2542;  ③ 本所:SH→SH 0.3348 vs SZ→SZ 0.2877。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判定规则(预先承诺):</a:t>
            </a: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仅当限制到 沪∩深 共同支撑后不对称仍在,且共同支撑内残差可预测性仍 沪＞深,解释 B 才成立;否则归于 A(嵌套)。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66928" y="4736592"/>
            <a:ext cx="3527450" cy="749808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66928" y="4736592"/>
            <a:ext cx="91440" cy="749808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04672" y="4828032"/>
            <a:ext cx="316169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B08446"/>
                </a:solidFill>
                <a:latin typeface="微软雅黑"/>
                <a:ea typeface="微软雅黑"/>
              </a:rPr>
              <a:t>共同支撑重叠诊断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4672" y="5084064"/>
            <a:ext cx="316169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sz="900" b="0" i="0">
                <a:solidFill>
                  <a:srgbClr val="2C2E34"/>
                </a:solidFill>
                <a:latin typeface="微软雅黑"/>
                <a:ea typeface="微软雅黑"/>
              </a:rPr>
              <a:t>沪 vs 深 因子密度 / 倾向得分重叠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4672" y="5276088"/>
            <a:ext cx="316169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把 A 与 B 真正分开的关键检验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332122" y="4736592"/>
            <a:ext cx="3527450" cy="749808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4332122" y="4736592"/>
            <a:ext cx="91440" cy="749808"/>
          </a:xfrm>
          <a:prstGeom prst="roundRect">
            <a:avLst>
              <a:gd name="adj" fmla="val 50000"/>
            </a:avLst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4569866" y="4828032"/>
            <a:ext cx="316169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C54638"/>
                </a:solidFill>
                <a:latin typeface="微软雅黑"/>
                <a:ea typeface="微软雅黑"/>
              </a:rPr>
              <a:t>共同支撑内 R²_OOS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69866" y="5084064"/>
            <a:ext cx="316169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sz="900" b="0" i="0">
                <a:solidFill>
                  <a:srgbClr val="2C2E34"/>
                </a:solidFill>
                <a:latin typeface="微软雅黑"/>
                <a:ea typeface="微软雅黑"/>
              </a:rPr>
              <a:t>衡量持久可预测结构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69866" y="5276088"/>
            <a:ext cx="316169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B 需:共同支撑内 沪 ＞ 深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097316" y="4736592"/>
            <a:ext cx="3527450" cy="749808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8097316" y="4736592"/>
            <a:ext cx="91440" cy="749808"/>
          </a:xfrm>
          <a:prstGeom prst="roundRect">
            <a:avLst>
              <a:gd name="adj" fmla="val 50000"/>
            </a:avLst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8335060" y="4828032"/>
            <a:ext cx="316169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D948A"/>
                </a:solidFill>
                <a:latin typeface="微软雅黑"/>
                <a:ea typeface="微软雅黑"/>
              </a:rPr>
              <a:t>有符号方差比 VR(q)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335060" y="5084064"/>
            <a:ext cx="316169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sz="900" b="0" i="0">
                <a:solidFill>
                  <a:srgbClr val="2C2E34"/>
                </a:solidFill>
                <a:latin typeface="微软雅黑"/>
                <a:ea typeface="微软雅黑"/>
              </a:rPr>
              <a:t>q 对齐预测频率,报符号不取绝对值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335060" y="5276088"/>
            <a:ext cx="316169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B 需 VR沪＞1 且 ＞VR深;若＜1 则为价差噪声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6928" y="5559552"/>
            <a:ext cx="11057839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注:若用 Hou–Moskowitz 价格延迟 D,须界定为“周频系统信息延迟”(非订单执行延迟);符号诚实报告,不为拟合 IC 反推。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15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8147303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7690103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边界会被“开放”抹平吗 —— 一个诚实的边界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170432"/>
            <a:ext cx="110578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陆股通(沪/深港通)本是检验“开放→边界变虚”的理想 DID 处理 —— 但本文样本期决定了:此处只能诚实做减法。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627632"/>
            <a:ext cx="11057839" cy="1005840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5" name="Connector 14"/>
          <p:cNvCxnSpPr/>
          <p:nvPr/>
        </p:nvCxnSpPr>
        <p:spPr>
          <a:xfrm>
            <a:off x="1069848" y="2304288"/>
            <a:ext cx="10051999" cy="0"/>
          </a:xfrm>
          <a:prstGeom prst="line">
            <a:avLst/>
          </a:prstGeom>
          <a:ln w="20320">
            <a:solidFill>
              <a:srgbClr val="AFB0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Isosceles Triangle 15"/>
          <p:cNvSpPr/>
          <p:nvPr/>
        </p:nvSpPr>
        <p:spPr>
          <a:xfrm rot="5400000">
            <a:off x="11103559" y="2221992"/>
            <a:ext cx="164592" cy="164592"/>
          </a:xfrm>
          <a:prstGeom prst="triangle">
            <a:avLst/>
          </a:prstGeom>
          <a:solidFill>
            <a:srgbClr val="AFB0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2410017" y="2249424"/>
            <a:ext cx="109728" cy="109728"/>
          </a:xfrm>
          <a:prstGeom prst="ellipse">
            <a:avLst/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8" name="Connector 17"/>
          <p:cNvCxnSpPr/>
          <p:nvPr/>
        </p:nvCxnSpPr>
        <p:spPr>
          <a:xfrm flipV="1">
            <a:off x="2464881" y="1810512"/>
            <a:ext cx="0" cy="438912"/>
          </a:xfrm>
          <a:prstGeom prst="line">
            <a:avLst/>
          </a:prstGeom>
          <a:ln w="16510">
            <a:solidFill>
              <a:srgbClr val="C5463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50481" y="1682496"/>
            <a:ext cx="18288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C54638"/>
                </a:solidFill>
                <a:latin typeface="微软雅黑"/>
                <a:ea typeface="微软雅黑"/>
              </a:rPr>
              <a:t>沪港通 2014·11</a:t>
            </a:r>
          </a:p>
        </p:txBody>
      </p:sp>
      <p:sp>
        <p:nvSpPr>
          <p:cNvPr id="20" name="Oval 19"/>
          <p:cNvSpPr/>
          <p:nvPr/>
        </p:nvSpPr>
        <p:spPr>
          <a:xfrm>
            <a:off x="3931197" y="2249424"/>
            <a:ext cx="109728" cy="109728"/>
          </a:xfrm>
          <a:prstGeom prst="ellipse">
            <a:avLst/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1" name="Connector 20"/>
          <p:cNvCxnSpPr/>
          <p:nvPr/>
        </p:nvCxnSpPr>
        <p:spPr>
          <a:xfrm flipV="1">
            <a:off x="3986061" y="1810512"/>
            <a:ext cx="0" cy="438912"/>
          </a:xfrm>
          <a:prstGeom prst="line">
            <a:avLst/>
          </a:prstGeom>
          <a:ln w="16510">
            <a:solidFill>
              <a:srgbClr val="2D94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071661" y="1682496"/>
            <a:ext cx="18288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2D948A"/>
                </a:solidFill>
                <a:latin typeface="微软雅黑"/>
                <a:ea typeface="微软雅黑"/>
              </a:rPr>
              <a:t>深港通 2016·12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803647" y="1993392"/>
            <a:ext cx="853344" cy="621792"/>
          </a:xfrm>
          <a:prstGeom prst="roundRect">
            <a:avLst>
              <a:gd name="adj" fmla="val 18000"/>
            </a:avLst>
          </a:prstGeom>
          <a:solidFill>
            <a:srgbClr val="F4E4E7"/>
          </a:solidFill>
          <a:ln w="152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63567" y="1682496"/>
            <a:ext cx="2133504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样本期 2024-10…2025-12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9848" y="2395728"/>
            <a:ext cx="10051999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1" i="0">
                <a:solidFill>
                  <a:srgbClr val="5C5F68"/>
                </a:solidFill>
                <a:latin typeface="微软雅黑"/>
                <a:ea typeface="微软雅黑"/>
              </a:rPr>
              <a:t>样本期 100% 落在两处理之后 → Post ≡ 1,β 与截距共线、不可识别;两所均已处理、无 never-treated 控制组。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66928" y="2816352"/>
            <a:ext cx="3515258" cy="2798064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66928" y="2816352"/>
            <a:ext cx="3515258" cy="457200"/>
          </a:xfrm>
          <a:prstGeom prst="roundRect">
            <a:avLst>
              <a:gd name="adj" fmla="val 10000"/>
            </a:avLst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68096" y="2834640"/>
            <a:ext cx="3149498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sz="1150" b="1" i="0">
                <a:solidFill>
                  <a:srgbClr val="FFFFFF"/>
                </a:solidFill>
                <a:latin typeface="微软雅黑"/>
                <a:ea typeface="微软雅黑"/>
              </a:rPr>
              <a:t>为何本数据不做 DID</a:t>
            </a:r>
          </a:p>
        </p:txBody>
      </p:sp>
      <p:sp>
        <p:nvSpPr>
          <p:cNvPr id="29" name="Oval 28"/>
          <p:cNvSpPr/>
          <p:nvPr/>
        </p:nvSpPr>
        <p:spPr>
          <a:xfrm>
            <a:off x="786384" y="3465576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32688" y="3419856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数据窗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2024-10 → 2025-12,而处理在 2014 / 2016,早 8–10 年</a:t>
            </a:r>
          </a:p>
        </p:txBody>
      </p:sp>
      <p:sp>
        <p:nvSpPr>
          <p:cNvPr id="31" name="Oval 30"/>
          <p:cNvSpPr/>
          <p:nvPr/>
        </p:nvSpPr>
        <p:spPr>
          <a:xfrm>
            <a:off x="786384" y="3924604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32688" y="3878884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后果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两所 Post≡1 → β 不可识别;无前期、无平行趋势、无事件研究图</a:t>
            </a:r>
          </a:p>
        </p:txBody>
      </p:sp>
      <p:sp>
        <p:nvSpPr>
          <p:cNvPr id="33" name="Oval 32"/>
          <p:cNvSpPr/>
          <p:nvPr/>
        </p:nvSpPr>
        <p:spPr>
          <a:xfrm>
            <a:off x="786384" y="4383633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32688" y="4337913"/>
            <a:ext cx="2966618" cy="501091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控制组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仅 2 个单位、无 never-treated → Callaway–Sant’Anna / Goodman-Bacon 不适用</a:t>
            </a:r>
          </a:p>
        </p:txBody>
      </p:sp>
      <p:sp>
        <p:nvSpPr>
          <p:cNvPr id="35" name="Oval 34"/>
          <p:cNvSpPr/>
          <p:nvPr/>
        </p:nvSpPr>
        <p:spPr>
          <a:xfrm>
            <a:off x="786384" y="5003596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932688" y="4957876"/>
            <a:ext cx="2966618" cy="17922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结论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故不做、也不声称任何因果 β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338218" y="2816352"/>
            <a:ext cx="3515258" cy="2798064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4338218" y="2816352"/>
            <a:ext cx="3515258" cy="457200"/>
          </a:xfrm>
          <a:prstGeom prst="roundRect">
            <a:avLst>
              <a:gd name="adj" fmla="val 1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539386" y="2834640"/>
            <a:ext cx="3149498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sz="1150" b="1" i="0">
                <a:solidFill>
                  <a:srgbClr val="FFFFFF"/>
                </a:solidFill>
                <a:latin typeface="微软雅黑"/>
                <a:ea typeface="微软雅黑"/>
              </a:rPr>
              <a:t>窗内能跑的稳定性旁证</a:t>
            </a:r>
          </a:p>
        </p:txBody>
      </p:sp>
      <p:sp>
        <p:nvSpPr>
          <p:cNvPr id="40" name="Oval 39"/>
          <p:cNvSpPr/>
          <p:nvPr/>
        </p:nvSpPr>
        <p:spPr>
          <a:xfrm>
            <a:off x="4557674" y="3465576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703978" y="3419856"/>
            <a:ext cx="2966618" cy="17922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做法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把 2024-10…2025-12 切成滚动子窗</a:t>
            </a:r>
          </a:p>
        </p:txBody>
      </p:sp>
      <p:sp>
        <p:nvSpPr>
          <p:cNvPr id="42" name="Oval 41"/>
          <p:cNvSpPr/>
          <p:nvPr/>
        </p:nvSpPr>
        <p:spPr>
          <a:xfrm>
            <a:off x="4557674" y="3763670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703978" y="3717950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度量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逐窗重估迁移矩阵与不对称 Gap_t,配横截面 bootstrap 抽样 SE</a:t>
            </a:r>
          </a:p>
        </p:txBody>
      </p:sp>
      <p:sp>
        <p:nvSpPr>
          <p:cNvPr id="44" name="Oval 43"/>
          <p:cNvSpPr/>
          <p:nvPr/>
        </p:nvSpPr>
        <p:spPr>
          <a:xfrm>
            <a:off x="4557674" y="4222699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703978" y="4176979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读法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看 +0.0281 是否平稳 / 收窄(描述性,非因果)</a:t>
            </a:r>
          </a:p>
        </p:txBody>
      </p:sp>
      <p:sp>
        <p:nvSpPr>
          <p:cNvPr id="46" name="Oval 45"/>
          <p:cNvSpPr/>
          <p:nvPr/>
        </p:nvSpPr>
        <p:spPr>
          <a:xfrm>
            <a:off x="4557674" y="4681727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4703978" y="4636007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诚实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若 SE 吞没 0.028 → 明示窗内测不准,DID 即便有数据亦无功效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109508" y="2816352"/>
            <a:ext cx="3515258" cy="2798064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8109508" y="2816352"/>
            <a:ext cx="3515258" cy="457200"/>
          </a:xfrm>
          <a:prstGeom prst="roundRect">
            <a:avLst>
              <a:gd name="adj" fmla="val 1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310676" y="2834640"/>
            <a:ext cx="3149498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sz="1150" b="1" i="0">
                <a:solidFill>
                  <a:srgbClr val="FFFFFF"/>
                </a:solidFill>
                <a:latin typeface="微软雅黑"/>
                <a:ea typeface="微软雅黑"/>
              </a:rPr>
              <a:t>未来工作(若回补 2012 起面板)</a:t>
            </a:r>
          </a:p>
        </p:txBody>
      </p:sp>
      <p:sp>
        <p:nvSpPr>
          <p:cNvPr id="51" name="Oval 50"/>
          <p:cNvSpPr/>
          <p:nvPr/>
        </p:nvSpPr>
        <p:spPr>
          <a:xfrm>
            <a:off x="8328964" y="3465576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475268" y="3419856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设计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围绕深港通 2016-12-05 做单一中断时间序列 ITS,条件于已开放的上海</a:t>
            </a:r>
          </a:p>
        </p:txBody>
      </p:sp>
      <p:sp>
        <p:nvSpPr>
          <p:cNvPr id="53" name="Oval 52"/>
          <p:cNvSpPr/>
          <p:nvPr/>
        </p:nvSpPr>
        <p:spPr>
          <a:xfrm>
            <a:off x="8328964" y="3924604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475268" y="3878884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推断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Newey-West HAC 标准误,不用 DID 双向聚类</a:t>
            </a:r>
          </a:p>
        </p:txBody>
      </p:sp>
      <p:sp>
        <p:nvSpPr>
          <p:cNvPr id="55" name="Oval 54"/>
          <p:cNvSpPr/>
          <p:nvPr/>
        </p:nvSpPr>
        <p:spPr>
          <a:xfrm>
            <a:off x="8328964" y="4383633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8475268" y="4337913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证伪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配安慰剂日期 + 非 Connect 波动率控制序列</a:t>
            </a:r>
          </a:p>
        </p:txBody>
      </p:sp>
      <p:sp>
        <p:nvSpPr>
          <p:cNvPr id="57" name="Oval 56"/>
          <p:cNvSpPr/>
          <p:nvPr/>
        </p:nvSpPr>
        <p:spPr>
          <a:xfrm>
            <a:off x="8328964" y="4842662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8475268" y="4796942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边界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无控制组 ⇒ 不做多队列 DID、不做 ATT 声明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16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308610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62890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计量武器库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三档检验，对应三个假设——难度分级、风险可控、层层递进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11057839" cy="1207008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566928" y="1783080"/>
            <a:ext cx="109728" cy="1207008"/>
          </a:xfrm>
          <a:prstGeom prst="roundRect">
            <a:avLst>
              <a:gd name="adj" fmla="val 5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0976" y="1947672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保底三件套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86584" y="1993392"/>
            <a:ext cx="987552" cy="329184"/>
          </a:xfrm>
          <a:prstGeom prst="roundRect">
            <a:avLst>
              <a:gd name="adj" fmla="val 5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050" b="1" i="0">
                <a:solidFill>
                  <a:srgbClr val="FFFFFF"/>
                </a:solidFill>
                <a:latin typeface="微软雅黑"/>
                <a:ea typeface="微软雅黑"/>
              </a:rPr>
              <a:t>本科可控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81567" y="1947672"/>
            <a:ext cx="2377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36945C"/>
                </a:solidFill>
                <a:latin typeface="微软雅黑"/>
                <a:ea typeface="微软雅黑"/>
              </a:rPr>
              <a:t>对应 H1 · H2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0976" y="2386584"/>
            <a:ext cx="101434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Chow / Roy-Zellner 可合并性  ·  偏差-方差分解  ·  Diebold-Mariano 预测精度检验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0976" y="2660904"/>
            <a:ext cx="101434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回答：能否合并？池化为何更优？差异是否显著？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66928" y="3154680"/>
            <a:ext cx="11057839" cy="1207008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66928" y="3154680"/>
            <a:ext cx="109728" cy="1207008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50976" y="3319272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进阶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645920" y="3364992"/>
            <a:ext cx="822960" cy="329184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050" b="1" i="0">
                <a:solidFill>
                  <a:srgbClr val="FFFFFF"/>
                </a:solidFill>
                <a:latin typeface="微软雅黑"/>
                <a:ea typeface="微软雅黑"/>
              </a:rPr>
              <a:t>需努力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81567" y="3319272"/>
            <a:ext cx="2377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B08446"/>
                </a:solidFill>
                <a:latin typeface="微软雅黑"/>
                <a:ea typeface="微软雅黑"/>
              </a:rPr>
              <a:t>对应 H2 · H3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50976" y="3758184"/>
            <a:ext cx="101434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收缩 / 部分池化(James-Stein · 分层 τ²)  ·  Giacomini-White 条件预测能力  ·  聚类标准误 + 多重比较校正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50976" y="4032504"/>
            <a:ext cx="101434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回答：该收缩多少？是否存在某域上分组显著更优？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66928" y="4526280"/>
            <a:ext cx="11057839" cy="1207008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66928" y="4526280"/>
            <a:ext cx="109728" cy="1207008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0976" y="4690872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加分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645920" y="4736592"/>
            <a:ext cx="658368" cy="329184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050" b="1" i="0">
                <a:solidFill>
                  <a:srgbClr val="FFFFFF"/>
                </a:solidFill>
                <a:latin typeface="微软雅黑"/>
                <a:ea typeface="微软雅黑"/>
              </a:rPr>
              <a:t>偏难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81567" y="4690872"/>
            <a:ext cx="2377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9E1B32"/>
                </a:solidFill>
                <a:latin typeface="微软雅黑"/>
                <a:ea typeface="微软雅黑"/>
              </a:rPr>
              <a:t>对应 H3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50976" y="5129784"/>
            <a:ext cx="101434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跨域不变性 ICP / IRM  ·  协变量漂移 vs 概念漂移  ·  warm-start 作隐式收缩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50976" y="5404104"/>
            <a:ext cx="101434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回答：E[r|因子] 是否跨市场不变？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6928" y="6126480"/>
            <a:ext cx="110578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功效保障：SH ≈ 2476 万 / SZ ≈ 1436 万 截面点，DM / GW 检验的统计功效充足，结论不受小样本拖累。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17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04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预期贡献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CONTRIBUTIONS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预期发现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三项相互印证的发现——都从实证数据出发，每一项都落到具体模型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Folded Corner 14"/>
          <p:cNvSpPr/>
          <p:nvPr/>
        </p:nvSpPr>
        <p:spPr>
          <a:xfrm>
            <a:off x="3728618" y="5614416"/>
            <a:ext cx="310896" cy="310896"/>
          </a:xfrm>
          <a:prstGeom prst="foldedCorner">
            <a:avLst/>
          </a:prstGeom>
          <a:solidFill>
            <a:srgbClr val="7812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50976" y="2286000"/>
            <a:ext cx="603504" cy="603504"/>
          </a:xfrm>
          <a:prstGeom prst="ellipse">
            <a:avLst/>
          </a:prstGeom>
          <a:noFill/>
          <a:ln w="27940">
            <a:solidFill>
              <a:srgbClr val="D3BC9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D3BC98"/>
                </a:solidFill>
                <a:latin typeface="微软雅黑"/>
                <a:ea typeface="微软雅黑"/>
              </a:rPr>
              <a:t>①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0976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分市场不会更好，反被深市短板拖累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950976" y="3776472"/>
            <a:ext cx="2722778" cy="0"/>
          </a:xfrm>
          <a:prstGeom prst="line">
            <a:avLst/>
          </a:prstGeom>
          <a:ln w="15240">
            <a:solidFill>
              <a:srgbClr val="D3BC9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50976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FFE4E7"/>
                </a:solidFill>
                <a:latin typeface="微软雅黑"/>
                <a:ea typeface="微软雅黑"/>
              </a:rPr>
              <a:t>三族模型一致：分市场组合 IC 低于全市场基线(Δ −0.006 ~ −0.004)。仅沪建模已强于基线，仅深建模偏弱，根因是 SZ 样本量不足。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0976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D3BC98"/>
                </a:solidFill>
                <a:latin typeface="微软雅黑"/>
                <a:ea typeface="微软雅黑"/>
              </a:rPr>
              <a:t>← 核心发现①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50410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Folded Corner 21"/>
          <p:cNvSpPr/>
          <p:nvPr/>
        </p:nvSpPr>
        <p:spPr>
          <a:xfrm>
            <a:off x="7512100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734458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②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34458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沪深在蓝筹域近似可合并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4734458" y="3776472"/>
            <a:ext cx="2722778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34458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可合并性检验预期难以拒绝“两市条件期望结构相同”；分层模型估计的组间方差 τ² 接近零，意味着最优策略是高度收缩、乃至完全池化。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34458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← 核心发现② · 机制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33892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Folded Corner 28"/>
          <p:cNvSpPr/>
          <p:nvPr/>
        </p:nvSpPr>
        <p:spPr>
          <a:xfrm>
            <a:off x="11295583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8517940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③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17940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迁移不对称，深市 ≈ 沪市子集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8517940" y="3776472"/>
            <a:ext cx="2722779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17940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SZ→SH 优于 SH→SZ，且全市场模型在两域均接近各自最优 → 条件期望近似跨域不变，支持“伪边界”结论。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17940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← 核心发现②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19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1828800" y="-1828800"/>
            <a:ext cx="4023360" cy="10515600"/>
          </a:xfrm>
          <a:prstGeom prst="ellipse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2194560"/>
            <a:ext cx="292608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5200" b="1" i="0">
                <a:solidFill>
                  <a:srgbClr val="FFFFFF"/>
                </a:solidFill>
                <a:latin typeface="微软雅黑"/>
                <a:ea typeface="微软雅黑"/>
              </a:rPr>
              <a:t>目 录</a:t>
            </a:r>
          </a:p>
        </p:txBody>
      </p:sp>
      <p:sp>
        <p:nvSpPr>
          <p:cNvPr id="5" name="Rectangle 4"/>
          <p:cNvSpPr/>
          <p:nvPr/>
        </p:nvSpPr>
        <p:spPr>
          <a:xfrm>
            <a:off x="713232" y="3246120"/>
            <a:ext cx="1554480" cy="45720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13232" y="3429000"/>
            <a:ext cx="2743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CONTENTS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4251959"/>
            <a:ext cx="1737360" cy="173736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22376" y="4425696"/>
            <a:ext cx="1389888" cy="1389888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69848" y="4773168"/>
            <a:ext cx="694944" cy="694944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82980" y="5381244"/>
            <a:ext cx="868680" cy="3474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2090" b="1" i="0">
                <a:solidFill>
                  <a:srgbClr val="B2263A"/>
                </a:solidFill>
                <a:latin typeface="微软雅黑"/>
                <a:ea typeface="微软雅黑"/>
              </a:rPr>
              <a:t>1896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1188720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97880" y="1325880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126480" y="1234440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研究问题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44768" y="1746504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Research Question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37760" y="2523744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880" y="2660904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126480" y="2569464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文献基础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44768" y="3081528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Literature Foundation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7760" y="3858768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897880" y="3995927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126480" y="3904487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研究设计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44768" y="4416552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Research Design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37760" y="5193792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897880" y="5330952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126480" y="5239512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预期贡献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44768" y="5751576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Expected Contributions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预期贡献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从一个工程消融，升格为关于中国市场一体化的计量证据——三层贡献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Folded Corner 14"/>
          <p:cNvSpPr/>
          <p:nvPr/>
        </p:nvSpPr>
        <p:spPr>
          <a:xfrm>
            <a:off x="3728618" y="5614416"/>
            <a:ext cx="310896" cy="310896"/>
          </a:xfrm>
          <a:prstGeom prst="foldedCorner">
            <a:avLst/>
          </a:prstGeom>
          <a:solidFill>
            <a:srgbClr val="7812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50976" y="2286000"/>
            <a:ext cx="603504" cy="603504"/>
          </a:xfrm>
          <a:prstGeom prst="ellipse">
            <a:avLst/>
          </a:prstGeom>
          <a:noFill/>
          <a:ln w="27940">
            <a:solidFill>
              <a:srgbClr val="D3BC9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D3BC98"/>
                </a:solidFill>
                <a:latin typeface="微软雅黑"/>
                <a:ea typeface="微软雅黑"/>
              </a:rPr>
              <a:t>范式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0976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机器学习建模 + 计量诊断的双轨分工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950976" y="3776472"/>
            <a:ext cx="2722778" cy="0"/>
          </a:xfrm>
          <a:prstGeom prst="line">
            <a:avLst/>
          </a:prstGeom>
          <a:ln w="15240">
            <a:solidFill>
              <a:srgbClr val="D3BC9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50976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FFE4E7"/>
                </a:solidFill>
                <a:latin typeface="微软雅黑"/>
                <a:ea typeface="微软雅黑"/>
              </a:rPr>
              <a:t>把“是否分市场建模”这个工程决策，严格翻译为可证伪的计量命题(可合并性 + 偏差方差 + 预测能力 + 不变性)，示范不打开黑箱也能对其产物做统计判断。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0976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D3BC98"/>
                </a:solidFill>
                <a:latin typeface="微软雅黑"/>
                <a:ea typeface="微软雅黑"/>
              </a:rPr>
              <a:t>方法论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50410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Folded Corner 21"/>
          <p:cNvSpPr/>
          <p:nvPr/>
        </p:nvSpPr>
        <p:spPr>
          <a:xfrm>
            <a:off x="7512100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734458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测度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34458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提出“跨域预测不变性”新测度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4734458" y="3776472"/>
            <a:ext cx="2722778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34458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直接作用于条件期望 E[r|因子]，而非传统的“同股不同价”价差，且不依赖“同一公司两个价格”的配对——可用于度量境内弱边界的一体化程度。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34458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测度创新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33892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Folded Corner 28"/>
          <p:cNvSpPr/>
          <p:nvPr/>
        </p:nvSpPr>
        <p:spPr>
          <a:xfrm>
            <a:off x="11295583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8517940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证据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17940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千万级样本上的稳健经验证据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8517940" y="3776472"/>
            <a:ext cx="2722779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17940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三模型族、千万级测试截面，给出“沪深300内沪 vs 深已非有效定价边界”的稳健证据，并发现“池化优于深市专属”“不对称迁移”两条经验规律。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17940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经验贡献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20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992623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4535423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一句话定位 与 边界声明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6928" y="1463040"/>
            <a:ext cx="11057839" cy="132588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50976" y="1664208"/>
            <a:ext cx="1032631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D3BC98"/>
                </a:solidFill>
                <a:latin typeface="微软雅黑"/>
                <a:ea typeface="微软雅黑"/>
              </a:rPr>
              <a:t>一句话定位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0976" y="1993392"/>
            <a:ext cx="10289743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700" b="1" i="0">
                <a:solidFill>
                  <a:srgbClr val="FFFFFF"/>
                </a:solidFill>
                <a:latin typeface="微软雅黑"/>
                <a:ea typeface="微软雅黑"/>
              </a:rPr>
              <a:t>在沪深300蓝筹域，“上交所 vs 深交所”已不再是收益条件期望 E[r|因子] 的有效异质性轴。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3017520"/>
            <a:ext cx="3503066" cy="1005840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66928" y="3017520"/>
            <a:ext cx="3503066" cy="73152"/>
          </a:xfrm>
          <a:prstGeom prst="roundRect">
            <a:avLst>
              <a:gd name="adj" fmla="val 50000"/>
            </a:avLst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7" y="3218688"/>
            <a:ext cx="295442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C54638"/>
                </a:solidFill>
                <a:latin typeface="微软雅黑"/>
                <a:ea typeface="微软雅黑"/>
              </a:rPr>
              <a:t>分市场更差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7" y="3529584"/>
            <a:ext cx="2954426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三族一致 Δ −0.006 ~ −0.004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344314" y="3017520"/>
            <a:ext cx="3503066" cy="1005840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4344314" y="3017520"/>
            <a:ext cx="3503066" cy="73152"/>
          </a:xfrm>
          <a:prstGeom prst="roundRect">
            <a:avLst>
              <a:gd name="adj" fmla="val 50000"/>
            </a:avLst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618634" y="3218688"/>
            <a:ext cx="295442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2D948A"/>
                </a:solidFill>
                <a:latin typeface="微软雅黑"/>
                <a:ea typeface="微软雅黑"/>
              </a:rPr>
              <a:t>迁移矩阵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18634" y="3529584"/>
            <a:ext cx="2954426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深市列：全市场 0.2913 ＞ 深市自训 0.2877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121700" y="3017520"/>
            <a:ext cx="3503066" cy="1005840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8121700" y="3017520"/>
            <a:ext cx="3503066" cy="73152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396020" y="3218688"/>
            <a:ext cx="295442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B08446"/>
                </a:solidFill>
                <a:latin typeface="微软雅黑"/>
                <a:ea typeface="微软雅黑"/>
              </a:rPr>
              <a:t>方法贡献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96020" y="3529584"/>
            <a:ext cx="2954426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ML 现象 × 计量检验 = 可证伪命题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66928" y="4343400"/>
            <a:ext cx="11057839" cy="1737360"/>
          </a:xfrm>
          <a:prstGeom prst="roundRect">
            <a:avLst>
              <a:gd name="adj" fmla="val 4000"/>
            </a:avLst>
          </a:prstGeom>
          <a:solidFill>
            <a:srgbClr val="FAE9D2"/>
          </a:solidFill>
          <a:ln w="12700">
            <a:solidFill>
              <a:srgbClr val="EBD2A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66928" y="4343400"/>
            <a:ext cx="109728" cy="1737360"/>
          </a:xfrm>
          <a:prstGeom prst="roundRect">
            <a:avLst>
              <a:gd name="adj" fmla="val 50000"/>
            </a:avLst>
          </a:prstGeom>
          <a:solidFill>
            <a:srgbClr val="C48C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0976" y="4544568"/>
            <a:ext cx="10326319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965A14"/>
                </a:solidFill>
                <a:latin typeface="微软雅黑"/>
                <a:ea typeface="微软雅黑"/>
              </a:rPr>
              <a:t>⚠ 边界声明(最重要的诚实)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50976" y="4919472"/>
            <a:ext cx="10289743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sz="1100" b="0" i="0">
                <a:solidFill>
                  <a:srgbClr val="78501E"/>
                </a:solidFill>
                <a:latin typeface="微软雅黑"/>
                <a:ea typeface="微软雅黑"/>
              </a:rPr>
              <a:t>本文结论严格限定于沪深300蓝筹域 + 给定因子集 / 标签 / 样本期。沪深300是两市流动性最好、机构与陆股通覆盖最充分的核心资产；“沪 vs 深为伪边界”绝不能外推到中小盘、创业板、科创板或全市场——恰恰在那些非蓝筹域，深市的成长 / 中小盘特性与沪市可能存在真实异质性。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21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6858000" y="-2286000"/>
            <a:ext cx="10820095" cy="11430000"/>
          </a:xfrm>
          <a:prstGeom prst="ellipse">
            <a:avLst/>
          </a:prstGeom>
          <a:solidFill>
            <a:srgbClr val="B226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005840" y="1554480"/>
            <a:ext cx="3657600" cy="3657600"/>
          </a:xfrm>
          <a:prstGeom prst="ellipse">
            <a:avLst/>
          </a:prstGeom>
          <a:noFill/>
          <a:ln w="20320">
            <a:solidFill>
              <a:srgbClr val="BE3C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371600" y="1920240"/>
            <a:ext cx="2926080" cy="2926080"/>
          </a:xfrm>
          <a:prstGeom prst="ellipse">
            <a:avLst/>
          </a:prstGeom>
          <a:noFill/>
          <a:ln w="15240">
            <a:solidFill>
              <a:srgbClr val="BE3C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2103120" y="2651760"/>
            <a:ext cx="1463040" cy="1463040"/>
          </a:xfrm>
          <a:prstGeom prst="ellipse">
            <a:avLst/>
          </a:prstGeom>
          <a:noFill/>
          <a:ln w="15240">
            <a:solidFill>
              <a:srgbClr val="BE3C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23317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6600" b="1" i="0">
                <a:solidFill>
                  <a:srgbClr val="FFFFFF"/>
                </a:solidFill>
                <a:latin typeface="微软雅黑"/>
                <a:ea typeface="微软雅黑"/>
              </a:rPr>
              <a:t>感谢观看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7320" y="3520440"/>
            <a:ext cx="54864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300" b="1" i="0">
                <a:solidFill>
                  <a:srgbClr val="D3BC98"/>
                </a:solidFill>
                <a:latin typeface="微软雅黑"/>
                <a:ea typeface="微软雅黑"/>
              </a:rPr>
              <a:t>THANK YOU</a:t>
            </a:r>
          </a:p>
        </p:txBody>
      </p:sp>
      <p:sp>
        <p:nvSpPr>
          <p:cNvPr id="9" name="Block Arc 8"/>
          <p:cNvSpPr/>
          <p:nvPr/>
        </p:nvSpPr>
        <p:spPr>
          <a:xfrm>
            <a:off x="8321040" y="2971800"/>
            <a:ext cx="475488" cy="274320"/>
          </a:xfrm>
          <a:prstGeom prst="blockArc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Arc 9"/>
          <p:cNvSpPr/>
          <p:nvPr/>
        </p:nvSpPr>
        <p:spPr>
          <a:xfrm>
            <a:off x="8962948" y="2818180"/>
            <a:ext cx="570585" cy="384048"/>
          </a:xfrm>
          <a:prstGeom prst="arc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 flipV="1">
            <a:off x="9034272" y="2944368"/>
            <a:ext cx="0" cy="301752"/>
          </a:xfrm>
          <a:prstGeom prst="line">
            <a:avLst/>
          </a:prstGeom>
          <a:ln w="17780">
            <a:solidFill>
              <a:srgbClr val="EBCD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9462211" y="2944368"/>
            <a:ext cx="0" cy="301752"/>
          </a:xfrm>
          <a:prstGeom prst="line">
            <a:avLst/>
          </a:prstGeom>
          <a:ln w="17780">
            <a:solidFill>
              <a:srgbClr val="EBCD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9747504" y="2905963"/>
            <a:ext cx="237744" cy="340156"/>
          </a:xfrm>
          <a:prstGeom prst="rect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10127894" y="2779776"/>
            <a:ext cx="285292" cy="466344"/>
          </a:xfrm>
          <a:prstGeom prst="rect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5" name="Connector 14"/>
          <p:cNvCxnSpPr/>
          <p:nvPr/>
        </p:nvCxnSpPr>
        <p:spPr>
          <a:xfrm>
            <a:off x="8321040" y="3246120"/>
            <a:ext cx="2377440" cy="0"/>
          </a:xfrm>
          <a:prstGeom prst="line">
            <a:avLst/>
          </a:prstGeom>
          <a:ln w="17780">
            <a:solidFill>
              <a:srgbClr val="EBCD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72400" y="3282696"/>
            <a:ext cx="29260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BCDD2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2080" y="3886200"/>
            <a:ext cx="548640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FFFFFF"/>
                </a:solidFill>
                <a:latin typeface="微软雅黑"/>
                <a:ea typeface="微软雅黑"/>
              </a:rPr>
              <a:t>敬请各位老师批评指正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2080" y="4224528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FFE1E4"/>
                </a:solidFill>
                <a:latin typeface="微软雅黑"/>
                <a:ea typeface="微软雅黑"/>
              </a:rPr>
              <a:t>胡洪凯 · 经济学院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tat_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tat_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研究问题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RESEARCH QUESTION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研究概述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6928" y="1417320"/>
            <a:ext cx="11057839" cy="2148840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66928" y="1417320"/>
            <a:ext cx="109728" cy="214884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0976" y="1581912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研究问题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8408" y="2103120"/>
            <a:ext cx="10280599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一个工程上的选择题。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700"/>
              </a:spcAft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用机器学习预测沪深300股票收益时反复要做的决定：把沪、深股票放在一起训练“一个全市场模型”，还是分别训练“沪市模型 + 深市模型”？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背后是一个经济学命题。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翻译成计量语言——在沪深300蓝筹域内，“上交所 vs 深交所”是否构成收益条件期望 E[r|因子] 的真实异质性轴？还是一条应被抹平的“伪边界”？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66928" y="3822191"/>
            <a:ext cx="11057839" cy="2331720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66928" y="3822191"/>
            <a:ext cx="109728" cy="2331720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50976" y="3986783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700" b="1" i="0">
                <a:solidFill>
                  <a:srgbClr val="B08446"/>
                </a:solidFill>
                <a:latin typeface="微软雅黑"/>
                <a:ea typeface="微软雅黑"/>
              </a:rPr>
              <a:t>研究价值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8408" y="4498848"/>
            <a:ext cx="10280599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填补一处空白。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700"/>
              </a:spcAft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已有“市场分割”文献几乎都盯着“境内 vs 境外”这条强制度边界(A/B股、A/H股价差)；本文首次追问境内一条被忽视的弱边界——同一批投资者、同一套规则下的“沪市 vs 深市”。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贡献一套范式与一把新尺子。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“机器学习建模 + 计量诊断”的双轨分工：把工程决策严格翻译为可证伪的计量命题；并提出“跨域预测不变性”作为度量市场一体化的新测度。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04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308610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62890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经济学背景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1105783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2C2E34"/>
                </a:solidFill>
                <a:latin typeface="微软雅黑"/>
                <a:ea typeface="微软雅黑"/>
              </a:rPr>
              <a:t>中国A股：从“分割”走向“一体化”，本文追问其中一条被忽视的弱边界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841247" y="2971800"/>
            <a:ext cx="10509200" cy="0"/>
          </a:xfrm>
          <a:prstGeom prst="line">
            <a:avLst/>
          </a:prstGeom>
          <a:ln w="27940">
            <a:solidFill>
              <a:srgbClr val="AFB0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298448" y="2852928"/>
            <a:ext cx="237744" cy="237744"/>
          </a:xfrm>
          <a:prstGeom prst="ellipse">
            <a:avLst/>
          </a:prstGeom>
          <a:solidFill>
            <a:srgbClr val="C54638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37160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C54638"/>
                </a:solidFill>
                <a:latin typeface="微软雅黑"/>
                <a:ea typeface="微软雅黑"/>
              </a:rPr>
              <a:t>1990s起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A/B股、A/H股价差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160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同股不同价 = 强制度分割</a:t>
            </a:r>
          </a:p>
        </p:txBody>
      </p:sp>
      <p:sp>
        <p:nvSpPr>
          <p:cNvPr id="19" name="Oval 18"/>
          <p:cNvSpPr/>
          <p:nvPr/>
        </p:nvSpPr>
        <p:spPr>
          <a:xfrm>
            <a:off x="4041648" y="2852928"/>
            <a:ext cx="237744" cy="237744"/>
          </a:xfrm>
          <a:prstGeom prst="ellipse">
            <a:avLst/>
          </a:prstGeom>
          <a:solidFill>
            <a:srgbClr val="B08446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880360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B08446"/>
                </a:solidFill>
                <a:latin typeface="微软雅黑"/>
                <a:ea typeface="微软雅黑"/>
              </a:rPr>
              <a:t>2014 / 2016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沪港通 / 深港通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80360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资本互联互通，门被打开</a:t>
            </a:r>
          </a:p>
        </p:txBody>
      </p:sp>
      <p:sp>
        <p:nvSpPr>
          <p:cNvPr id="23" name="Oval 22"/>
          <p:cNvSpPr/>
          <p:nvPr/>
        </p:nvSpPr>
        <p:spPr>
          <a:xfrm>
            <a:off x="7059168" y="2852928"/>
            <a:ext cx="237744" cy="237744"/>
          </a:xfrm>
          <a:prstGeom prst="ellipse">
            <a:avLst/>
          </a:prstGeom>
          <a:solidFill>
            <a:srgbClr val="2D948A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897879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D948A"/>
                </a:solidFill>
                <a:latin typeface="微软雅黑"/>
                <a:ea typeface="微软雅黑"/>
              </a:rPr>
              <a:t>近 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97879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北向资金 · MSCI纳入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97879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价格发现改善，趋向一体化</a:t>
            </a:r>
          </a:p>
        </p:txBody>
      </p:sp>
      <p:sp>
        <p:nvSpPr>
          <p:cNvPr id="27" name="Oval 26"/>
          <p:cNvSpPr/>
          <p:nvPr/>
        </p:nvSpPr>
        <p:spPr>
          <a:xfrm>
            <a:off x="10122407" y="2852928"/>
            <a:ext cx="237744" cy="237744"/>
          </a:xfrm>
          <a:prstGeom prst="ellipse">
            <a:avLst/>
          </a:prstGeom>
          <a:solidFill>
            <a:srgbClr val="9E1B32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961119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9E1B32"/>
                </a:solidFill>
                <a:latin typeface="微软雅黑"/>
                <a:ea typeface="微软雅黑"/>
              </a:rPr>
              <a:t>本 文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61119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沪深300蓝筹域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61119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沪 vs 深：真边界还是伪边界？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66928" y="4937760"/>
            <a:ext cx="11057839" cy="1143000"/>
          </a:xfrm>
          <a:prstGeom prst="roundRect">
            <a:avLst>
              <a:gd name="adj" fmla="val 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50976" y="5138928"/>
            <a:ext cx="54864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D3BC98"/>
                </a:solidFill>
                <a:latin typeface="微软雅黑"/>
                <a:ea typeface="微软雅黑"/>
              </a:rPr>
              <a:t>本文的切入角度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50976" y="5468112"/>
            <a:ext cx="10289743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0" i="0">
                <a:solidFill>
                  <a:srgbClr val="FFFFFF"/>
                </a:solidFill>
                <a:latin typeface="微软雅黑"/>
                <a:ea typeface="微软雅黑"/>
              </a:rPr>
              <a:t>A/B、A/H股是“焊死的门”——同一家公司、同一份现金流权，却有两个价格。而沪深300内的“沪 vs 深”，面对的是同一批境内投资者、同一套监管、同一条陆股通通道，很可能只是一面“画在墙上的门”。本文用“跨域预测不变性”这把新尺子去检验它究竟是真是伪。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05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347971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3890771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问题的三种可能答案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1105783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2C2E34"/>
                </a:solidFill>
                <a:latin typeface="微软雅黑"/>
                <a:ea typeface="微软雅黑"/>
              </a:rPr>
              <a:t>逻辑上，“沪 vs 深是不是真边界”只有三种答案——本文让数据来裁决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874519"/>
            <a:ext cx="3478682" cy="30632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566928" y="1874519"/>
            <a:ext cx="3478682" cy="109728"/>
          </a:xfrm>
          <a:prstGeom prst="roundRect">
            <a:avLst>
              <a:gd name="adj" fmla="val 50000"/>
            </a:avLst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66928" y="2258568"/>
            <a:ext cx="347868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2D948A"/>
                </a:solidFill>
                <a:latin typeface="微软雅黑"/>
                <a:ea typeface="微软雅黑"/>
              </a:rPr>
              <a:t>同质 · 伪边界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1024128" y="2788920"/>
            <a:ext cx="2564282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41247" y="2971800"/>
            <a:ext cx="293004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两市是同一套定价规律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7" y="3794760"/>
            <a:ext cx="293004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D948A"/>
                </a:solidFill>
                <a:latin typeface="微软雅黑"/>
                <a:ea typeface="微软雅黑"/>
              </a:rPr>
              <a:t>→ 该 池化(合并)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7" y="4297679"/>
            <a:ext cx="293004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数据特征不同，但 E[r|因子] 相同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56506" y="1874519"/>
            <a:ext cx="3478682" cy="30632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4356506" y="1874519"/>
            <a:ext cx="3478682" cy="109728"/>
          </a:xfrm>
          <a:prstGeom prst="roundRect">
            <a:avLst>
              <a:gd name="adj" fmla="val 50000"/>
            </a:avLst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356506" y="2258568"/>
            <a:ext cx="347868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C54638"/>
                </a:solidFill>
                <a:latin typeface="微软雅黑"/>
                <a:ea typeface="微软雅黑"/>
              </a:rPr>
              <a:t>异质 · 真边界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4813706" y="2788920"/>
            <a:ext cx="2564282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630826" y="2971800"/>
            <a:ext cx="293004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两市规律结构性不同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30826" y="3794760"/>
            <a:ext cx="293004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C54638"/>
                </a:solidFill>
                <a:latin typeface="微软雅黑"/>
                <a:ea typeface="微软雅黑"/>
              </a:rPr>
              <a:t>→ 该 分开建模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30826" y="4297679"/>
            <a:ext cx="293004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E[r|因子] 本身跨市场改变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46084" y="1874519"/>
            <a:ext cx="3478682" cy="30632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8146084" y="1874519"/>
            <a:ext cx="3478682" cy="109728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146084" y="2258568"/>
            <a:ext cx="347868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B08446"/>
                </a:solidFill>
                <a:latin typeface="微软雅黑"/>
                <a:ea typeface="微软雅黑"/>
              </a:rPr>
              <a:t>包含 · 不对称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8603284" y="2788920"/>
            <a:ext cx="2564283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420404" y="2971800"/>
            <a:ext cx="293004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一市规律是另一市的子集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20404" y="3794760"/>
            <a:ext cx="293004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B08446"/>
                </a:solidFill>
                <a:latin typeface="微软雅黑"/>
                <a:ea typeface="微软雅黑"/>
              </a:rPr>
              <a:t>→ “大带小”，迁移不对称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420404" y="4297679"/>
            <a:ext cx="293004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深市结构 ⊆ 沪市结构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66928" y="5212080"/>
            <a:ext cx="11057839" cy="822960"/>
          </a:xfrm>
          <a:prstGeom prst="roundRect">
            <a:avLst>
              <a:gd name="adj" fmla="val 12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950976" y="5212080"/>
            <a:ext cx="10289743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150" b="0" i="0">
                <a:solidFill>
                  <a:srgbClr val="FFFFFF"/>
                </a:solidFill>
                <a:latin typeface="微软雅黑"/>
                <a:ea typeface="微软雅黑"/>
              </a:rPr>
              <a:t>本文把这三种可能翻译成三个可证伪的计量假设 H1(可合并性) / H2(池化优于分组) / H3(不对称迁移与不变性)，用千万级横截面样本逐一检验。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06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文献基础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LITERATURE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文献基础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本文位于五支文献的交汇处，每一支都为研究提供工具或判据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66928" y="1627632"/>
          <a:ext cx="11055096" cy="4526280"/>
        </p:xfrm>
        <a:graphic>
          <a:graphicData uri="http://schemas.openxmlformats.org/drawingml/2006/table">
            <a:tbl>
              <a:tblPr firstRow="0" bandRow="0" lastRow="0">
                <a:tableStyleId>{2D5ABB26-0587-4C30-8999-92F81FD0307C}</a:tableStyleId>
              </a:tblPr>
              <a:tblGrid>
                <a:gridCol w="1828800"/>
                <a:gridCol w="2743200"/>
                <a:gridCol w="3429000"/>
                <a:gridCol w="3054096"/>
              </a:tblGrid>
              <a:tr h="457200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文献维度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代表文献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核心观点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对本文的作用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预测组合与池化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Timmermann (2006)；Gu, Kelly &amp; Xiu (2020)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简单池化常难被复杂分组击败；机器学习的核心优势是“用尽可能大的样本池”。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解释“池化为何常优”的第一性原理：样本量本身有信息价值。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子样本可合并性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Chow (1960)；Toyoda (1974)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两个子样本能否合并为一个回归的F检验；异方差下经典Chow失效，需稳健版本。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直接提供 H1 的检验工具(Chow / Roy-Zellner 可合并性检验)。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收缩与部分池化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James &amp; Stein (1961)；Gelman &amp; Hill (2007)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≥3组时向共同中心“收缩”严格更优；组间方差 τ² 刻画收缩强度。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把“分市场 vs 全市场”表述为 τ² 估计；warm-start = 隐式收缩。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预测能力检验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Diebold-Mariano (1995)；Giacomini-White (2006)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比较样本外预测精度需正式统计检验，并可做“条件”检验。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为 H2 / H3 提供 DM / GW 检验，给“比大小”配上 p 值。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分割·一体化·不变性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Carpenter et al. (2021)；Peters et al. (2016)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陆股通开放改善定价效率；真正的因果关系应在不同环境下保持不变。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提供制度叙事 + “跨域不变性”因果判据。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08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研究设计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RESEARCH DESIGN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