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2331720"/>
            <a:ext cx="12191695" cy="54864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9FB3E0"/>
                </a:solidFill>
                <a:latin typeface="Noto Sans CJK SC"/>
              </a:rPr>
              <a:t>数据泄漏检查汇报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2468880"/>
            <a:ext cx="10607040" cy="1463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4000" b="1">
                <a:solidFill>
                  <a:srgbClr val="FFFFFF"/>
                </a:solidFill>
                <a:latin typeface="Noto Sans CJK SC"/>
              </a:rPr>
              <a:t>标准化 · 训练/测试划分 · 标签未来信息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931920"/>
            <a:ext cx="10515600" cy="91440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800" b="0">
                <a:solidFill>
                  <a:srgbClr val="C6D2EC"/>
                </a:solidFill>
                <a:latin typeface="Noto Sans CJK SC"/>
              </a:rPr>
              <a:t>对 hs300_factor_lab 建模流程是否存在数据泄漏（look-ahead bias）的代码级核查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035040"/>
            <a:ext cx="12191695" cy="822960"/>
          </a:xfrm>
          <a:prstGeom prst="rect">
            <a:avLst/>
          </a:prstGeom>
          <a:solidFill>
            <a:srgbClr val="161F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6172200"/>
            <a:ext cx="10515600" cy="54864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9FB3E0"/>
                </a:solidFill>
                <a:latin typeface="Noto Sans CJK SC"/>
              </a:rPr>
              <a:t>检查模型：Claude Opus 4.8 (1M)      </a:t>
            </a:r>
            <a:r>
              <a:rPr sz="1300" b="0">
                <a:solidFill>
                  <a:srgbClr val="9FB3E0"/>
                </a:solidFill>
                <a:latin typeface="Noto Sans CJK SC"/>
              </a:rPr>
              <a:t>数据集：hs300_20260219_all_eps20_f200      日期：2026-06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核心结论速览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417320"/>
            <a:ext cx="3611880" cy="33832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417320"/>
            <a:ext cx="3611880" cy="10972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1737360"/>
            <a:ext cx="3154680" cy="5486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000" b="1">
                <a:solidFill>
                  <a:srgbClr val="22262E"/>
                </a:solidFill>
                <a:latin typeface="Noto Sans CJK SC"/>
              </a:rPr>
              <a:t>特征标准化</a:t>
            </a:r>
          </a:p>
        </p:txBody>
      </p:sp>
      <p:sp>
        <p:nvSpPr>
          <p:cNvPr id="9" name="Rectangle 8"/>
          <p:cNvSpPr/>
          <p:nvPr/>
        </p:nvSpPr>
        <p:spPr>
          <a:xfrm>
            <a:off x="731520" y="2377440"/>
            <a:ext cx="164592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无泄漏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017520"/>
            <a:ext cx="3154680" cy="16459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均值/中位数·IQR·分位裁剪等统计量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只在 train_days 上 fit，再冻结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应用到 val / test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43400" y="1417320"/>
            <a:ext cx="3611880" cy="33832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43400" y="1417320"/>
            <a:ext cx="3611880" cy="10972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72000" y="1737360"/>
            <a:ext cx="3154680" cy="5486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000" b="1">
                <a:solidFill>
                  <a:srgbClr val="22262E"/>
                </a:solidFill>
                <a:latin typeface="Noto Sans CJK SC"/>
              </a:rPr>
              <a:t>Test 测试集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0" y="2377440"/>
            <a:ext cx="164592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干净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017520"/>
            <a:ext cx="3154680" cy="16459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test 起始 20260202，训练池截止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20260130，留有时间间隔，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完全位于未来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83880" y="1417320"/>
            <a:ext cx="3611880" cy="33832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183880" y="1417320"/>
            <a:ext cx="3611880" cy="109728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0" y="1737360"/>
            <a:ext cx="3154680" cy="5486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000" b="1">
                <a:solidFill>
                  <a:srgbClr val="22262E"/>
                </a:solidFill>
                <a:latin typeface="Noto Sans CJK SC"/>
              </a:rPr>
              <a:t>Train / Val 划分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412480" y="2377440"/>
            <a:ext cx="1645920" cy="384048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存在隐患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2480" y="3017520"/>
            <a:ext cx="3154680" cy="16459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val 从 train 时间轴中随机抠出，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时间交错；T40 标签窗口重叠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500" b="0">
                <a:solidFill>
                  <a:srgbClr val="555B66"/>
                </a:solidFill>
                <a:latin typeface="Noto Sans CJK SC"/>
              </a:rPr>
              <a:t>→ val 指标偏乐观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5029200"/>
            <a:ext cx="11292840" cy="9144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7240" y="5029200"/>
            <a:ext cx="10744200" cy="91440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600" b="1">
                <a:solidFill>
                  <a:srgbClr val="9FB3E0"/>
                </a:solidFill>
                <a:latin typeface="Noto Sans CJK SC"/>
              </a:rPr>
              <a:t>一句话：</a:t>
            </a:r>
            <a:r>
              <a:rPr sz="1600" b="0">
                <a:solidFill>
                  <a:srgbClr val="FFFFFF"/>
                </a:solidFill>
                <a:latin typeface="Noto Sans CJK SC"/>
              </a:rPr>
              <a:t>最终 Test 成绩可信；问题出在 val 指标偏乐观，会影响选模型/早停/调参。泄漏的根在上游随机划分，本仓库未引入新问题。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检查原则与对象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280160"/>
            <a:ext cx="10972800" cy="64008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900" b="1">
                <a:solidFill>
                  <a:srgbClr val="2E5CB8"/>
                </a:solidFill>
                <a:latin typeface="Noto Sans CJK SC"/>
              </a:rPr>
              <a:t>核心原则：</a:t>
            </a:r>
            <a:r>
              <a:rPr sz="1800" b="0">
                <a:solidFill>
                  <a:srgbClr val="555B66"/>
                </a:solidFill>
                <a:latin typeface="Noto Sans CJK SC"/>
              </a:rPr>
              <a:t>标准化、编码等参数（均值/标准差/分位）只能在训练集上 fit，再 transform 到验证/测试集；</a:t>
            </a:r>
            <a:r>
              <a:rPr sz="1800" b="1">
                <a:solidFill>
                  <a:srgbClr val="C0392B"/>
                </a:solidFill>
                <a:latin typeface="Noto Sans CJK SC"/>
              </a:rPr>
              <a:t>时序数据必须按时间划分，不能随机打乱。</a:t>
            </a:r>
          </a:p>
        </p:txBody>
      </p:sp>
      <p:sp>
        <p:nvSpPr>
          <p:cNvPr id="7" name="Rectangle 6"/>
          <p:cNvSpPr/>
          <p:nvPr/>
        </p:nvSpPr>
        <p:spPr>
          <a:xfrm>
            <a:off x="502920" y="2286000"/>
            <a:ext cx="2743200" cy="8686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3246120" y="2286000"/>
            <a:ext cx="4846320" cy="8686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092440" y="2286000"/>
            <a:ext cx="3566160" cy="8686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02920" y="2286000"/>
            <a:ext cx="27432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检查维度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46120" y="2286000"/>
            <a:ext cx="484632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涉及代码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92440" y="2286000"/>
            <a:ext cx="35661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核查问题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3154680"/>
            <a:ext cx="11155680" cy="8686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154680"/>
            <a:ext cx="256032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特征标准化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3280" y="3154680"/>
            <a:ext cx="46634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555B66"/>
                </a:solidFill>
                <a:latin typeface="Noto Sans Mono CJK SC"/>
              </a:rPr>
              <a:t>train_lgbm / catboost / row_mlp / seq_gru 各训练脚本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0" y="3154680"/>
            <a:ext cx="32918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统计量在哪部分数据上 fit？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4023360"/>
            <a:ext cx="11155680" cy="8686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4023360"/>
            <a:ext cx="256032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训练/验证/测试划分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83280" y="4023360"/>
            <a:ext cx="46634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555B66"/>
                </a:solidFill>
                <a:latin typeface="Noto Sans Mono CJK SC"/>
              </a:rPr>
              <a:t>split_days() · filter_days_by_date() · split_view_meta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0" y="4023360"/>
            <a:ext cx="32918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按时间还是随机？边界如何定？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4892040"/>
            <a:ext cx="11155680" cy="8686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4892040"/>
            <a:ext cx="256032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操作顺序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3280" y="4892040"/>
            <a:ext cx="46634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555B66"/>
                </a:solidFill>
                <a:latin typeface="Noto Sans Mono CJK SC"/>
              </a:rPr>
              <a:t>数据管线：排序 → 切分 → fit 统计 → transform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0" y="4892040"/>
            <a:ext cx="32918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fit 在 split 之前还是之后？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02920" y="5760720"/>
            <a:ext cx="11155680" cy="8686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5760720"/>
            <a:ext cx="256032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标签未来信息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83280" y="5760720"/>
            <a:ext cx="46634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555B66"/>
                </a:solidFill>
                <a:latin typeface="Noto Sans Mono CJK SC"/>
              </a:rPr>
              <a:t>build_multitask_labels · rebuild_y_sum · 上游 y.npy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0" y="5760720"/>
            <a:ext cx="329184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T3/T5/T40 是未来收益，窗口是否重叠？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① 特征标准化 — 无泄漏 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234440"/>
            <a:ext cx="201168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结论：安全 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1207008"/>
            <a:ext cx="8686800" cy="45720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700" b="1">
                <a:solidFill>
                  <a:srgbClr val="22262E"/>
                </a:solidFill>
                <a:latin typeface="Noto Sans CJK SC"/>
              </a:rPr>
              <a:t>统计量只在 train_days 上计算，冻结后应用到所有 split。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874519"/>
            <a:ext cx="6949440" cy="3840480"/>
          </a:xfrm>
          <a:prstGeom prst="rect">
            <a:avLst/>
          </a:prstGeom>
          <a:solidFill>
            <a:srgbClr val="2226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wrap="square" lIns="152400" tIns="127000"/>
          <a:lstStyle/>
          <a:p>
            <a:pPr algn="ctr">
              <a:lnSpc>
                <a:spcPct val="108000"/>
              </a:lnSpc>
            </a:pPr>
            <a:r>
              <a:rPr sz="1250">
                <a:solidFill>
                  <a:srgbClr val="7CC488"/>
                </a:solidFill>
                <a:latin typeface="Noto Sans Mono CJK SC"/>
              </a:rPr>
              <a:t># train_lgbm_official_ray_memmap.py  L653-664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E6E9EF"/>
                </a:solidFill>
                <a:latin typeface="Noto Sans Mono CJK SC"/>
              </a:rPr>
              <a:t>x_stats, _, _ = load_split_with_ray(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F5C96B"/>
                </a:solidFill>
                <a:latin typeface="Noto Sans Mono CJK SC"/>
              </a:rPr>
              <a:t>        train_days,            # ← 只传 train_days，不含 valid/test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E6E9EF"/>
                </a:solidFill>
                <a:latin typeface="Noto Sans Mono CJK SC"/>
              </a:rPr>
              <a:t>        total_rows=stats_rows_target, ... )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E6E9EF"/>
                </a:solidFill>
                <a:latin typeface="Noto Sans Mono CJK SC"/>
              </a:rPr>
              <a:t>stats = fit_robust_stats(x_stats, ...)   # 中位数/IQR/分位裁剪，算完冻结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E6E9EF"/>
                </a:solidFill>
                <a:latin typeface="Noto Sans Mono CJK SC"/>
              </a:rPr>
              <a:t> 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7CC488"/>
                </a:solidFill>
                <a:latin typeface="Noto Sans Mono CJK SC"/>
              </a:rPr>
              <a:t># 之后统一应用同一个冻结的 stats：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E6E9EF"/>
                </a:solidFill>
                <a:latin typeface="Noto Sans Mono CJK SC"/>
              </a:rPr>
              <a:t>transform_robust_inplace(x_train_g, stats)   # 训练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F5C96B"/>
                </a:solidFill>
                <a:latin typeface="Noto Sans Mono CJK SC"/>
              </a:rPr>
              <a:t>transform_robust_inplace(x_valid_g, stats)   # 验证 ← 用训练集的stats</a:t>
            </a:r>
          </a:p>
          <a:p>
            <a:pPr>
              <a:lnSpc>
                <a:spcPct val="108000"/>
              </a:lnSpc>
            </a:pPr>
            <a:r>
              <a:rPr sz="1250">
                <a:solidFill>
                  <a:srgbClr val="F5C96B"/>
                </a:solidFill>
                <a:latin typeface="Noto Sans Mono CJK SC"/>
              </a:rPr>
              <a:t>transform_robust_inplace(x_test_g,  stats)   # 测试 ← 同上</a:t>
            </a:r>
          </a:p>
        </p:txBody>
      </p:sp>
      <p:sp>
        <p:nvSpPr>
          <p:cNvPr id="9" name="Rectangle 8"/>
          <p:cNvSpPr/>
          <p:nvPr/>
        </p:nvSpPr>
        <p:spPr>
          <a:xfrm>
            <a:off x="7635240" y="1874519"/>
            <a:ext cx="4023360" cy="38404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863840" y="2057400"/>
            <a:ext cx="3657600" cy="356616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700" b="1">
                <a:solidFill>
                  <a:srgbClr val="2E5CB8"/>
                </a:solidFill>
                <a:latin typeface="Noto Sans CJK SC"/>
              </a:rPr>
              <a:t>一致的安全模式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函数签名直接写死 train_days 参数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LightGBM / CatBoost / Row-MLP /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  GRU 四套脚本完全一致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stats 对象一次算成、全程只读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800" b="0">
                <a:solidFill>
                  <a:srgbClr val="555B66"/>
                </a:solidFill>
                <a:latin typeface="Noto Sans CJK SC"/>
              </a:rPr>
              <a:t/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对照你的练习代码：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1B9E5B"/>
                </a:solidFill>
                <a:latin typeface="Noto Sans CJK SC"/>
              </a:rPr>
              <a:t>✓ 先 split 再 fit_transform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1B9E5B"/>
                </a:solidFill>
                <a:latin typeface="Noto Sans CJK SC"/>
              </a:rPr>
              <a:t>✓ 统计量只在训练集算</a:t>
            </a:r>
          </a:p>
          <a:p>
            <a:pPr algn="l">
              <a:lnSpc>
                <a:spcPct val="115000"/>
              </a:lnSpc>
              <a:spcAft>
                <a:spcPts val="400"/>
              </a:spcAft>
            </a:pPr>
            <a:r>
              <a:rPr sz="1400" b="0">
                <a:solidFill>
                  <a:srgbClr val="1B9E5B"/>
                </a:solidFill>
                <a:latin typeface="Noto Sans CJK SC"/>
              </a:rPr>
              <a:t>✓ 比 z-score 更稳健（抗极端值）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② 训练/测试划分 — 按时间切 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234440"/>
            <a:ext cx="237744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Test 边界：干净 ✓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2194560"/>
            <a:ext cx="10698480" cy="36576"/>
          </a:xfrm>
          <a:prstGeom prst="rect">
            <a:avLst/>
          </a:prstGeom>
          <a:solidFill>
            <a:srgbClr val="555B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31520" y="1783080"/>
            <a:ext cx="7315200" cy="8229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1783080"/>
            <a:ext cx="7315200" cy="82296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训练 + 验证池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DCE6F7"/>
                </a:solidFill>
                <a:latin typeface="Noto Sans CJK SC"/>
              </a:rPr>
              <a:t>20241011 — 20260130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46720" y="1783080"/>
            <a:ext cx="640080" cy="8229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818120" y="2651760"/>
            <a:ext cx="1097280" cy="45720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200" b="1">
                <a:solidFill>
                  <a:srgbClr val="E08A00"/>
                </a:solidFill>
                <a:latin typeface="Noto Sans CJK SC"/>
              </a:rPr>
              <a:t>间隔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1783080"/>
            <a:ext cx="2743200" cy="822960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0" y="17830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测试集 Test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300" b="0">
                <a:solidFill>
                  <a:srgbClr val="DDF0E4"/>
                </a:solidFill>
                <a:latin typeface="Noto Sans CJK SC"/>
              </a:rPr>
              <a:t>20260202 — 20260313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2920" y="3246120"/>
            <a:ext cx="6766560" cy="2468880"/>
          </a:xfrm>
          <a:prstGeom prst="rect">
            <a:avLst/>
          </a:prstGeom>
          <a:solidFill>
            <a:srgbClr val="2226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52400" tIns="127000"/>
          <a:lstStyle/>
          <a:p>
            <a:pPr algn="ctr">
              <a:lnSpc>
                <a:spcPct val="110000"/>
              </a:lnSpc>
            </a:pPr>
            <a:r>
              <a:rPr sz="1300">
                <a:solidFill>
                  <a:srgbClr val="7CC488"/>
                </a:solidFill>
                <a:latin typeface="Noto Sans Mono CJK SC"/>
              </a:rPr>
              <a:t># split_days()：纯按时间切片，无 shuffle</a:t>
            </a:r>
          </a:p>
          <a:p>
            <a:pPr>
              <a:lnSpc>
                <a:spcPct val="110000"/>
              </a:lnSpc>
            </a:pPr>
            <a:r>
              <a:rPr sz="1300">
                <a:solidFill>
                  <a:srgbClr val="E6E9EF"/>
                </a:solidFill>
                <a:latin typeface="Noto Sans Mono CJK SC"/>
              </a:rPr>
              <a:t>def split_days(days, ratio):</a:t>
            </a:r>
          </a:p>
          <a:p>
            <a:pPr>
              <a:lnSpc>
                <a:spcPct val="110000"/>
              </a:lnSpc>
            </a:pPr>
            <a:r>
              <a:rPr sz="1300">
                <a:solidFill>
                  <a:srgbClr val="E6E9EF"/>
                </a:solidFill>
                <a:latin typeface="Noto Sans Mono CJK SC"/>
              </a:rPr>
              <a:t>    cut = int(n * ratio)</a:t>
            </a:r>
          </a:p>
          <a:p>
            <a:pPr>
              <a:lnSpc>
                <a:spcPct val="110000"/>
              </a:lnSpc>
            </a:pPr>
            <a:r>
              <a:rPr sz="1300">
                <a:solidFill>
                  <a:srgbClr val="E6E9EF"/>
                </a:solidFill>
                <a:latin typeface="Noto Sans Mono CJK SC"/>
              </a:rPr>
              <a:t>    return days[:cut], days[cut:]   # 顺序切，非随机</a:t>
            </a:r>
          </a:p>
          <a:p>
            <a:pPr>
              <a:lnSpc>
                <a:spcPct val="110000"/>
              </a:lnSpc>
            </a:pPr>
            <a:r>
              <a:rPr sz="1300">
                <a:solidFill>
                  <a:srgbClr val="E6E9EF"/>
                </a:solidFill>
                <a:latin typeface="Noto Sans Mono CJK SC"/>
              </a:rPr>
              <a:t> </a:t>
            </a:r>
          </a:p>
          <a:p>
            <a:pPr>
              <a:lnSpc>
                <a:spcPct val="110000"/>
              </a:lnSpc>
            </a:pPr>
            <a:r>
              <a:rPr sz="1300">
                <a:solidFill>
                  <a:srgbClr val="7CC488"/>
                </a:solidFill>
                <a:latin typeface="Noto Sans Mono CJK SC"/>
              </a:rPr>
              <a:t># list_ready_days()：sorted(...) 按日期目录名升序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52360" y="3246120"/>
            <a:ext cx="4206240" cy="246888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680960" y="3429000"/>
            <a:ext cx="3840480" cy="219456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20000"/>
              </a:lnSpc>
              <a:spcAft>
                <a:spcPts val="400"/>
              </a:spcAft>
            </a:pPr>
            <a:r>
              <a:rPr sz="1700" b="1">
                <a:solidFill>
                  <a:srgbClr val="2E5CB8"/>
                </a:solidFill>
                <a:latin typeface="Noto Sans CJK SC"/>
              </a:rPr>
              <a:t>要点</a:t>
            </a:r>
          </a:p>
          <a:p>
            <a:pPr algn="l">
              <a:lnSpc>
                <a:spcPct val="120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上游 config：test_start=20260201</a:t>
            </a:r>
          </a:p>
          <a:p>
            <a:pPr algn="l">
              <a:lnSpc>
                <a:spcPct val="120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实测 train+val 最晚 20260130</a:t>
            </a:r>
          </a:p>
          <a:p>
            <a:pPr algn="l">
              <a:lnSpc>
                <a:spcPct val="120000"/>
              </a:lnSpc>
              <a:spcAft>
                <a:spcPts val="400"/>
              </a:spcAft>
            </a:pPr>
            <a:r>
              <a:rPr sz="1400" b="1">
                <a:solidFill>
                  <a:srgbClr val="1B9E5B"/>
                </a:solidFill>
                <a:latin typeface="Noto Sans CJK SC"/>
              </a:rPr>
              <a:t>• test 最早 20260202 → 在未来</a:t>
            </a:r>
          </a:p>
          <a:p>
            <a:pPr algn="l">
              <a:lnSpc>
                <a:spcPct val="120000"/>
              </a:lnSpc>
              <a:spcAft>
                <a:spcPts val="4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• 三个 split 按天互斥（重叠=0）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③ 标签 = 未来收益（泄漏分析前提）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234440"/>
            <a:ext cx="10972800" cy="5486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800" b="1">
                <a:solidFill>
                  <a:srgbClr val="22262E"/>
                </a:solidFill>
                <a:latin typeface="Noto Sans CJK SC"/>
              </a:rPr>
              <a:t>训练目标由上游 y.npy 切列得到，是典型的“未来 N 日收益”：</a:t>
            </a:r>
          </a:p>
        </p:txBody>
      </p:sp>
      <p:sp>
        <p:nvSpPr>
          <p:cNvPr id="7" name="Rectangle 6"/>
          <p:cNvSpPr/>
          <p:nvPr/>
        </p:nvSpPr>
        <p:spPr>
          <a:xfrm>
            <a:off x="502920" y="1920240"/>
            <a:ext cx="2468880" cy="137160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502920" y="1920240"/>
            <a:ext cx="2468880" cy="9144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2103120"/>
            <a:ext cx="2468880" cy="11887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3000" b="1">
                <a:solidFill>
                  <a:srgbClr val="2E5CB8"/>
                </a:solidFill>
                <a:latin typeface="Noto Sans CJK SC"/>
              </a:rPr>
              <a:t>T3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0">
                <a:solidFill>
                  <a:srgbClr val="555B66"/>
                </a:solidFill>
                <a:latin typeface="Noto Sans CJK SC"/>
              </a:rPr>
              <a:t>未来 3 日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200" b="0">
                <a:solidFill>
                  <a:srgbClr val="555B66"/>
                </a:solidFill>
                <a:latin typeface="Noto Sans Mono CJK SC"/>
              </a:rPr>
              <a:t>列 40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46120" y="1920240"/>
            <a:ext cx="2468880" cy="137160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246120" y="1920240"/>
            <a:ext cx="2468880" cy="9144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246120" y="2103120"/>
            <a:ext cx="2468880" cy="11887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3000" b="1">
                <a:solidFill>
                  <a:srgbClr val="2E5CB8"/>
                </a:solidFill>
                <a:latin typeface="Noto Sans CJK SC"/>
              </a:rPr>
              <a:t>T5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0">
                <a:solidFill>
                  <a:srgbClr val="555B66"/>
                </a:solidFill>
                <a:latin typeface="Noto Sans CJK SC"/>
              </a:rPr>
              <a:t>未来 5 日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200" b="0">
                <a:solidFill>
                  <a:srgbClr val="555B66"/>
                </a:solidFill>
                <a:latin typeface="Noto Sans Mono CJK SC"/>
              </a:rPr>
              <a:t>列 41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989320" y="1920240"/>
            <a:ext cx="2468880" cy="137160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989320" y="1920240"/>
            <a:ext cx="2468880" cy="91440"/>
          </a:xfrm>
          <a:prstGeom prst="rect">
            <a:avLst/>
          </a:prstGeom>
          <a:solidFill>
            <a:srgbClr val="C039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89320" y="2103120"/>
            <a:ext cx="2468880" cy="118872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3000" b="1">
                <a:solidFill>
                  <a:srgbClr val="C0392B"/>
                </a:solidFill>
                <a:latin typeface="Noto Sans CJK SC"/>
              </a:rPr>
              <a:t>T40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0">
                <a:solidFill>
                  <a:srgbClr val="555B66"/>
                </a:solidFill>
                <a:latin typeface="Noto Sans CJK SC"/>
              </a:rPr>
              <a:t>未来 40 日</a:t>
            </a:r>
          </a:p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200" b="0">
                <a:solidFill>
                  <a:srgbClr val="555B66"/>
                </a:solidFill>
                <a:latin typeface="Noto Sans Mono CJK SC"/>
              </a:rPr>
              <a:t>列 44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29600" y="1920240"/>
            <a:ext cx="3429000" cy="13716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0" y="1920240"/>
            <a:ext cx="3429000" cy="137160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sz="1400" b="1">
                <a:solidFill>
                  <a:srgbClr val="9FB3E0"/>
                </a:solidFill>
                <a:latin typeface="Noto Sans CJK SC"/>
              </a:rPr>
              <a:t>最终目标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sz="1800" b="1">
                <a:solidFill>
                  <a:srgbClr val="FFFFFF"/>
                </a:solidFill>
                <a:latin typeface="Noto Sans CJK SC"/>
              </a:rPr>
              <a:t>y = T3 + T5 + 0.5·T40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2920" y="3657600"/>
            <a:ext cx="11155680" cy="2011680"/>
          </a:xfrm>
          <a:prstGeom prst="rect">
            <a:avLst/>
          </a:prstGeom>
          <a:solidFill>
            <a:srgbClr val="FCF3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02920" y="3657600"/>
            <a:ext cx="109728" cy="201168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77240" y="3840480"/>
            <a:ext cx="10698480" cy="173736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25000"/>
              </a:lnSpc>
              <a:spcAft>
                <a:spcPts val="600"/>
              </a:spcAft>
            </a:pPr>
            <a:r>
              <a:rPr sz="1800" b="1">
                <a:solidFill>
                  <a:srgbClr val="E08A00"/>
                </a:solidFill>
                <a:latin typeface="Noto Sans CJK SC"/>
              </a:rPr>
              <a:t>⚠ 关键前提：</a:t>
            </a:r>
            <a:r>
              <a:rPr sz="1800" b="1">
                <a:solidFill>
                  <a:srgbClr val="22262E"/>
                </a:solidFill>
                <a:latin typeface="Noto Sans CJK SC"/>
              </a:rPr>
              <a:t>每个样本的标签都依赖其后 40 个交易日的价格。</a:t>
            </a:r>
          </a:p>
          <a:p>
            <a:pPr algn="l">
              <a:lnSpc>
                <a:spcPct val="125000"/>
              </a:lnSpc>
              <a:spcAft>
                <a:spcPts val="600"/>
              </a:spcAft>
            </a:pPr>
            <a:r>
              <a:rPr sz="1600" b="0">
                <a:solidFill>
                  <a:srgbClr val="555B66"/>
                </a:solidFill>
                <a:latin typeface="Noto Sans CJK SC"/>
              </a:rPr>
              <a:t>这意味着相邻日期的样本，其标签的“观测窗口”会互相重叠。</a:t>
            </a:r>
          </a:p>
          <a:p>
            <a:pPr algn="l">
              <a:lnSpc>
                <a:spcPct val="125000"/>
              </a:lnSpc>
              <a:spcAft>
                <a:spcPts val="600"/>
              </a:spcAft>
            </a:pPr>
            <a:r>
              <a:rPr sz="1600" b="0">
                <a:solidFill>
                  <a:srgbClr val="555B66"/>
                </a:solidFill>
                <a:latin typeface="Noto Sans CJK SC"/>
              </a:rPr>
              <a:t>一旦 train 和 val 在时间上交错，两者标签就会共享同一段未来 → 不再独立（见下页）。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④ 隐患：Train / Val 时间交错重叠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06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88720"/>
            <a:ext cx="2377440" cy="384048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需注意 · 偏乐观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17520" y="1170432"/>
            <a:ext cx="8595360" cy="45720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22262E"/>
                </a:solidFill>
                <a:latin typeface="Noto Sans CJK SC"/>
              </a:rPr>
              <a:t>val 从 train 时间轴中随机抠出（上游 seed=2026, test_size=0.167）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17830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555B66"/>
                </a:solidFill>
                <a:latin typeface="Noto Sans CJK SC"/>
              </a:rPr>
              <a:t>前 40 个交易日的 split 归属（实测）：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868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3444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020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6596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31720" y="2194560"/>
            <a:ext cx="345760" cy="3657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VA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697480" y="2194560"/>
            <a:ext cx="345760" cy="3657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VA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63240" y="2194560"/>
            <a:ext cx="345760" cy="3657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VA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42900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9476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6052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2628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89204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25780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62356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8932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35508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72084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08660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5236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81812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18388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54964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915400" y="2194560"/>
            <a:ext cx="345760" cy="3657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VA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281160" y="2194560"/>
            <a:ext cx="345760" cy="36576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VA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64692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001268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037844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074420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109960" y="2194560"/>
            <a:ext cx="345760" cy="365760"/>
          </a:xfrm>
          <a:prstGeom prst="rect">
            <a:avLst/>
          </a:prstGeom>
          <a:solidFill>
            <a:srgbClr val="3B6F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800" b="1">
                <a:solidFill>
                  <a:srgbClr val="FFFFFF"/>
                </a:solidFill>
                <a:latin typeface="Noto Sans CJK SC"/>
              </a:rPr>
              <a:t>TR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265176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200" b="0">
                <a:solidFill>
                  <a:srgbClr val="555B66"/>
                </a:solidFill>
                <a:latin typeface="Noto Sans CJK SC"/>
              </a:rPr>
              <a:t>蓝 = train，橙 = val。val 散落在 train 中间 → 时间交错。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2920" y="3200400"/>
            <a:ext cx="6858000" cy="25603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31520" y="3383280"/>
            <a:ext cx="6400800" cy="228600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700" b="1">
                <a:solidFill>
                  <a:srgbClr val="C0392B"/>
                </a:solidFill>
                <a:latin typeface="Noto Sans CJK SC"/>
              </a:rPr>
              <a:t>为什么会泄漏</a:t>
            </a:r>
          </a:p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① 某 val 日的 T40 标签 = 该日之后 40 天行情</a:t>
            </a:r>
          </a:p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② 那 40 天大多落在 train 里（因为交错）</a:t>
            </a:r>
          </a:p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③ val 日之前的 train 样本，其 T40 也覆盖到该 val 日</a:t>
            </a:r>
          </a:p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500" b="1">
                <a:solidFill>
                  <a:srgbClr val="C0392B"/>
                </a:solidFill>
                <a:latin typeface="Noto Sans CJK SC"/>
              </a:rPr>
              <a:t>→ train 与 val 标签共享同一段未来收益窗口</a:t>
            </a:r>
          </a:p>
          <a:p>
            <a:pPr algn="l">
              <a:lnSpc>
                <a:spcPct val="118000"/>
              </a:lnSpc>
              <a:spcAft>
                <a:spcPts val="500"/>
              </a:spcAft>
            </a:pPr>
            <a:r>
              <a:rPr sz="1500" b="1">
                <a:solidFill>
                  <a:srgbClr val="C0392B"/>
                </a:solidFill>
                <a:latin typeface="Noto Sans CJK SC"/>
              </a:rPr>
              <a:t>→ 二者不再独立，val 指标系统性偏高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543800" y="3200400"/>
            <a:ext cx="4114800" cy="256032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7772400" y="3383280"/>
            <a:ext cx="3657600" cy="228600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600" b="1">
                <a:solidFill>
                  <a:srgbClr val="9FB3E0"/>
                </a:solidFill>
                <a:latin typeface="Noto Sans CJK SC"/>
              </a:rPr>
              <a:t>实测日期范围</a:t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300" b="0">
                <a:solidFill>
                  <a:srgbClr val="FFFFFF"/>
                </a:solidFill>
                <a:latin typeface="Noto Sans Mono CJK SC"/>
              </a:rPr>
              <a:t>train  264天  20241011→20260129</a:t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300" b="0">
                <a:solidFill>
                  <a:srgbClr val="F5C96B"/>
                </a:solidFill>
                <a:latin typeface="Noto Sans Mono CJK SC"/>
              </a:rPr>
              <a:t>val     54天  20241018→20260130</a:t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300" b="0">
                <a:solidFill>
                  <a:srgbClr val="9DE4B4"/>
                </a:solidFill>
                <a:latin typeface="Noto Sans Mono CJK SC"/>
              </a:rPr>
              <a:t>test    24天  20260202→20260313</a:t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800" b="0">
                <a:solidFill>
                  <a:srgbClr val="FFFFFF"/>
                </a:solidFill>
                <a:latin typeface="Noto Sans CJK SC"/>
              </a:rPr>
              <a:t/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300" b="0">
                <a:solidFill>
                  <a:srgbClr val="FFFFFF"/>
                </a:solidFill>
                <a:latin typeface="Noto Sans CJK SC"/>
              </a:rPr>
              <a:t>train∩val 重叠天数 = 0</a:t>
            </a:r>
          </a:p>
          <a:p>
            <a:pPr algn="l">
              <a:lnSpc>
                <a:spcPct val="120000"/>
              </a:lnSpc>
              <a:spcAft>
                <a:spcPts val="500"/>
              </a:spcAft>
            </a:pPr>
            <a:r>
              <a:rPr sz="1300" b="1">
                <a:solidFill>
                  <a:srgbClr val="F5C96B"/>
                </a:solidFill>
                <a:latin typeface="Noto Sans CJK SC"/>
              </a:rPr>
              <a:t>但日期范围几乎完全重叠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影响范围评估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07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417320"/>
            <a:ext cx="4114800" cy="96012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617720" y="1417320"/>
            <a:ext cx="2377440" cy="96012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995160" y="1417320"/>
            <a:ext cx="4663440" cy="96012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1417320"/>
            <a:ext cx="411480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项目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7720" y="1417320"/>
            <a:ext cx="237744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状态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5160" y="1417320"/>
            <a:ext cx="466344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600" b="1">
                <a:solidFill>
                  <a:srgbClr val="FFFFFF"/>
                </a:solidFill>
                <a:latin typeface="Noto Sans CJK SC"/>
              </a:rPr>
              <a:t>原因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920" y="2377440"/>
            <a:ext cx="11155680" cy="9601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85800" y="2377440"/>
            <a:ext cx="393192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最终 Test 成绩可信度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00600" y="2651760"/>
            <a:ext cx="201168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不受影响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78040" y="2377440"/>
            <a:ext cx="429768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边界干净，留有 embargo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" y="3337560"/>
            <a:ext cx="11155680" cy="9601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85800" y="3337560"/>
            <a:ext cx="393192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特征标准化泄漏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800600" y="3611880"/>
            <a:ext cx="2011680" cy="384048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78040" y="3337560"/>
            <a:ext cx="429768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只在 train 上 fit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2920" y="4297680"/>
            <a:ext cx="11155680" cy="9601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" y="4297680"/>
            <a:ext cx="393192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Val 指标可信度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800600" y="4572000"/>
            <a:ext cx="2011680" cy="384048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偏乐观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78040" y="4297680"/>
            <a:ext cx="429768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train/val 标签窗口重叠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5257800"/>
            <a:ext cx="11155680" cy="9601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85800" y="5257800"/>
            <a:ext cx="393192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500" b="1">
                <a:solidFill>
                  <a:srgbClr val="22262E"/>
                </a:solidFill>
                <a:latin typeface="Noto Sans CJK SC"/>
              </a:rPr>
              <a:t>用 Val 选模型/早停/调参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00600" y="5532120"/>
            <a:ext cx="2011680" cy="384048"/>
          </a:xfrm>
          <a:prstGeom prst="rect">
            <a:avLst/>
          </a:prstGeom>
          <a:solidFill>
            <a:srgbClr val="C039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300" b="1">
                <a:solidFill>
                  <a:srgbClr val="FFFFFF"/>
                </a:solidFill>
                <a:latin typeface="Noto Sans CJK SC"/>
              </a:rPr>
              <a:t>可能被误导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78040" y="5257800"/>
            <a:ext cx="4297680" cy="96012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大规模 grid search 会放大偏差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"/>
            <a:ext cx="105156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Noto Sans CJK SC"/>
              </a:rPr>
              <a:t>建议与后续动作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5680" y="109728"/>
            <a:ext cx="82296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400" b="1">
                <a:solidFill>
                  <a:srgbClr val="ADBCE0"/>
                </a:solidFill>
                <a:latin typeface="Noto Sans CJK SC"/>
              </a:rPr>
              <a:t>08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417320"/>
            <a:ext cx="3611880" cy="34747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417320"/>
            <a:ext cx="3611880" cy="640080"/>
          </a:xfrm>
          <a:prstGeom prst="rect">
            <a:avLst/>
          </a:prstGeom>
          <a:solidFill>
            <a:srgbClr val="2E5C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02920" y="1417320"/>
            <a:ext cx="3611880" cy="6400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800" b="1">
                <a:solidFill>
                  <a:srgbClr val="FFFFFF"/>
                </a:solidFill>
                <a:latin typeface="Noto Sans CJK SC"/>
              </a:rPr>
              <a:t>根因定位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286000"/>
            <a:ext cx="3154680" cy="246888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泄漏根在上游随机划分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(/intern9/share/lixuelin/…)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本仓库忠实建缓存，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未引入新问题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43400" y="1417320"/>
            <a:ext cx="3611880" cy="34747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43400" y="1417320"/>
            <a:ext cx="3611880" cy="640080"/>
          </a:xfrm>
          <a:prstGeom prst="rect">
            <a:avLst/>
          </a:prstGeom>
          <a:solidFill>
            <a:srgbClr val="1B9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343400" y="1417320"/>
            <a:ext cx="3611880" cy="6400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800" b="1">
                <a:solidFill>
                  <a:srgbClr val="FFFFFF"/>
                </a:solidFill>
                <a:latin typeface="Noto Sans CJK SC"/>
              </a:rPr>
              <a:t>推荐修法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2286000"/>
            <a:ext cx="3154680" cy="246888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让 val 整段位于 train 之后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并留 ≥40 天 embargo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可在本仓库用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split_view_meta 重指定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train_days / valid_days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183880" y="1417320"/>
            <a:ext cx="3611880" cy="3474720"/>
          </a:xfrm>
          <a:prstGeom prst="rect">
            <a:avLst/>
          </a:prstGeom>
          <a:solidFill>
            <a:srgbClr val="F2F4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183880" y="1417320"/>
            <a:ext cx="3611880" cy="640080"/>
          </a:xfrm>
          <a:prstGeom prst="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83880" y="1417320"/>
            <a:ext cx="3611880" cy="6400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ctr">
              <a:lnSpc>
                <a:spcPct val="105000"/>
              </a:lnSpc>
              <a:spcAft>
                <a:spcPts val="600"/>
              </a:spcAft>
            </a:pPr>
            <a:r>
              <a:rPr sz="1800" b="1">
                <a:solidFill>
                  <a:srgbClr val="FFFFFF"/>
                </a:solidFill>
                <a:latin typeface="Noto Sans CJK SC"/>
              </a:rPr>
              <a:t>可立即做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12480" y="2286000"/>
            <a:ext cx="3154680" cy="246888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1">
                <a:solidFill>
                  <a:srgbClr val="22262E"/>
                </a:solidFill>
                <a:latin typeface="Noto Sans CJK SC"/>
              </a:rPr>
              <a:t>① 量化重叠样本占比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1">
                <a:solidFill>
                  <a:srgbClr val="22262E"/>
                </a:solidFill>
                <a:latin typeface="Noto Sans CJK SC"/>
              </a:rPr>
              <a:t>② 用多随机种子看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   预测分布 + 集成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   缓解 val 偏差</a:t>
            </a: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sz="1400" b="0">
                <a:solidFill>
                  <a:srgbClr val="555B66"/>
                </a:solidFill>
                <a:latin typeface="Noto Sans CJK SC"/>
              </a:rPr>
              <a:t>(eval_ensemble_test.py)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2920" y="5120640"/>
            <a:ext cx="11292840" cy="8686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5120640"/>
            <a:ext cx="10744200" cy="868680"/>
          </a:xfrm>
          <a:prstGeom prst="rect">
            <a:avLst/>
          </a:prstGeom>
          <a:noFill/>
        </p:spPr>
        <p:txBody>
          <a:bodyPr wrap="square" anchor="ctr" lIns="25400" rIns="25400" tIns="25400" bIns="25400">
            <a:spAutoFit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sz="1600" b="1">
                <a:solidFill>
                  <a:srgbClr val="9FB3E0"/>
                </a:solidFill>
                <a:latin typeface="Noto Sans CJK SC"/>
              </a:rPr>
              <a:t>下一步：</a:t>
            </a:r>
            <a:r>
              <a:rPr sz="1500" b="0">
                <a:solidFill>
                  <a:srgbClr val="FFFFFF"/>
                </a:solidFill>
                <a:latin typeface="Noto Sans CJK SC"/>
              </a:rPr>
              <a:t>可直接在 split_view_meta 层重划带 embargo 的 val，并用多种子集成评估预测稳定性——按需启动即可。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6446520"/>
            <a:ext cx="731520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l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HS300 因子项目 · 数据泄漏检查汇报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55680" y="6446520"/>
            <a:ext cx="822960" cy="320040"/>
          </a:xfrm>
          <a:prstGeom prst="rect">
            <a:avLst/>
          </a:prstGeom>
          <a:noFill/>
        </p:spPr>
        <p:txBody>
          <a:bodyPr wrap="square" anchor="t" lIns="25400" rIns="25400" tIns="25400" bIns="25400">
            <a:spAutoFit/>
          </a:bodyPr>
          <a:lstStyle/>
          <a:p>
            <a:pPr algn="r">
              <a:lnSpc>
                <a:spcPct val="105000"/>
              </a:lnSpc>
              <a:spcAft>
                <a:spcPts val="600"/>
              </a:spcAft>
            </a:pPr>
            <a:r>
              <a:rPr sz="1000" b="0">
                <a:solidFill>
                  <a:srgbClr val="9AA1AD"/>
                </a:solidFill>
                <a:latin typeface="Noto Sans CJK SC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