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>
      <p:cViewPr varScale="1">
        <p:scale>
          <a:sx n="153" d="100"/>
          <a:sy n="153" d="100"/>
        </p:scale>
        <p:origin x="8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32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20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4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6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48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7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1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8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34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4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8583D2-AE6C-524B-834C-9596FB93EE44}" type="datetimeFigureOut">
              <a:rPr lang="en-US" smtClean="0"/>
              <a:t>8/4/26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BD8270-5D74-2C40-B96D-0DE9D1D8D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43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497;p63">
            <a:extLst>
              <a:ext uri="{FF2B5EF4-FFF2-40B4-BE49-F238E27FC236}">
                <a16:creationId xmlns:a16="http://schemas.microsoft.com/office/drawing/2014/main" id="{8EACBDE2-A6EE-00B0-DD49-F8673E3A011E}"/>
              </a:ext>
            </a:extLst>
          </p:cNvPr>
          <p:cNvGrpSpPr>
            <a:grpSpLocks noChangeAspect="1"/>
          </p:cNvGrpSpPr>
          <p:nvPr/>
        </p:nvGrpSpPr>
        <p:grpSpPr>
          <a:xfrm>
            <a:off x="273663" y="2370894"/>
            <a:ext cx="6786943" cy="1177045"/>
            <a:chOff x="609700" y="1176000"/>
            <a:chExt cx="11503349" cy="1995000"/>
          </a:xfrm>
        </p:grpSpPr>
        <p:sp>
          <p:nvSpPr>
            <p:cNvPr id="5" name="Google Shape;498;p63">
              <a:extLst>
                <a:ext uri="{FF2B5EF4-FFF2-40B4-BE49-F238E27FC236}">
                  <a16:creationId xmlns:a16="http://schemas.microsoft.com/office/drawing/2014/main" id="{6BB9D1B6-FDBA-5BA5-9CF0-D6479DE35029}"/>
                </a:ext>
              </a:extLst>
            </p:cNvPr>
            <p:cNvSpPr/>
            <p:nvPr/>
          </p:nvSpPr>
          <p:spPr>
            <a:xfrm>
              <a:off x="609700" y="1176000"/>
              <a:ext cx="2052600" cy="1995000"/>
            </a:xfrm>
            <a:prstGeom prst="roundRect">
              <a:avLst>
                <a:gd name="adj" fmla="val 16667"/>
              </a:avLst>
            </a:prstGeom>
            <a:solidFill>
              <a:srgbClr val="DD7E6B"/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41" tIns="68541" rIns="68541" bIns="68541" anchor="ctr" anchorCtr="0">
              <a:noAutofit/>
            </a:bodyPr>
            <a:lstStyle/>
            <a:p>
              <a:pPr algn="ctr"/>
              <a:r>
                <a:rPr lang="en-US" sz="1013" b="1" dirty="0"/>
                <a:t>Datasets</a:t>
              </a:r>
              <a:endParaRPr sz="1013" b="1" dirty="0"/>
            </a:p>
            <a:p>
              <a:pPr algn="ctr"/>
              <a:r>
                <a:rPr lang="en-US" sz="899" dirty="0"/>
                <a:t>New dataset schema supports multiple sources and combos of 2D and 3D fields.</a:t>
              </a:r>
              <a:endParaRPr sz="899" dirty="0"/>
            </a:p>
          </p:txBody>
        </p:sp>
        <p:sp>
          <p:nvSpPr>
            <p:cNvPr id="6" name="Google Shape;499;p63">
              <a:extLst>
                <a:ext uri="{FF2B5EF4-FFF2-40B4-BE49-F238E27FC236}">
                  <a16:creationId xmlns:a16="http://schemas.microsoft.com/office/drawing/2014/main" id="{627584A3-4F3B-3460-DE26-2E68B5329C40}"/>
                </a:ext>
              </a:extLst>
            </p:cNvPr>
            <p:cNvSpPr/>
            <p:nvPr/>
          </p:nvSpPr>
          <p:spPr>
            <a:xfrm>
              <a:off x="2824225" y="1176000"/>
              <a:ext cx="2158200" cy="1995000"/>
            </a:xfrm>
            <a:prstGeom prst="roundRect">
              <a:avLst>
                <a:gd name="adj" fmla="val 16667"/>
              </a:avLst>
            </a:prstGeom>
            <a:solidFill>
              <a:srgbClr val="EA9999"/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41" tIns="68541" rIns="68541" bIns="68541" anchor="ctr" anchorCtr="0">
              <a:noAutofit/>
            </a:bodyPr>
            <a:lstStyle/>
            <a:p>
              <a:pPr algn="ctr"/>
              <a:r>
                <a:rPr lang="en-US" sz="1013" b="1"/>
                <a:t>Pre-Blocks</a:t>
              </a:r>
              <a:endParaRPr sz="1013" b="1"/>
            </a:p>
            <a:p>
              <a:pPr algn="ctr"/>
              <a:r>
                <a:rPr lang="en-US" sz="899"/>
                <a:t>Modular data transforms to re-scale, regrid, and derive other features.</a:t>
              </a:r>
              <a:endParaRPr sz="899"/>
            </a:p>
          </p:txBody>
        </p:sp>
        <p:sp>
          <p:nvSpPr>
            <p:cNvPr id="7" name="Google Shape;500;p63">
              <a:extLst>
                <a:ext uri="{FF2B5EF4-FFF2-40B4-BE49-F238E27FC236}">
                  <a16:creationId xmlns:a16="http://schemas.microsoft.com/office/drawing/2014/main" id="{A1B40B77-6558-B8EE-9AF0-00B0E50FC39A}"/>
                </a:ext>
              </a:extLst>
            </p:cNvPr>
            <p:cNvSpPr/>
            <p:nvPr/>
          </p:nvSpPr>
          <p:spPr>
            <a:xfrm>
              <a:off x="5144351" y="1176000"/>
              <a:ext cx="2158200" cy="1995000"/>
            </a:xfrm>
            <a:prstGeom prst="roundRect">
              <a:avLst>
                <a:gd name="adj" fmla="val 16667"/>
              </a:avLst>
            </a:prstGeom>
            <a:solidFill>
              <a:srgbClr val="FFE599"/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41" tIns="68541" rIns="68541" bIns="68541" anchor="ctr" anchorCtr="0">
              <a:noAutofit/>
            </a:bodyPr>
            <a:lstStyle/>
            <a:p>
              <a:pPr algn="ctr"/>
              <a:r>
                <a:rPr lang="en-US" sz="1013" b="1"/>
                <a:t>Models</a:t>
              </a:r>
              <a:endParaRPr sz="1013" b="1"/>
            </a:p>
            <a:p>
              <a:pPr algn="ctr"/>
              <a:r>
                <a:rPr lang="en-US" sz="899"/>
                <a:t>Update WXFormer to support arbitrary grids, new kinds of attention, and domain decomposition.</a:t>
              </a:r>
              <a:endParaRPr sz="899"/>
            </a:p>
          </p:txBody>
        </p:sp>
        <p:sp>
          <p:nvSpPr>
            <p:cNvPr id="8" name="Google Shape;501;p63">
              <a:extLst>
                <a:ext uri="{FF2B5EF4-FFF2-40B4-BE49-F238E27FC236}">
                  <a16:creationId xmlns:a16="http://schemas.microsoft.com/office/drawing/2014/main" id="{328FC437-DA68-58D8-B202-00462C7A1183}"/>
                </a:ext>
              </a:extLst>
            </p:cNvPr>
            <p:cNvSpPr/>
            <p:nvPr/>
          </p:nvSpPr>
          <p:spPr>
            <a:xfrm>
              <a:off x="7464473" y="1176000"/>
              <a:ext cx="2158200" cy="1995000"/>
            </a:xfrm>
            <a:prstGeom prst="roundRect">
              <a:avLst>
                <a:gd name="adj" fmla="val 16667"/>
              </a:avLst>
            </a:prstGeom>
            <a:solidFill>
              <a:srgbClr val="B6D7A8"/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41" tIns="68541" rIns="68541" bIns="68541" anchor="ctr" anchorCtr="0">
              <a:noAutofit/>
            </a:bodyPr>
            <a:lstStyle/>
            <a:p>
              <a:pPr algn="ctr"/>
              <a:r>
                <a:rPr lang="en-US" sz="1013" b="1"/>
                <a:t>Post-Blocks</a:t>
              </a:r>
              <a:endParaRPr sz="1013" b="1"/>
            </a:p>
            <a:p>
              <a:pPr algn="ctr"/>
              <a:r>
                <a:rPr lang="en-US" sz="899"/>
                <a:t>Calculate derived fields and enforce conservation with modular blocks. </a:t>
              </a:r>
              <a:endParaRPr sz="1013"/>
            </a:p>
          </p:txBody>
        </p:sp>
        <p:sp>
          <p:nvSpPr>
            <p:cNvPr id="9" name="Google Shape;502;p63">
              <a:extLst>
                <a:ext uri="{FF2B5EF4-FFF2-40B4-BE49-F238E27FC236}">
                  <a16:creationId xmlns:a16="http://schemas.microsoft.com/office/drawing/2014/main" id="{9CDECDCA-6A61-C4F2-FA9C-64D7FD640D4C}"/>
                </a:ext>
              </a:extLst>
            </p:cNvPr>
            <p:cNvSpPr/>
            <p:nvPr/>
          </p:nvSpPr>
          <p:spPr>
            <a:xfrm>
              <a:off x="9793674" y="1176000"/>
              <a:ext cx="2319375" cy="1995000"/>
            </a:xfrm>
            <a:prstGeom prst="roundRect">
              <a:avLst>
                <a:gd name="adj" fmla="val 16667"/>
              </a:avLst>
            </a:prstGeom>
            <a:solidFill>
              <a:srgbClr val="A4C2F4"/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41" tIns="68541" rIns="68541" bIns="68541" anchor="ctr" anchorCtr="0">
              <a:noAutofit/>
            </a:bodyPr>
            <a:lstStyle/>
            <a:p>
              <a:pPr algn="ctr"/>
              <a:r>
                <a:rPr lang="en-US" sz="1013" b="1" dirty="0"/>
                <a:t>Interfaces</a:t>
              </a:r>
              <a:endParaRPr sz="1013" b="1" dirty="0"/>
            </a:p>
            <a:p>
              <a:pPr algn="ctr"/>
              <a:r>
                <a:rPr lang="en-US" sz="899" dirty="0"/>
                <a:t>Improve ease of interaction with simplified config files and a command line interface.</a:t>
              </a:r>
              <a:endParaRPr sz="899" dirty="0"/>
            </a:p>
          </p:txBody>
        </p:sp>
      </p:grpSp>
      <p:grpSp>
        <p:nvGrpSpPr>
          <p:cNvPr id="10" name="Google Shape;503;p63">
            <a:extLst>
              <a:ext uri="{FF2B5EF4-FFF2-40B4-BE49-F238E27FC236}">
                <a16:creationId xmlns:a16="http://schemas.microsoft.com/office/drawing/2014/main" id="{1F448A1B-FA10-DF36-C690-F427ED95C67E}"/>
              </a:ext>
            </a:extLst>
          </p:cNvPr>
          <p:cNvGrpSpPr>
            <a:grpSpLocks noChangeAspect="1"/>
          </p:cNvGrpSpPr>
          <p:nvPr/>
        </p:nvGrpSpPr>
        <p:grpSpPr>
          <a:xfrm>
            <a:off x="382384" y="593818"/>
            <a:ext cx="6038809" cy="1533376"/>
            <a:chOff x="948575" y="3308204"/>
            <a:chExt cx="10310520" cy="2618049"/>
          </a:xfrm>
        </p:grpSpPr>
        <p:grpSp>
          <p:nvGrpSpPr>
            <p:cNvPr id="11" name="Google Shape;504;p63">
              <a:extLst>
                <a:ext uri="{FF2B5EF4-FFF2-40B4-BE49-F238E27FC236}">
                  <a16:creationId xmlns:a16="http://schemas.microsoft.com/office/drawing/2014/main" id="{54135903-7AE8-F4ED-08C7-6D6720AB1928}"/>
                </a:ext>
              </a:extLst>
            </p:cNvPr>
            <p:cNvGrpSpPr/>
            <p:nvPr/>
          </p:nvGrpSpPr>
          <p:grpSpPr>
            <a:xfrm>
              <a:off x="4238317" y="3461091"/>
              <a:ext cx="2218879" cy="2079654"/>
              <a:chOff x="867142" y="3013077"/>
              <a:chExt cx="1664700" cy="1560248"/>
            </a:xfrm>
          </p:grpSpPr>
          <p:sp>
            <p:nvSpPr>
              <p:cNvPr id="19" name="Google Shape;505;p63">
                <a:extLst>
                  <a:ext uri="{FF2B5EF4-FFF2-40B4-BE49-F238E27FC236}">
                    <a16:creationId xmlns:a16="http://schemas.microsoft.com/office/drawing/2014/main" id="{1430A75A-293D-5912-2437-B121BBEF114C}"/>
                  </a:ext>
                </a:extLst>
              </p:cNvPr>
              <p:cNvSpPr/>
              <p:nvPr/>
            </p:nvSpPr>
            <p:spPr>
              <a:xfrm>
                <a:off x="938425" y="3302300"/>
                <a:ext cx="264000" cy="1271025"/>
              </a:xfrm>
              <a:prstGeom prst="flowChartManualOperation">
                <a:avLst/>
              </a:prstGeom>
              <a:solidFill>
                <a:srgbClr val="7F6000"/>
              </a:solidFill>
              <a:ln w="12700" cap="flat" cmpd="sng">
                <a:solidFill>
                  <a:srgbClr val="7F6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endParaRPr sz="1013"/>
              </a:p>
            </p:txBody>
          </p:sp>
          <p:sp>
            <p:nvSpPr>
              <p:cNvPr id="20" name="Google Shape;506;p63">
                <a:extLst>
                  <a:ext uri="{FF2B5EF4-FFF2-40B4-BE49-F238E27FC236}">
                    <a16:creationId xmlns:a16="http://schemas.microsoft.com/office/drawing/2014/main" id="{075EAD0F-9BDB-70E7-C7D0-36DAE6386EAB}"/>
                  </a:ext>
                </a:extLst>
              </p:cNvPr>
              <p:cNvSpPr/>
              <p:nvPr/>
            </p:nvSpPr>
            <p:spPr>
              <a:xfrm>
                <a:off x="867142" y="3013077"/>
                <a:ext cx="1664700" cy="930813"/>
              </a:xfrm>
              <a:prstGeom prst="snip1Rect">
                <a:avLst>
                  <a:gd name="adj" fmla="val 16667"/>
                </a:avLst>
              </a:prstGeom>
              <a:solidFill>
                <a:srgbClr val="7F6000"/>
              </a:soli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r>
                  <a:rPr lang="en-US" sz="1013" b="1" dirty="0">
                    <a:solidFill>
                      <a:srgbClr val="F1F0EE"/>
                    </a:solidFill>
                  </a:rPr>
                  <a:t>Reduce latency bottlenecks</a:t>
                </a:r>
                <a:endParaRPr sz="1013" b="1" dirty="0">
                  <a:solidFill>
                    <a:srgbClr val="F1F0EE"/>
                  </a:solidFill>
                </a:endParaRPr>
              </a:p>
            </p:txBody>
          </p:sp>
        </p:grpSp>
        <p:grpSp>
          <p:nvGrpSpPr>
            <p:cNvPr id="12" name="Google Shape;507;p63">
              <a:extLst>
                <a:ext uri="{FF2B5EF4-FFF2-40B4-BE49-F238E27FC236}">
                  <a16:creationId xmlns:a16="http://schemas.microsoft.com/office/drawing/2014/main" id="{CFFFC347-F17F-FC6B-88CD-FE2AAE4E2424}"/>
                </a:ext>
              </a:extLst>
            </p:cNvPr>
            <p:cNvGrpSpPr/>
            <p:nvPr/>
          </p:nvGrpSpPr>
          <p:grpSpPr>
            <a:xfrm>
              <a:off x="948607" y="3704097"/>
              <a:ext cx="2218879" cy="2010686"/>
              <a:chOff x="867142" y="3064820"/>
              <a:chExt cx="1664700" cy="1508505"/>
            </a:xfrm>
          </p:grpSpPr>
          <p:sp>
            <p:nvSpPr>
              <p:cNvPr id="17" name="Google Shape;508;p63">
                <a:extLst>
                  <a:ext uri="{FF2B5EF4-FFF2-40B4-BE49-F238E27FC236}">
                    <a16:creationId xmlns:a16="http://schemas.microsoft.com/office/drawing/2014/main" id="{FF8BA555-D817-7933-69BD-9F93EE072070}"/>
                  </a:ext>
                </a:extLst>
              </p:cNvPr>
              <p:cNvSpPr/>
              <p:nvPr/>
            </p:nvSpPr>
            <p:spPr>
              <a:xfrm>
                <a:off x="938425" y="3302300"/>
                <a:ext cx="264000" cy="1271025"/>
              </a:xfrm>
              <a:prstGeom prst="flowChartManualOperation">
                <a:avLst/>
              </a:prstGeom>
              <a:solidFill>
                <a:srgbClr val="7F6000"/>
              </a:solidFill>
              <a:ln w="12700" cap="flat" cmpd="sng">
                <a:solidFill>
                  <a:srgbClr val="7F6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endParaRPr sz="1013"/>
              </a:p>
            </p:txBody>
          </p:sp>
          <p:sp>
            <p:nvSpPr>
              <p:cNvPr id="18" name="Google Shape;509;p63">
                <a:extLst>
                  <a:ext uri="{FF2B5EF4-FFF2-40B4-BE49-F238E27FC236}">
                    <a16:creationId xmlns:a16="http://schemas.microsoft.com/office/drawing/2014/main" id="{98908FDB-0B31-EB8A-832F-695736D4D150}"/>
                  </a:ext>
                </a:extLst>
              </p:cNvPr>
              <p:cNvSpPr/>
              <p:nvPr/>
            </p:nvSpPr>
            <p:spPr>
              <a:xfrm>
                <a:off x="867142" y="3064820"/>
                <a:ext cx="1664700" cy="879070"/>
              </a:xfrm>
              <a:prstGeom prst="snip1Rect">
                <a:avLst>
                  <a:gd name="adj" fmla="val 16667"/>
                </a:avLst>
              </a:prstGeom>
              <a:solidFill>
                <a:srgbClr val="7F6000"/>
              </a:soli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r>
                  <a:rPr lang="en-US" sz="1013" b="1" dirty="0">
                    <a:solidFill>
                      <a:srgbClr val="F1F0EE"/>
                    </a:solidFill>
                  </a:rPr>
                  <a:t>Streamline user experience</a:t>
                </a:r>
                <a:endParaRPr sz="1013" b="1" dirty="0">
                  <a:solidFill>
                    <a:srgbClr val="F1F0EE"/>
                  </a:solidFill>
                </a:endParaRPr>
              </a:p>
            </p:txBody>
          </p:sp>
        </p:grpSp>
        <p:grpSp>
          <p:nvGrpSpPr>
            <p:cNvPr id="13" name="Google Shape;510;p63">
              <a:extLst>
                <a:ext uri="{FF2B5EF4-FFF2-40B4-BE49-F238E27FC236}">
                  <a16:creationId xmlns:a16="http://schemas.microsoft.com/office/drawing/2014/main" id="{58ADB8FE-82E6-1488-86E2-DA857440E806}"/>
                </a:ext>
              </a:extLst>
            </p:cNvPr>
            <p:cNvGrpSpPr/>
            <p:nvPr/>
          </p:nvGrpSpPr>
          <p:grpSpPr>
            <a:xfrm>
              <a:off x="7227202" y="3308204"/>
              <a:ext cx="2218879" cy="1836652"/>
              <a:chOff x="867142" y="3195388"/>
              <a:chExt cx="1664700" cy="1377937"/>
            </a:xfrm>
          </p:grpSpPr>
          <p:sp>
            <p:nvSpPr>
              <p:cNvPr id="15" name="Google Shape;511;p63">
                <a:extLst>
                  <a:ext uri="{FF2B5EF4-FFF2-40B4-BE49-F238E27FC236}">
                    <a16:creationId xmlns:a16="http://schemas.microsoft.com/office/drawing/2014/main" id="{8DFFD79C-6A59-2146-AB72-6A4AF81F3B08}"/>
                  </a:ext>
                </a:extLst>
              </p:cNvPr>
              <p:cNvSpPr/>
              <p:nvPr/>
            </p:nvSpPr>
            <p:spPr>
              <a:xfrm>
                <a:off x="938425" y="3302300"/>
                <a:ext cx="264000" cy="1271025"/>
              </a:xfrm>
              <a:prstGeom prst="flowChartManualOperation">
                <a:avLst/>
              </a:prstGeom>
              <a:solidFill>
                <a:srgbClr val="7F6000"/>
              </a:solidFill>
              <a:ln w="12700" cap="flat" cmpd="sng">
                <a:solidFill>
                  <a:srgbClr val="7F6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endParaRPr sz="1013"/>
              </a:p>
            </p:txBody>
          </p:sp>
          <p:sp>
            <p:nvSpPr>
              <p:cNvPr id="16" name="Google Shape;512;p63">
                <a:extLst>
                  <a:ext uri="{FF2B5EF4-FFF2-40B4-BE49-F238E27FC236}">
                    <a16:creationId xmlns:a16="http://schemas.microsoft.com/office/drawing/2014/main" id="{AE6A7ADA-5397-702C-3321-A778B8028542}"/>
                  </a:ext>
                </a:extLst>
              </p:cNvPr>
              <p:cNvSpPr/>
              <p:nvPr/>
            </p:nvSpPr>
            <p:spPr>
              <a:xfrm>
                <a:off x="867142" y="3195388"/>
                <a:ext cx="1664700" cy="748500"/>
              </a:xfrm>
              <a:prstGeom prst="snip1Rect">
                <a:avLst>
                  <a:gd name="adj" fmla="val 16667"/>
                </a:avLst>
              </a:prstGeom>
              <a:solidFill>
                <a:srgbClr val="7F6000"/>
              </a:soli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41" tIns="68541" rIns="68541" bIns="68541" anchor="ctr" anchorCtr="0">
                <a:noAutofit/>
              </a:bodyPr>
              <a:lstStyle/>
              <a:p>
                <a:pPr algn="ctr"/>
                <a:r>
                  <a:rPr lang="en-US" sz="1013" b="1" dirty="0">
                    <a:solidFill>
                      <a:srgbClr val="F1F0EE"/>
                    </a:solidFill>
                  </a:rPr>
                  <a:t>Include more physics</a:t>
                </a:r>
                <a:endParaRPr sz="1013" b="1" dirty="0">
                  <a:solidFill>
                    <a:srgbClr val="F1F0EE"/>
                  </a:solidFill>
                </a:endParaRPr>
              </a:p>
            </p:txBody>
          </p:sp>
        </p:grpSp>
        <p:sp>
          <p:nvSpPr>
            <p:cNvPr id="14" name="Google Shape;513;p63">
              <a:extLst>
                <a:ext uri="{FF2B5EF4-FFF2-40B4-BE49-F238E27FC236}">
                  <a16:creationId xmlns:a16="http://schemas.microsoft.com/office/drawing/2014/main" id="{7B36FF36-5657-3774-41D5-E960BC6B30AE}"/>
                </a:ext>
              </a:extLst>
            </p:cNvPr>
            <p:cNvSpPr/>
            <p:nvPr/>
          </p:nvSpPr>
          <p:spPr>
            <a:xfrm>
              <a:off x="948575" y="4517155"/>
              <a:ext cx="10310520" cy="1409098"/>
            </a:xfrm>
            <a:custGeom>
              <a:avLst/>
              <a:gdLst/>
              <a:ahLst/>
              <a:cxnLst/>
              <a:rect l="l" t="t" r="r" b="b"/>
              <a:pathLst>
                <a:path w="288891" h="41813" extrusionOk="0">
                  <a:moveTo>
                    <a:pt x="0" y="41813"/>
                  </a:moveTo>
                  <a:cubicBezTo>
                    <a:pt x="10770" y="40388"/>
                    <a:pt x="42209" y="34290"/>
                    <a:pt x="64620" y="33260"/>
                  </a:cubicBezTo>
                  <a:cubicBezTo>
                    <a:pt x="87031" y="32231"/>
                    <a:pt x="117599" y="36270"/>
                    <a:pt x="134467" y="35636"/>
                  </a:cubicBezTo>
                  <a:cubicBezTo>
                    <a:pt x="151335" y="35003"/>
                    <a:pt x="153552" y="32627"/>
                    <a:pt x="165827" y="29459"/>
                  </a:cubicBezTo>
                  <a:cubicBezTo>
                    <a:pt x="178102" y="26291"/>
                    <a:pt x="190931" y="19877"/>
                    <a:pt x="208115" y="16630"/>
                  </a:cubicBezTo>
                  <a:cubicBezTo>
                    <a:pt x="225300" y="13383"/>
                    <a:pt x="255471" y="12750"/>
                    <a:pt x="268934" y="9978"/>
                  </a:cubicBezTo>
                  <a:cubicBezTo>
                    <a:pt x="282397" y="7206"/>
                    <a:pt x="285565" y="1663"/>
                    <a:pt x="288891" y="0"/>
                  </a:cubicBezTo>
                </a:path>
              </a:pathLst>
            </a:custGeom>
            <a:noFill/>
            <a:ln w="152350" cap="flat" cmpd="sng">
              <a:solidFill>
                <a:srgbClr val="F1C2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sz="788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F84E706-502E-626D-45D0-C35DC87F3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831" y="171484"/>
            <a:ext cx="1721599" cy="159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33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81</Words>
  <Application>Microsoft Macintosh PowerPoint</Application>
  <PresentationFormat>On-screen Show (16:9)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John Gagne</dc:creator>
  <cp:lastModifiedBy>David John Gagne</cp:lastModifiedBy>
  <cp:revision>4</cp:revision>
  <cp:lastPrinted>2026-07-02T21:15:11Z</cp:lastPrinted>
  <dcterms:created xsi:type="dcterms:W3CDTF">2026-07-02T21:08:31Z</dcterms:created>
  <dcterms:modified xsi:type="dcterms:W3CDTF">2026-08-04T23:07:54Z</dcterms:modified>
</cp:coreProperties>
</file>