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15F_E349191E.xml" ContentType="application/vnd.ms-powerpoint.comments+xml"/>
  <Override PartName="/ppt/notesSlides/notesSlide5.xml" ContentType="application/vnd.openxmlformats-officedocument.presentationml.notesSlide+xml"/>
  <Override PartName="/ppt/comments/modernComment_166_6F703305.xml" ContentType="application/vnd.ms-powerpoint.comments+xml"/>
  <Override PartName="/ppt/notesSlides/notesSlide6.xml" ContentType="application/vnd.openxmlformats-officedocument.presentationml.notesSlide+xml"/>
  <Override PartName="/ppt/comments/modernComment_160_3DC6CF97.xml" ContentType="application/vnd.ms-powerpoint.comments+xml"/>
  <Override PartName="/ppt/notesSlides/notesSlide7.xml" ContentType="application/vnd.openxmlformats-officedocument.presentationml.notesSlide+xml"/>
  <Override PartName="/ppt/comments/modernComment_161_792E58AB.xml" ContentType="application/vnd.ms-powerpoint.comments+xml"/>
  <Override PartName="/ppt/notesSlides/notesSlide8.xml" ContentType="application/vnd.openxmlformats-officedocument.presentationml.notesSlide+xml"/>
  <Override PartName="/ppt/comments/modernComment_15C_40192219.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60" r:id="rId1"/>
  </p:sldMasterIdLst>
  <p:notesMasterIdLst>
    <p:notesMasterId r:id="rId16"/>
  </p:notesMasterIdLst>
  <p:handoutMasterIdLst>
    <p:handoutMasterId r:id="rId17"/>
  </p:handoutMasterIdLst>
  <p:sldIdLst>
    <p:sldId id="349" r:id="rId2"/>
    <p:sldId id="350" r:id="rId3"/>
    <p:sldId id="357" r:id="rId4"/>
    <p:sldId id="351" r:id="rId5"/>
    <p:sldId id="358" r:id="rId6"/>
    <p:sldId id="361" r:id="rId7"/>
    <p:sldId id="352" r:id="rId8"/>
    <p:sldId id="353" r:id="rId9"/>
    <p:sldId id="348" r:id="rId10"/>
    <p:sldId id="354" r:id="rId11"/>
    <p:sldId id="355" r:id="rId12"/>
    <p:sldId id="356" r:id="rId13"/>
    <p:sldId id="362" r:id="rId14"/>
    <p:sldId id="363" r:id="rId15"/>
  </p:sldIdLst>
  <p:sldSz cx="6858000" cy="12192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EE095D-1737-21AA-7149-22CA828A4CE0}" name="Higman, Vicky (Dr.)" initials="VH" userId="S::vad5@leicester.ac.uk::b5904d35-de5d-496d-94fc-a2c09a98d4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8FFFF"/>
    <a:srgbClr val="03B9FF"/>
    <a:srgbClr val="BFEFFA"/>
    <a:srgbClr val="88A8CC"/>
    <a:srgbClr val="A1D3FF"/>
    <a:srgbClr val="FAF6D1"/>
    <a:srgbClr val="E9E9E9"/>
    <a:srgbClr val="5555BB"/>
    <a:srgbClr val="F1F1F1"/>
    <a:srgbClr val="FFFF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1480"/>
    <p:restoredTop sz="95986"/>
  </p:normalViewPr>
  <p:slideViewPr>
    <p:cSldViewPr snapToGrid="0" snapToObjects="1">
      <p:cViewPr>
        <p:scale>
          <a:sx n="114" d="100"/>
          <a:sy n="114" d="100"/>
        </p:scale>
        <p:origin x="176" y="-1856"/>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105" d="100"/>
          <a:sy n="105" d="100"/>
        </p:scale>
        <p:origin x="3416"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comments/modernComment_15C_40192219.xml><?xml version="1.0" encoding="utf-8"?>
<p188:cmLst xmlns:a="http://schemas.openxmlformats.org/drawingml/2006/main" xmlns:r="http://schemas.openxmlformats.org/officeDocument/2006/relationships" xmlns:p188="http://schemas.microsoft.com/office/powerpoint/2018/8/main">
  <p188:cm id="{E014033F-2F73-7046-ACAC-4CBCCE85BFA6}" authorId="{35EE095D-1737-21AA-7149-22CA828A4CE0}" created="2023-05-16T12:23:35.649">
    <ac:txMkLst xmlns:ac="http://schemas.microsoft.com/office/drawing/2013/main/command">
      <pc:docMk xmlns:pc="http://schemas.microsoft.com/office/powerpoint/2013/main/command"/>
      <pc:sldMk xmlns:pc="http://schemas.microsoft.com/office/powerpoint/2013/main/command" cId="1075388953" sldId="348"/>
      <ac:spMk id="15" creationId="{00000000-0000-0000-0000-000000000000}"/>
      <ac:txMk cp="47" len="9">
        <ac:context len="122" hash="3281879971"/>
      </ac:txMk>
    </ac:txMkLst>
    <p188:pos x="4117328" y="375369"/>
    <p188:replyLst>
      <p188:reply id="{F19F1D2C-14C8-E741-9271-AFAAA77A9100}" authorId="{35EE095D-1737-21AA-7149-22CA828A4CE0}" created="2023-05-16T12:40:24.756">
        <p188:txBody>
          <a:bodyPr/>
          <a:lstStyle/>
          <a:p>
            <a:r>
              <a:rPr lang="en-US"/>
              <a:t>Ah - see it’s below.</a:t>
            </a:r>
          </a:p>
        </p188:txBody>
      </p188:reply>
    </p188:replyLst>
    <p188:txBody>
      <a:bodyPr/>
      <a:lstStyle/>
      <a:p>
        <a:r>
          <a:rPr lang="en-US"/>
          <a:t>Where does this file come from? Above we created one which had rather less information in it.
Is this from a specific NEF Pipelines tutorial directory?</a:t>
        </a:r>
      </a:p>
    </p188:txBody>
  </p188:cm>
  <p188:cm id="{4A7CC55C-6143-6B45-8708-1EA113139E65}" authorId="{35EE095D-1737-21AA-7149-22CA828A4CE0}" created="2023-05-16T12:41:45.466">
    <ac:deMkLst xmlns:ac="http://schemas.microsoft.com/office/drawing/2013/main/command">
      <pc:docMk xmlns:pc="http://schemas.microsoft.com/office/powerpoint/2013/main/command"/>
      <pc:sldMk xmlns:pc="http://schemas.microsoft.com/office/powerpoint/2013/main/command" cId="1075388953" sldId="348"/>
      <ac:picMk id="24" creationId="{3C071A52-602F-795D-9EF9-A1AAEF66F404}"/>
    </ac:deMkLst>
    <p188:txBody>
      <a:bodyPr/>
      <a:lstStyle/>
      <a:p>
        <a:r>
          <a:rPr lang="en-US"/>
          <a:t>Possibly worth showing the last line or so, too?</a:t>
        </a:r>
      </a:p>
    </p188:txBody>
  </p188:cm>
</p188:cmLst>
</file>

<file path=ppt/comments/modernComment_15F_E349191E.xml><?xml version="1.0" encoding="utf-8"?>
<p188:cmLst xmlns:a="http://schemas.openxmlformats.org/drawingml/2006/main" xmlns:r="http://schemas.openxmlformats.org/officeDocument/2006/relationships" xmlns:p188="http://schemas.microsoft.com/office/powerpoint/2018/8/main">
  <p188:cm id="{7068FC5F-6F93-3643-856C-50070C379AA0}" authorId="{35EE095D-1737-21AA-7149-22CA828A4CE0}" created="2023-05-16T10:27:28.452">
    <ac:txMkLst xmlns:ac="http://schemas.microsoft.com/office/drawing/2013/main/command">
      <pc:docMk xmlns:pc="http://schemas.microsoft.com/office/powerpoint/2013/main/command"/>
      <pc:sldMk xmlns:pc="http://schemas.microsoft.com/office/powerpoint/2013/main/command" cId="3813218590" sldId="351"/>
      <ac:spMk id="9" creationId="{C65D0C45-844D-BB4D-0FDF-4B2F0BAEACB2}"/>
      <ac:txMk cp="26" len="96">
        <ac:context len="123" hash="734724753"/>
      </ac:txMk>
    </ac:txMkLst>
    <p188:pos x="5328612" y="877439"/>
    <p188:txBody>
      <a:bodyPr/>
      <a:lstStyle/>
      <a:p>
        <a:r>
          <a:rPr lang="en-US"/>
          <a:t>I didn’t, because my Analysis installation path isn’t in my PATH.
There is no reason why it should be anyone’s PATH unless they put it there. I would suggest that as part of your installation script you add something that will either put a symbolic link into some standard directory such as /usr/ or which will add the Analysis path to PATH (or whatever it is you need to do relevant to the type of shell that someone is in).</a:t>
        </a:r>
      </a:p>
    </p188:txBody>
  </p188:cm>
</p188:cmLst>
</file>

<file path=ppt/comments/modernComment_160_3DC6CF97.xml><?xml version="1.0" encoding="utf-8"?>
<p188:cmLst xmlns:a="http://schemas.openxmlformats.org/drawingml/2006/main" xmlns:r="http://schemas.openxmlformats.org/officeDocument/2006/relationships" xmlns:p188="http://schemas.microsoft.com/office/powerpoint/2018/8/main">
  <p188:cm id="{F2CB1FFB-D425-2647-BD71-F21ED490F027}" authorId="{35EE095D-1737-21AA-7149-22CA828A4CE0}" created="2023-05-16T12:18:59.617">
    <ac:deMkLst xmlns:ac="http://schemas.microsoft.com/office/drawing/2013/main/command">
      <pc:docMk xmlns:pc="http://schemas.microsoft.com/office/powerpoint/2013/main/command"/>
      <pc:sldMk xmlns:pc="http://schemas.microsoft.com/office/powerpoint/2013/main/command" cId="1036439447" sldId="352"/>
      <ac:picMk id="2" creationId="{C69418AF-7F79-9248-F2BA-969A0578504E}"/>
    </ac:deMkLst>
    <p188:txBody>
      <a:bodyPr/>
      <a:lstStyle/>
      <a:p>
        <a:r>
          <a:rPr lang="en-US"/>
          <a:t>This is what I get with the --help flag. But without it, I get an error.</a:t>
        </a:r>
      </a:p>
    </p188:txBody>
  </p188:cm>
</p188:cmLst>
</file>

<file path=ppt/comments/modernComment_161_792E58AB.xml><?xml version="1.0" encoding="utf-8"?>
<p188:cmLst xmlns:a="http://schemas.openxmlformats.org/drawingml/2006/main" xmlns:r="http://schemas.openxmlformats.org/officeDocument/2006/relationships" xmlns:p188="http://schemas.microsoft.com/office/powerpoint/2018/8/main">
  <p188:cm id="{3687083D-FBAE-CA41-87EB-C25188929185}" authorId="{35EE095D-1737-21AA-7149-22CA828A4CE0}" created="2023-05-16T12:22:17.156">
    <ac:deMkLst xmlns:ac="http://schemas.microsoft.com/office/drawing/2013/main/command">
      <pc:docMk xmlns:pc="http://schemas.microsoft.com/office/powerpoint/2013/main/command"/>
      <pc:sldMk xmlns:pc="http://schemas.microsoft.com/office/powerpoint/2013/main/command" cId="2033080491" sldId="353"/>
      <ac:spMk id="7" creationId="{8A611DAB-3680-984A-9C0B-B84449E8A783}"/>
    </ac:deMkLst>
    <p188:txBody>
      <a:bodyPr/>
      <a:lstStyle/>
      <a:p>
        <a:r>
          <a:rPr lang="en-US"/>
          <a:t>You’ve already got all of this on page 3.</a:t>
        </a:r>
      </a:p>
    </p188:txBody>
  </p188:cm>
</p188:cmLst>
</file>

<file path=ppt/comments/modernComment_166_6F703305.xml><?xml version="1.0" encoding="utf-8"?>
<p188:cmLst xmlns:a="http://schemas.openxmlformats.org/drawingml/2006/main" xmlns:r="http://schemas.openxmlformats.org/officeDocument/2006/relationships" xmlns:p188="http://schemas.microsoft.com/office/powerpoint/2018/8/main">
  <p188:cm id="{7EE7A8A6-4C45-2F47-B072-EC45FDC1A07F}" authorId="{35EE095D-1737-21AA-7149-22CA828A4CE0}" created="2023-05-16T09:00:44.902">
    <ac:deMkLst xmlns:ac="http://schemas.microsoft.com/office/drawing/2013/main/command">
      <pc:docMk xmlns:pc="http://schemas.microsoft.com/office/powerpoint/2013/main/command"/>
      <pc:sldMk xmlns:pc="http://schemas.microsoft.com/office/powerpoint/2013/main/command" cId="1869624069" sldId="358"/>
      <ac:picMk id="3" creationId="{2987ED83-420D-6369-B669-DA9A218AE2DA}"/>
    </ac:deMkLst>
    <p188:txBody>
      <a:bodyPr/>
      <a:lstStyle/>
      <a:p>
        <a:r>
          <a:rPr lang="en-US"/>
          <a:t>I get something different here</a:t>
        </a:r>
      </a:p>
    </p188:txBody>
  </p188:cm>
  <p188:cm id="{9AF8D7C7-8E8A-A740-9999-FFE1C60FFE78}" authorId="{35EE095D-1737-21AA-7149-22CA828A4CE0}" created="2023-05-16T10:23:01.833">
    <ac:deMkLst xmlns:ac="http://schemas.microsoft.com/office/drawing/2013/main/command">
      <pc:docMk xmlns:pc="http://schemas.microsoft.com/office/powerpoint/2013/main/command"/>
      <pc:sldMk xmlns:pc="http://schemas.microsoft.com/office/powerpoint/2013/main/command" cId="1869624069" sldId="358"/>
      <ac:picMk id="14" creationId="{E6839B0F-CCC4-736E-BAF4-7948EABC2EA9}"/>
    </ac:deMkLst>
    <p188:txBody>
      <a:bodyPr/>
      <a:lstStyle/>
      <a:p>
        <a:r>
          <a:rPr lang="en-US"/>
          <a:t>Again I don’t get an error, I get something different.</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08335EC-909F-DC4B-BA8C-7B121467CD5D}" type="datetimeFigureOut">
              <a:rPr lang="en-US" smtClean="0"/>
              <a:t>11/17/25</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CBA46B7-B399-684B-B9DC-5901D3662BD2}" type="slidenum">
              <a:rPr lang="en-US" smtClean="0"/>
              <a:t>‹#›</a:t>
            </a:fld>
            <a:endParaRPr lang="en-US" dirty="0"/>
          </a:p>
        </p:txBody>
      </p:sp>
    </p:spTree>
    <p:extLst>
      <p:ext uri="{BB962C8B-B14F-4D97-AF65-F5344CB8AC3E}">
        <p14:creationId xmlns:p14="http://schemas.microsoft.com/office/powerpoint/2010/main" val="209130316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36011C-0D40-6240-9410-B1B12A42400A}" type="datetimeFigureOut">
              <a:rPr lang="en-US" smtClean="0"/>
              <a:t>11/17/25</a:t>
            </a:fld>
            <a:endParaRPr lang="en-US" dirty="0"/>
          </a:p>
        </p:txBody>
      </p:sp>
      <p:sp>
        <p:nvSpPr>
          <p:cNvPr id="4" name="Slide Image Placeholder 3"/>
          <p:cNvSpPr>
            <a:spLocks noGrp="1" noRot="1" noChangeAspect="1"/>
          </p:cNvSpPr>
          <p:nvPr>
            <p:ph type="sldImg" idx="2"/>
          </p:nvPr>
        </p:nvSpPr>
        <p:spPr>
          <a:xfrm>
            <a:off x="2560638" y="1143000"/>
            <a:ext cx="17367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A2F86B-8E71-C547-8CAB-1CE70CFDEC0B}" type="slidenum">
              <a:rPr lang="en-US" smtClean="0"/>
              <a:t>‹#›</a:t>
            </a:fld>
            <a:endParaRPr lang="en-US" dirty="0"/>
          </a:p>
        </p:txBody>
      </p:sp>
    </p:spTree>
    <p:extLst>
      <p:ext uri="{BB962C8B-B14F-4D97-AF65-F5344CB8AC3E}">
        <p14:creationId xmlns:p14="http://schemas.microsoft.com/office/powerpoint/2010/main" val="379717923"/>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84859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60638" y="1143000"/>
            <a:ext cx="1736725"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099016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60638" y="1143000"/>
            <a:ext cx="1736725"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995020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32156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60638" y="1143000"/>
            <a:ext cx="1736725" cy="30861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811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60638" y="1143000"/>
            <a:ext cx="1736725" cy="30861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60406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60638" y="1143000"/>
            <a:ext cx="1736725"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1837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60638" y="1143000"/>
            <a:ext cx="1736725"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69403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60638" y="1143000"/>
            <a:ext cx="1736725"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64577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60638" y="1143000"/>
            <a:ext cx="1736725"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23250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60638" y="1143000"/>
            <a:ext cx="1736725"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39759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60638" y="1143000"/>
            <a:ext cx="1736725"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58738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995312"/>
            <a:ext cx="5829300" cy="4244622"/>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6403623"/>
            <a:ext cx="5143500" cy="2943577"/>
          </a:xfrm>
        </p:spPr>
        <p:txBody>
          <a:bodyPr/>
          <a:lstStyle>
            <a:lvl1pPr marL="0" indent="0" algn="ctr">
              <a:buNone/>
              <a:defRPr sz="1801"/>
            </a:lvl1pPr>
            <a:lvl2pPr marL="342908" indent="0" algn="ctr">
              <a:buNone/>
              <a:defRPr sz="1500"/>
            </a:lvl2pPr>
            <a:lvl3pPr marL="685818" indent="0" algn="ctr">
              <a:buNone/>
              <a:defRPr sz="1350"/>
            </a:lvl3pPr>
            <a:lvl4pPr marL="1028726" indent="0" algn="ctr">
              <a:buNone/>
              <a:defRPr sz="1200"/>
            </a:lvl4pPr>
            <a:lvl5pPr marL="1371634" indent="0" algn="ctr">
              <a:buNone/>
              <a:defRPr sz="1200"/>
            </a:lvl5pPr>
            <a:lvl6pPr marL="1714543" indent="0" algn="ctr">
              <a:buNone/>
              <a:defRPr sz="1200"/>
            </a:lvl6pPr>
            <a:lvl7pPr marL="2057452" indent="0" algn="ctr">
              <a:buNone/>
              <a:defRPr sz="1200"/>
            </a:lvl7pPr>
            <a:lvl8pPr marL="2400360" indent="0" algn="ctr">
              <a:buNone/>
              <a:defRPr sz="1200"/>
            </a:lvl8pPr>
            <a:lvl9pPr marL="2743269"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C72F3CF-A96D-3741-95D2-10453C828EC6}" type="datetime1">
              <a:rPr lang="en-GB" smtClean="0"/>
              <a:t>17/11/2025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AB789F6-3BD3-1645-B8E5-7AE28DC0F5BB}" type="slidenum">
              <a:rPr lang="en-US" smtClean="0"/>
              <a:t>‹#›</a:t>
            </a:fld>
            <a:endParaRPr lang="en-US" dirty="0"/>
          </a:p>
        </p:txBody>
      </p:sp>
    </p:spTree>
    <p:extLst>
      <p:ext uri="{BB962C8B-B14F-4D97-AF65-F5344CB8AC3E}">
        <p14:creationId xmlns:p14="http://schemas.microsoft.com/office/powerpoint/2010/main" val="1104648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6A32B18-9678-7841-9532-3CC28A9012DB}" type="datetime1">
              <a:rPr lang="en-GB" smtClean="0"/>
              <a:t>17/11/2025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AB789F6-3BD3-1645-B8E5-7AE28DC0F5BB}" type="slidenum">
              <a:rPr lang="en-US" smtClean="0"/>
              <a:t>‹#›</a:t>
            </a:fld>
            <a:endParaRPr lang="en-US" dirty="0"/>
          </a:p>
        </p:txBody>
      </p:sp>
    </p:spTree>
    <p:extLst>
      <p:ext uri="{BB962C8B-B14F-4D97-AF65-F5344CB8AC3E}">
        <p14:creationId xmlns:p14="http://schemas.microsoft.com/office/powerpoint/2010/main" val="1118412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649112"/>
            <a:ext cx="1478756" cy="1033215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649112"/>
            <a:ext cx="4350544" cy="103321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4A0B75-AFDB-564C-8FEA-24D1215F4B9B}" type="datetime1">
              <a:rPr lang="en-GB" smtClean="0"/>
              <a:t>17/11/2025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AB789F6-3BD3-1645-B8E5-7AE28DC0F5BB}" type="slidenum">
              <a:rPr lang="en-US" smtClean="0"/>
              <a:t>‹#›</a:t>
            </a:fld>
            <a:endParaRPr lang="en-US" dirty="0"/>
          </a:p>
        </p:txBody>
      </p:sp>
    </p:spTree>
    <p:extLst>
      <p:ext uri="{BB962C8B-B14F-4D97-AF65-F5344CB8AC3E}">
        <p14:creationId xmlns:p14="http://schemas.microsoft.com/office/powerpoint/2010/main" val="234962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AC8A70-033E-2B46-AD6F-4EFB888620D9}" type="datetime1">
              <a:rPr lang="en-GB" smtClean="0"/>
              <a:t>17/11/2025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AB789F6-3BD3-1645-B8E5-7AE28DC0F5BB}" type="slidenum">
              <a:rPr lang="en-US" smtClean="0"/>
              <a:t>‹#›</a:t>
            </a:fld>
            <a:endParaRPr lang="en-US" dirty="0"/>
          </a:p>
        </p:txBody>
      </p:sp>
    </p:spTree>
    <p:extLst>
      <p:ext uri="{BB962C8B-B14F-4D97-AF65-F5344CB8AC3E}">
        <p14:creationId xmlns:p14="http://schemas.microsoft.com/office/powerpoint/2010/main" val="1157232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8" y="3039537"/>
            <a:ext cx="5915025" cy="5071532"/>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8" y="8159049"/>
            <a:ext cx="5915025" cy="2666999"/>
          </a:xfrm>
        </p:spPr>
        <p:txBody>
          <a:bodyPr/>
          <a:lstStyle>
            <a:lvl1pPr marL="0" indent="0">
              <a:buNone/>
              <a:defRPr sz="1801">
                <a:solidFill>
                  <a:schemeClr val="tx1"/>
                </a:solidFill>
              </a:defRPr>
            </a:lvl1pPr>
            <a:lvl2pPr marL="342908" indent="0">
              <a:buNone/>
              <a:defRPr sz="1500">
                <a:solidFill>
                  <a:schemeClr val="tx1">
                    <a:tint val="75000"/>
                  </a:schemeClr>
                </a:solidFill>
              </a:defRPr>
            </a:lvl2pPr>
            <a:lvl3pPr marL="685818" indent="0">
              <a:buNone/>
              <a:defRPr sz="1350">
                <a:solidFill>
                  <a:schemeClr val="tx1">
                    <a:tint val="75000"/>
                  </a:schemeClr>
                </a:solidFill>
              </a:defRPr>
            </a:lvl3pPr>
            <a:lvl4pPr marL="1028726" indent="0">
              <a:buNone/>
              <a:defRPr sz="1200">
                <a:solidFill>
                  <a:schemeClr val="tx1">
                    <a:tint val="75000"/>
                  </a:schemeClr>
                </a:solidFill>
              </a:defRPr>
            </a:lvl4pPr>
            <a:lvl5pPr marL="1371634" indent="0">
              <a:buNone/>
              <a:defRPr sz="1200">
                <a:solidFill>
                  <a:schemeClr val="tx1">
                    <a:tint val="75000"/>
                  </a:schemeClr>
                </a:solidFill>
              </a:defRPr>
            </a:lvl5pPr>
            <a:lvl6pPr marL="1714543" indent="0">
              <a:buNone/>
              <a:defRPr sz="1200">
                <a:solidFill>
                  <a:schemeClr val="tx1">
                    <a:tint val="75000"/>
                  </a:schemeClr>
                </a:solidFill>
              </a:defRPr>
            </a:lvl6pPr>
            <a:lvl7pPr marL="2057452" indent="0">
              <a:buNone/>
              <a:defRPr sz="1200">
                <a:solidFill>
                  <a:schemeClr val="tx1">
                    <a:tint val="75000"/>
                  </a:schemeClr>
                </a:solidFill>
              </a:defRPr>
            </a:lvl7pPr>
            <a:lvl8pPr marL="2400360" indent="0">
              <a:buNone/>
              <a:defRPr sz="1200">
                <a:solidFill>
                  <a:schemeClr val="tx1">
                    <a:tint val="75000"/>
                  </a:schemeClr>
                </a:solidFill>
              </a:defRPr>
            </a:lvl8pPr>
            <a:lvl9pPr marL="2743269"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A8FCE1-BB84-E746-8538-E0A9F9030DA5}" type="datetime1">
              <a:rPr lang="en-GB" smtClean="0"/>
              <a:t>17/11/2025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AB789F6-3BD3-1645-B8E5-7AE28DC0F5BB}" type="slidenum">
              <a:rPr lang="en-US" smtClean="0"/>
              <a:t>‹#›</a:t>
            </a:fld>
            <a:endParaRPr lang="en-US" dirty="0"/>
          </a:p>
        </p:txBody>
      </p:sp>
    </p:spTree>
    <p:extLst>
      <p:ext uri="{BB962C8B-B14F-4D97-AF65-F5344CB8AC3E}">
        <p14:creationId xmlns:p14="http://schemas.microsoft.com/office/powerpoint/2010/main" val="1998014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3245556"/>
            <a:ext cx="2914650" cy="7735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3245556"/>
            <a:ext cx="2914650" cy="7735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6906935-B030-D34A-B5D8-FB3C275BA550}" type="datetime1">
              <a:rPr lang="en-GB" smtClean="0"/>
              <a:t>17/11/2025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AB789F6-3BD3-1645-B8E5-7AE28DC0F5BB}" type="slidenum">
              <a:rPr lang="en-US" smtClean="0"/>
              <a:t>‹#›</a:t>
            </a:fld>
            <a:endParaRPr lang="en-US" dirty="0"/>
          </a:p>
        </p:txBody>
      </p:sp>
    </p:spTree>
    <p:extLst>
      <p:ext uri="{BB962C8B-B14F-4D97-AF65-F5344CB8AC3E}">
        <p14:creationId xmlns:p14="http://schemas.microsoft.com/office/powerpoint/2010/main" val="426904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3" y="649114"/>
            <a:ext cx="5915025" cy="2356556"/>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988734"/>
            <a:ext cx="2901255" cy="1464732"/>
          </a:xfrm>
        </p:spPr>
        <p:txBody>
          <a:bodyPr anchor="b"/>
          <a:lstStyle>
            <a:lvl1pPr marL="0" indent="0">
              <a:buNone/>
              <a:defRPr sz="1801" b="1"/>
            </a:lvl1pPr>
            <a:lvl2pPr marL="342908" indent="0">
              <a:buNone/>
              <a:defRPr sz="1500" b="1"/>
            </a:lvl2pPr>
            <a:lvl3pPr marL="685818" indent="0">
              <a:buNone/>
              <a:defRPr sz="1350" b="1"/>
            </a:lvl3pPr>
            <a:lvl4pPr marL="1028726" indent="0">
              <a:buNone/>
              <a:defRPr sz="1200" b="1"/>
            </a:lvl4pPr>
            <a:lvl5pPr marL="1371634" indent="0">
              <a:buNone/>
              <a:defRPr sz="1200" b="1"/>
            </a:lvl5pPr>
            <a:lvl6pPr marL="1714543" indent="0">
              <a:buNone/>
              <a:defRPr sz="1200" b="1"/>
            </a:lvl6pPr>
            <a:lvl7pPr marL="2057452" indent="0">
              <a:buNone/>
              <a:defRPr sz="1200" b="1"/>
            </a:lvl7pPr>
            <a:lvl8pPr marL="2400360" indent="0">
              <a:buNone/>
              <a:defRPr sz="1200" b="1"/>
            </a:lvl8pPr>
            <a:lvl9pPr marL="2743269"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4453468"/>
            <a:ext cx="2901255" cy="6550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5" y="2988734"/>
            <a:ext cx="2915543" cy="1464732"/>
          </a:xfrm>
        </p:spPr>
        <p:txBody>
          <a:bodyPr anchor="b"/>
          <a:lstStyle>
            <a:lvl1pPr marL="0" indent="0">
              <a:buNone/>
              <a:defRPr sz="1801" b="1"/>
            </a:lvl1pPr>
            <a:lvl2pPr marL="342908" indent="0">
              <a:buNone/>
              <a:defRPr sz="1500" b="1"/>
            </a:lvl2pPr>
            <a:lvl3pPr marL="685818" indent="0">
              <a:buNone/>
              <a:defRPr sz="1350" b="1"/>
            </a:lvl3pPr>
            <a:lvl4pPr marL="1028726" indent="0">
              <a:buNone/>
              <a:defRPr sz="1200" b="1"/>
            </a:lvl4pPr>
            <a:lvl5pPr marL="1371634" indent="0">
              <a:buNone/>
              <a:defRPr sz="1200" b="1"/>
            </a:lvl5pPr>
            <a:lvl6pPr marL="1714543" indent="0">
              <a:buNone/>
              <a:defRPr sz="1200" b="1"/>
            </a:lvl6pPr>
            <a:lvl7pPr marL="2057452" indent="0">
              <a:buNone/>
              <a:defRPr sz="1200" b="1"/>
            </a:lvl7pPr>
            <a:lvl8pPr marL="2400360" indent="0">
              <a:buNone/>
              <a:defRPr sz="1200" b="1"/>
            </a:lvl8pPr>
            <a:lvl9pPr marL="2743269"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5" y="4453468"/>
            <a:ext cx="2915543" cy="6550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F7EEF10-14A3-DC40-AC80-0653562B7D40}" type="datetime1">
              <a:rPr lang="en-GB" smtClean="0"/>
              <a:t>17/11/2025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AB789F6-3BD3-1645-B8E5-7AE28DC0F5BB}" type="slidenum">
              <a:rPr lang="en-US" smtClean="0"/>
              <a:t>‹#›</a:t>
            </a:fld>
            <a:endParaRPr lang="en-US" dirty="0"/>
          </a:p>
        </p:txBody>
      </p:sp>
    </p:spTree>
    <p:extLst>
      <p:ext uri="{BB962C8B-B14F-4D97-AF65-F5344CB8AC3E}">
        <p14:creationId xmlns:p14="http://schemas.microsoft.com/office/powerpoint/2010/main" val="248478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A98A859-BE9A-344D-B33C-E69F6D1435CB}" type="datetime1">
              <a:rPr lang="en-GB" smtClean="0"/>
              <a:t>17/11/2025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AB789F6-3BD3-1645-B8E5-7AE28DC0F5BB}" type="slidenum">
              <a:rPr lang="en-US" smtClean="0"/>
              <a:t>‹#›</a:t>
            </a:fld>
            <a:endParaRPr lang="en-US" dirty="0"/>
          </a:p>
        </p:txBody>
      </p:sp>
    </p:spTree>
    <p:extLst>
      <p:ext uri="{BB962C8B-B14F-4D97-AF65-F5344CB8AC3E}">
        <p14:creationId xmlns:p14="http://schemas.microsoft.com/office/powerpoint/2010/main" val="1474309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714BEC-3711-6149-84F6-A60B4093FD6F}" type="datetime1">
              <a:rPr lang="en-GB" smtClean="0"/>
              <a:t>17/11/2025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AB789F6-3BD3-1645-B8E5-7AE28DC0F5BB}" type="slidenum">
              <a:rPr lang="en-US" smtClean="0"/>
              <a:t>‹#›</a:t>
            </a:fld>
            <a:endParaRPr lang="en-US" dirty="0"/>
          </a:p>
        </p:txBody>
      </p:sp>
    </p:spTree>
    <p:extLst>
      <p:ext uri="{BB962C8B-B14F-4D97-AF65-F5344CB8AC3E}">
        <p14:creationId xmlns:p14="http://schemas.microsoft.com/office/powerpoint/2010/main" val="1054321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5" y="1755425"/>
            <a:ext cx="3471863" cy="8664222"/>
          </a:xfrm>
        </p:spPr>
        <p:txBody>
          <a:bodyPr/>
          <a:lstStyle>
            <a:lvl1pPr>
              <a:defRPr sz="2400"/>
            </a:lvl1pPr>
            <a:lvl2pPr>
              <a:defRPr sz="2100"/>
            </a:lvl2pPr>
            <a:lvl3pPr>
              <a:defRPr sz="1801"/>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3657601"/>
            <a:ext cx="2211884" cy="6776156"/>
          </a:xfrm>
        </p:spPr>
        <p:txBody>
          <a:bodyPr/>
          <a:lstStyle>
            <a:lvl1pPr marL="0" indent="0">
              <a:buNone/>
              <a:defRPr sz="1200"/>
            </a:lvl1pPr>
            <a:lvl2pPr marL="342908" indent="0">
              <a:buNone/>
              <a:defRPr sz="1050"/>
            </a:lvl2pPr>
            <a:lvl3pPr marL="685818" indent="0">
              <a:buNone/>
              <a:defRPr sz="900"/>
            </a:lvl3pPr>
            <a:lvl4pPr marL="1028726" indent="0">
              <a:buNone/>
              <a:defRPr sz="750"/>
            </a:lvl4pPr>
            <a:lvl5pPr marL="1371634" indent="0">
              <a:buNone/>
              <a:defRPr sz="750"/>
            </a:lvl5pPr>
            <a:lvl6pPr marL="1714543" indent="0">
              <a:buNone/>
              <a:defRPr sz="750"/>
            </a:lvl6pPr>
            <a:lvl7pPr marL="2057452" indent="0">
              <a:buNone/>
              <a:defRPr sz="750"/>
            </a:lvl7pPr>
            <a:lvl8pPr marL="2400360" indent="0">
              <a:buNone/>
              <a:defRPr sz="750"/>
            </a:lvl8pPr>
            <a:lvl9pPr marL="2743269"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58818DD-5836-BD4D-ADA5-B524D1DE398F}" type="datetime1">
              <a:rPr lang="en-GB" smtClean="0"/>
              <a:t>17/11/2025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AB789F6-3BD3-1645-B8E5-7AE28DC0F5BB}" type="slidenum">
              <a:rPr lang="en-US" smtClean="0"/>
              <a:t>‹#›</a:t>
            </a:fld>
            <a:endParaRPr lang="en-US" dirty="0"/>
          </a:p>
        </p:txBody>
      </p:sp>
    </p:spTree>
    <p:extLst>
      <p:ext uri="{BB962C8B-B14F-4D97-AF65-F5344CB8AC3E}">
        <p14:creationId xmlns:p14="http://schemas.microsoft.com/office/powerpoint/2010/main" val="1091828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5" y="1755425"/>
            <a:ext cx="3471863" cy="8664222"/>
          </a:xfrm>
        </p:spPr>
        <p:txBody>
          <a:bodyPr anchor="t"/>
          <a:lstStyle>
            <a:lvl1pPr marL="0" indent="0">
              <a:buNone/>
              <a:defRPr sz="2400"/>
            </a:lvl1pPr>
            <a:lvl2pPr marL="342908" indent="0">
              <a:buNone/>
              <a:defRPr sz="2100"/>
            </a:lvl2pPr>
            <a:lvl3pPr marL="685818" indent="0">
              <a:buNone/>
              <a:defRPr sz="1801"/>
            </a:lvl3pPr>
            <a:lvl4pPr marL="1028726" indent="0">
              <a:buNone/>
              <a:defRPr sz="1500"/>
            </a:lvl4pPr>
            <a:lvl5pPr marL="1371634" indent="0">
              <a:buNone/>
              <a:defRPr sz="1500"/>
            </a:lvl5pPr>
            <a:lvl6pPr marL="1714543" indent="0">
              <a:buNone/>
              <a:defRPr sz="1500"/>
            </a:lvl6pPr>
            <a:lvl7pPr marL="2057452" indent="0">
              <a:buNone/>
              <a:defRPr sz="1500"/>
            </a:lvl7pPr>
            <a:lvl8pPr marL="2400360" indent="0">
              <a:buNone/>
              <a:defRPr sz="1500"/>
            </a:lvl8pPr>
            <a:lvl9pPr marL="2743269"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472381" y="3657601"/>
            <a:ext cx="2211884" cy="6776156"/>
          </a:xfrm>
        </p:spPr>
        <p:txBody>
          <a:bodyPr/>
          <a:lstStyle>
            <a:lvl1pPr marL="0" indent="0">
              <a:buNone/>
              <a:defRPr sz="1200"/>
            </a:lvl1pPr>
            <a:lvl2pPr marL="342908" indent="0">
              <a:buNone/>
              <a:defRPr sz="1050"/>
            </a:lvl2pPr>
            <a:lvl3pPr marL="685818" indent="0">
              <a:buNone/>
              <a:defRPr sz="900"/>
            </a:lvl3pPr>
            <a:lvl4pPr marL="1028726" indent="0">
              <a:buNone/>
              <a:defRPr sz="750"/>
            </a:lvl4pPr>
            <a:lvl5pPr marL="1371634" indent="0">
              <a:buNone/>
              <a:defRPr sz="750"/>
            </a:lvl5pPr>
            <a:lvl6pPr marL="1714543" indent="0">
              <a:buNone/>
              <a:defRPr sz="750"/>
            </a:lvl6pPr>
            <a:lvl7pPr marL="2057452" indent="0">
              <a:buNone/>
              <a:defRPr sz="750"/>
            </a:lvl7pPr>
            <a:lvl8pPr marL="2400360" indent="0">
              <a:buNone/>
              <a:defRPr sz="750"/>
            </a:lvl8pPr>
            <a:lvl9pPr marL="2743269"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3BDA86B-5219-8947-B522-D3DC536F9014}" type="datetime1">
              <a:rPr lang="en-GB" smtClean="0"/>
              <a:t>17/11/2025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AB789F6-3BD3-1645-B8E5-7AE28DC0F5BB}" type="slidenum">
              <a:rPr lang="en-US" smtClean="0"/>
              <a:t>‹#›</a:t>
            </a:fld>
            <a:endParaRPr lang="en-US" dirty="0"/>
          </a:p>
        </p:txBody>
      </p:sp>
    </p:spTree>
    <p:extLst>
      <p:ext uri="{BB962C8B-B14F-4D97-AF65-F5344CB8AC3E}">
        <p14:creationId xmlns:p14="http://schemas.microsoft.com/office/powerpoint/2010/main" val="116340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90" y="649114"/>
            <a:ext cx="5915025" cy="23565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90" y="3245556"/>
            <a:ext cx="5915025" cy="77357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11300182"/>
            <a:ext cx="1543050" cy="649111"/>
          </a:xfrm>
          <a:prstGeom prst="rect">
            <a:avLst/>
          </a:prstGeom>
        </p:spPr>
        <p:txBody>
          <a:bodyPr vert="horz" lIns="91440" tIns="45720" rIns="91440" bIns="45720" rtlCol="0" anchor="ctr"/>
          <a:lstStyle>
            <a:lvl1pPr algn="l">
              <a:defRPr sz="900">
                <a:solidFill>
                  <a:schemeClr val="tx1">
                    <a:tint val="75000"/>
                  </a:schemeClr>
                </a:solidFill>
              </a:defRPr>
            </a:lvl1pPr>
          </a:lstStyle>
          <a:p>
            <a:fld id="{AD858871-8A29-2C48-8A8F-E544644E699E}" type="datetime1">
              <a:rPr lang="en-GB" smtClean="0"/>
              <a:t>17/11/2025</a:t>
            </a:fld>
            <a:endParaRPr lang="en-US" dirty="0"/>
          </a:p>
        </p:txBody>
      </p:sp>
      <p:sp>
        <p:nvSpPr>
          <p:cNvPr id="5" name="Footer Placeholder 4"/>
          <p:cNvSpPr>
            <a:spLocks noGrp="1"/>
          </p:cNvSpPr>
          <p:nvPr>
            <p:ph type="ftr" sz="quarter" idx="3"/>
          </p:nvPr>
        </p:nvSpPr>
        <p:spPr>
          <a:xfrm>
            <a:off x="2271715" y="11300182"/>
            <a:ext cx="2314575" cy="64911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43463" y="11300182"/>
            <a:ext cx="1543050" cy="649111"/>
          </a:xfrm>
          <a:prstGeom prst="rect">
            <a:avLst/>
          </a:prstGeom>
        </p:spPr>
        <p:txBody>
          <a:bodyPr vert="horz" lIns="91440" tIns="45720" rIns="91440" bIns="45720" rtlCol="0" anchor="ctr"/>
          <a:lstStyle>
            <a:lvl1pPr algn="r">
              <a:defRPr sz="900">
                <a:solidFill>
                  <a:schemeClr val="tx1">
                    <a:tint val="75000"/>
                  </a:schemeClr>
                </a:solidFill>
              </a:defRPr>
            </a:lvl1pPr>
          </a:lstStyle>
          <a:p>
            <a:fld id="{EAB789F6-3BD3-1645-B8E5-7AE28DC0F5BB}" type="slidenum">
              <a:rPr lang="en-US" smtClean="0"/>
              <a:t>‹#›</a:t>
            </a:fld>
            <a:endParaRPr lang="en-US" dirty="0"/>
          </a:p>
        </p:txBody>
      </p:sp>
    </p:spTree>
    <p:extLst>
      <p:ext uri="{BB962C8B-B14F-4D97-AF65-F5344CB8AC3E}">
        <p14:creationId xmlns:p14="http://schemas.microsoft.com/office/powerpoint/2010/main" val="3872870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685818"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4" indent="-171454" algn="l" defTabSz="685818"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62" indent="-171454" algn="l" defTabSz="685818" rtl="0" eaLnBrk="1" latinLnBrk="0" hangingPunct="1">
        <a:lnSpc>
          <a:spcPct val="90000"/>
        </a:lnSpc>
        <a:spcBef>
          <a:spcPts val="375"/>
        </a:spcBef>
        <a:buFont typeface="Arial" panose="020B0604020202020204" pitchFamily="34" charset="0"/>
        <a:buChar char="•"/>
        <a:defRPr sz="1801" kern="1200">
          <a:solidFill>
            <a:schemeClr val="tx1"/>
          </a:solidFill>
          <a:latin typeface="+mn-lt"/>
          <a:ea typeface="+mn-ea"/>
          <a:cs typeface="+mn-cs"/>
        </a:defRPr>
      </a:lvl2pPr>
      <a:lvl3pPr marL="857272" indent="-171454" algn="l" defTabSz="685818"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80" indent="-171454" algn="l" defTabSz="685818"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88" indent="-171454" algn="l" defTabSz="685818"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97" indent="-171454" algn="l" defTabSz="685818"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906" indent="-171454" algn="l" defTabSz="685818"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814" indent="-171454" algn="l" defTabSz="685818"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723" indent="-171454" algn="l" defTabSz="685818"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18" rtl="0" eaLnBrk="1" latinLnBrk="0" hangingPunct="1">
        <a:defRPr sz="1350" kern="1200">
          <a:solidFill>
            <a:schemeClr val="tx1"/>
          </a:solidFill>
          <a:latin typeface="+mn-lt"/>
          <a:ea typeface="+mn-ea"/>
          <a:cs typeface="+mn-cs"/>
        </a:defRPr>
      </a:lvl1pPr>
      <a:lvl2pPr marL="342908" algn="l" defTabSz="685818" rtl="0" eaLnBrk="1" latinLnBrk="0" hangingPunct="1">
        <a:defRPr sz="1350" kern="1200">
          <a:solidFill>
            <a:schemeClr val="tx1"/>
          </a:solidFill>
          <a:latin typeface="+mn-lt"/>
          <a:ea typeface="+mn-ea"/>
          <a:cs typeface="+mn-cs"/>
        </a:defRPr>
      </a:lvl2pPr>
      <a:lvl3pPr marL="685818" algn="l" defTabSz="685818" rtl="0" eaLnBrk="1" latinLnBrk="0" hangingPunct="1">
        <a:defRPr sz="1350" kern="1200">
          <a:solidFill>
            <a:schemeClr val="tx1"/>
          </a:solidFill>
          <a:latin typeface="+mn-lt"/>
          <a:ea typeface="+mn-ea"/>
          <a:cs typeface="+mn-cs"/>
        </a:defRPr>
      </a:lvl3pPr>
      <a:lvl4pPr marL="1028726" algn="l" defTabSz="685818" rtl="0" eaLnBrk="1" latinLnBrk="0" hangingPunct="1">
        <a:defRPr sz="1350" kern="1200">
          <a:solidFill>
            <a:schemeClr val="tx1"/>
          </a:solidFill>
          <a:latin typeface="+mn-lt"/>
          <a:ea typeface="+mn-ea"/>
          <a:cs typeface="+mn-cs"/>
        </a:defRPr>
      </a:lvl4pPr>
      <a:lvl5pPr marL="1371634" algn="l" defTabSz="685818" rtl="0" eaLnBrk="1" latinLnBrk="0" hangingPunct="1">
        <a:defRPr sz="1350" kern="1200">
          <a:solidFill>
            <a:schemeClr val="tx1"/>
          </a:solidFill>
          <a:latin typeface="+mn-lt"/>
          <a:ea typeface="+mn-ea"/>
          <a:cs typeface="+mn-cs"/>
        </a:defRPr>
      </a:lvl5pPr>
      <a:lvl6pPr marL="1714543" algn="l" defTabSz="685818" rtl="0" eaLnBrk="1" latinLnBrk="0" hangingPunct="1">
        <a:defRPr sz="1350" kern="1200">
          <a:solidFill>
            <a:schemeClr val="tx1"/>
          </a:solidFill>
          <a:latin typeface="+mn-lt"/>
          <a:ea typeface="+mn-ea"/>
          <a:cs typeface="+mn-cs"/>
        </a:defRPr>
      </a:lvl6pPr>
      <a:lvl7pPr marL="2057452" algn="l" defTabSz="685818" rtl="0" eaLnBrk="1" latinLnBrk="0" hangingPunct="1">
        <a:defRPr sz="1350" kern="1200">
          <a:solidFill>
            <a:schemeClr val="tx1"/>
          </a:solidFill>
          <a:latin typeface="+mn-lt"/>
          <a:ea typeface="+mn-ea"/>
          <a:cs typeface="+mn-cs"/>
        </a:defRPr>
      </a:lvl7pPr>
      <a:lvl8pPr marL="2400360" algn="l" defTabSz="685818" rtl="0" eaLnBrk="1" latinLnBrk="0" hangingPunct="1">
        <a:defRPr sz="1350" kern="1200">
          <a:solidFill>
            <a:schemeClr val="tx1"/>
          </a:solidFill>
          <a:latin typeface="+mn-lt"/>
          <a:ea typeface="+mn-ea"/>
          <a:cs typeface="+mn-cs"/>
        </a:defRPr>
      </a:lvl8pPr>
      <a:lvl9pPr marL="2743269" algn="l" defTabSz="685818"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hyperlink" Target="http://bioinf.cs.ucl.ac.uk/psipred/"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hyperlink" Target="https://github.com/varioustoxins/NEF-Pipelines" TargetMode="External"/><Relationship Id="rId4" Type="http://schemas.openxmlformats.org/officeDocument/2006/relationships/hyperlink" Target="mailto:s.s.thompson@kent"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18/10/relationships/comments" Target="../comments/modernComment_15F_E349191E.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microsoft.com/office/2018/10/relationships/comments" Target="../comments/modernComment_166_6F703305.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microsoft.com/office/2018/10/relationships/comments" Target="../comments/modernComment_160_3DC6CF97.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microsoft.com/office/2018/10/relationships/comments" Target="../comments/modernComment_161_792E58AB.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hyperlink" Target="https://github.com/varioustoxins/NEF-Pipelines" TargetMode="External"/></Relationships>
</file>

<file path=ppt/slides/_rels/slide9.xml.rels><?xml version="1.0" encoding="UTF-8" standalone="yes"?>
<Relationships xmlns="http://schemas.openxmlformats.org/package/2006/relationships"><Relationship Id="rId3" Type="http://schemas.microsoft.com/office/2018/10/relationships/comments" Target="../comments/modernComment_15C_40192219.xml"/><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AB789F6-3BD3-1645-B8E5-7AE28DC0F5BB}" type="slidenum">
              <a:rPr lang="en-US" smtClean="0"/>
              <a:t>0</a:t>
            </a:fld>
            <a:endParaRPr lang="en-US" dirty="0"/>
          </a:p>
        </p:txBody>
      </p:sp>
      <p:pic>
        <p:nvPicPr>
          <p:cNvPr id="8" name="Picture 7"/>
          <p:cNvPicPr>
            <a:picLocks noChangeAspect="1"/>
          </p:cNvPicPr>
          <p:nvPr/>
        </p:nvPicPr>
        <p:blipFill>
          <a:blip r:embed="rId3"/>
          <a:stretch>
            <a:fillRect/>
          </a:stretch>
        </p:blipFill>
        <p:spPr>
          <a:xfrm>
            <a:off x="1524258" y="614154"/>
            <a:ext cx="4999636" cy="585991"/>
          </a:xfrm>
          <a:prstGeom prst="rect">
            <a:avLst/>
          </a:prstGeom>
        </p:spPr>
      </p:pic>
      <p:sp>
        <p:nvSpPr>
          <p:cNvPr id="10" name="Rectangle 9"/>
          <p:cNvSpPr/>
          <p:nvPr/>
        </p:nvSpPr>
        <p:spPr>
          <a:xfrm>
            <a:off x="1852656" y="722482"/>
            <a:ext cx="4671238" cy="369460"/>
          </a:xfrm>
          <a:prstGeom prst="rect">
            <a:avLst/>
          </a:prstGeom>
        </p:spPr>
        <p:txBody>
          <a:bodyPr wrap="square">
            <a:spAutoFit/>
          </a:bodyPr>
          <a:lstStyle/>
          <a:p>
            <a:pPr algn="ctr"/>
            <a:r>
              <a:rPr lang="en-US" sz="1801" b="1" dirty="0">
                <a:solidFill>
                  <a:srgbClr val="F5FFFF"/>
                </a:solidFill>
                <a:latin typeface="Helvetica-Bold" charset="0"/>
              </a:rPr>
              <a:t>NEF-Pipelines 0.1.20beta</a:t>
            </a:r>
            <a:endParaRPr lang="en-US" sz="1801" dirty="0"/>
          </a:p>
        </p:txBody>
      </p:sp>
      <p:sp>
        <p:nvSpPr>
          <p:cNvPr id="2" name="Rectangle 1">
            <a:extLst>
              <a:ext uri="{FF2B5EF4-FFF2-40B4-BE49-F238E27FC236}">
                <a16:creationId xmlns:a16="http://schemas.microsoft.com/office/drawing/2014/main" id="{5E576DA0-6BF2-8038-B20D-07A395B00B4E}"/>
              </a:ext>
            </a:extLst>
          </p:cNvPr>
          <p:cNvSpPr/>
          <p:nvPr/>
        </p:nvSpPr>
        <p:spPr>
          <a:xfrm>
            <a:off x="1524257" y="2577807"/>
            <a:ext cx="3640407" cy="1354602"/>
          </a:xfrm>
          <a:prstGeom prst="rect">
            <a:avLst/>
          </a:prstGeom>
        </p:spPr>
        <p:txBody>
          <a:bodyPr wrap="square">
            <a:spAutoFit/>
          </a:bodyPr>
          <a:lstStyle/>
          <a:p>
            <a:pPr algn="ctr"/>
            <a:r>
              <a:rPr lang="en-US" sz="2800" b="1" dirty="0">
                <a:solidFill>
                  <a:srgbClr val="073A6C"/>
                </a:solidFill>
                <a:latin typeface="LucidaGrande-Bold" charset="0"/>
              </a:rPr>
              <a:t>How To</a:t>
            </a:r>
          </a:p>
          <a:p>
            <a:pPr algn="ctr"/>
            <a:r>
              <a:rPr lang="en-US" sz="1801" b="1" dirty="0">
                <a:solidFill>
                  <a:srgbClr val="073A6C"/>
                </a:solidFill>
                <a:latin typeface="LucidaGrande-Bold" charset="0"/>
              </a:rPr>
              <a:t>Export Data to MARS and PINE for Auto assignment using NEF-Pipelines</a:t>
            </a:r>
            <a:endParaRPr lang="en-US" sz="1801" dirty="0"/>
          </a:p>
        </p:txBody>
      </p:sp>
      <p:pic>
        <p:nvPicPr>
          <p:cNvPr id="3" name="Picture 2">
            <a:extLst>
              <a:ext uri="{FF2B5EF4-FFF2-40B4-BE49-F238E27FC236}">
                <a16:creationId xmlns:a16="http://schemas.microsoft.com/office/drawing/2014/main" id="{4C713C9B-84AA-4220-81AD-896419B7CE58}"/>
              </a:ext>
            </a:extLst>
          </p:cNvPr>
          <p:cNvPicPr>
            <a:picLocks noChangeAspect="1"/>
          </p:cNvPicPr>
          <p:nvPr/>
        </p:nvPicPr>
        <p:blipFill>
          <a:blip r:embed="rId4"/>
          <a:stretch>
            <a:fillRect/>
          </a:stretch>
        </p:blipFill>
        <p:spPr>
          <a:xfrm>
            <a:off x="1392996" y="4148817"/>
            <a:ext cx="3902927" cy="4110775"/>
          </a:xfrm>
          <a:prstGeom prst="rect">
            <a:avLst/>
          </a:prstGeom>
        </p:spPr>
      </p:pic>
      <p:pic>
        <p:nvPicPr>
          <p:cNvPr id="6" name="Picture 5">
            <a:extLst>
              <a:ext uri="{FF2B5EF4-FFF2-40B4-BE49-F238E27FC236}">
                <a16:creationId xmlns:a16="http://schemas.microsoft.com/office/drawing/2014/main" id="{A3041626-6B5B-C4D7-446B-9FFE8E798C6E}"/>
              </a:ext>
            </a:extLst>
          </p:cNvPr>
          <p:cNvPicPr>
            <a:picLocks noChangeAspect="1"/>
          </p:cNvPicPr>
          <p:nvPr/>
        </p:nvPicPr>
        <p:blipFill>
          <a:blip r:embed="rId5"/>
          <a:stretch>
            <a:fillRect/>
          </a:stretch>
        </p:blipFill>
        <p:spPr>
          <a:xfrm>
            <a:off x="279614" y="614154"/>
            <a:ext cx="1113382" cy="585991"/>
          </a:xfrm>
          <a:prstGeom prst="rect">
            <a:avLst/>
          </a:prstGeom>
        </p:spPr>
      </p:pic>
    </p:spTree>
    <p:extLst>
      <p:ext uri="{BB962C8B-B14F-4D97-AF65-F5344CB8AC3E}">
        <p14:creationId xmlns:p14="http://schemas.microsoft.com/office/powerpoint/2010/main" val="6501968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
            <a:ext cx="955964" cy="831273"/>
          </a:xfrm>
          <a:prstGeom prst="rect">
            <a:avLst/>
          </a:prstGeom>
          <a:solidFill>
            <a:srgbClr val="03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7" name="Rectangle 6"/>
          <p:cNvSpPr/>
          <p:nvPr/>
        </p:nvSpPr>
        <p:spPr>
          <a:xfrm>
            <a:off x="0" y="831274"/>
            <a:ext cx="6858000" cy="419776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10" name="Rectangle 9"/>
          <p:cNvSpPr/>
          <p:nvPr/>
        </p:nvSpPr>
        <p:spPr>
          <a:xfrm>
            <a:off x="1188666" y="179276"/>
            <a:ext cx="4480714" cy="461665"/>
          </a:xfrm>
          <a:prstGeom prst="rect">
            <a:avLst/>
          </a:prstGeom>
        </p:spPr>
        <p:txBody>
          <a:bodyPr wrap="none">
            <a:spAutoFit/>
          </a:bodyPr>
          <a:lstStyle/>
          <a:p>
            <a:pPr algn="ctr"/>
            <a:r>
              <a:rPr lang="en-GB" sz="2400" dirty="0">
                <a:latin typeface="Lucida Grande" charset="0"/>
                <a:ea typeface="ＭＳ 明朝" charset="-128"/>
              </a:rPr>
              <a:t>Molecular Sequence to Fasta</a:t>
            </a:r>
            <a:endParaRPr lang="en-US" sz="1801" dirty="0"/>
          </a:p>
        </p:txBody>
      </p:sp>
      <p:sp>
        <p:nvSpPr>
          <p:cNvPr id="11" name="Rectangle 10"/>
          <p:cNvSpPr/>
          <p:nvPr/>
        </p:nvSpPr>
        <p:spPr>
          <a:xfrm>
            <a:off x="-88217" y="5442580"/>
            <a:ext cx="955964" cy="461665"/>
          </a:xfrm>
          <a:prstGeom prst="rect">
            <a:avLst/>
          </a:prstGeom>
        </p:spPr>
        <p:txBody>
          <a:bodyPr wrap="square">
            <a:spAutoFit/>
          </a:bodyPr>
          <a:lstStyle/>
          <a:p>
            <a:pPr algn="ctr"/>
            <a:r>
              <a:rPr lang="en-GB" sz="2400" dirty="0">
                <a:latin typeface="Lucida Grande" charset="0"/>
                <a:ea typeface="ＭＳ 明朝" charset="-128"/>
              </a:rPr>
              <a:t>1</a:t>
            </a:r>
            <a:r>
              <a:rPr lang="en-GB" sz="1401" dirty="0">
                <a:latin typeface="Lucida Grande" charset="0"/>
                <a:ea typeface="ＭＳ 明朝" charset="-128"/>
              </a:rPr>
              <a:t>B</a:t>
            </a:r>
            <a:endParaRPr lang="en-US" sz="1801" dirty="0"/>
          </a:p>
        </p:txBody>
      </p:sp>
      <p:sp>
        <p:nvSpPr>
          <p:cNvPr id="12" name="Rectangle 11"/>
          <p:cNvSpPr/>
          <p:nvPr/>
        </p:nvSpPr>
        <p:spPr>
          <a:xfrm>
            <a:off x="615682" y="5326946"/>
            <a:ext cx="5626635" cy="610167"/>
          </a:xfrm>
          <a:prstGeom prst="rect">
            <a:avLst/>
          </a:prstGeom>
        </p:spPr>
        <p:txBody>
          <a:bodyPr wrap="square">
            <a:spAutoFit/>
          </a:bodyPr>
          <a:lstStyle/>
          <a:p>
            <a:pPr>
              <a:lnSpc>
                <a:spcPct val="150000"/>
              </a:lnSpc>
            </a:pPr>
            <a:r>
              <a:rPr lang="en-US" sz="1200" b="1" dirty="0">
                <a:latin typeface="Lucida Grande" charset="0"/>
                <a:ea typeface="Lucida Grande" charset="0"/>
                <a:cs typeface="Lucida Grande" charset="0"/>
              </a:rPr>
              <a:t>Outputting the stream to a MARS sequence file</a:t>
            </a:r>
            <a:br>
              <a:rPr lang="en-US" sz="1200" b="1" dirty="0">
                <a:latin typeface="Lucida Grande" charset="0"/>
                <a:ea typeface="Lucida Grande" charset="0"/>
                <a:cs typeface="Lucida Grande" charset="0"/>
              </a:rPr>
            </a:br>
            <a:r>
              <a:rPr lang="en-GB" sz="1200" dirty="0">
                <a:latin typeface="Lucida Grande" charset="0"/>
                <a:ea typeface="Lucida Grande" charset="0"/>
                <a:cs typeface="Lucida Grande" charset="0"/>
              </a:rPr>
              <a:t>To do this type the following in the terminal</a:t>
            </a:r>
          </a:p>
        </p:txBody>
      </p:sp>
      <p:sp>
        <p:nvSpPr>
          <p:cNvPr id="8" name="Rectangle 7"/>
          <p:cNvSpPr/>
          <p:nvPr/>
        </p:nvSpPr>
        <p:spPr>
          <a:xfrm>
            <a:off x="5689492" y="554276"/>
            <a:ext cx="1213794" cy="276999"/>
          </a:xfrm>
          <a:prstGeom prst="rect">
            <a:avLst/>
          </a:prstGeom>
        </p:spPr>
        <p:txBody>
          <a:bodyPr wrap="none">
            <a:spAutoFit/>
          </a:bodyPr>
          <a:lstStyle/>
          <a:p>
            <a:r>
              <a:rPr lang="en-US" sz="1200" dirty="0">
                <a:latin typeface="Lucida Grande" charset="0"/>
                <a:ea typeface="Lucida Grande" charset="0"/>
                <a:cs typeface="Lucida Grande" charset="0"/>
              </a:rPr>
              <a:t>NEF-Pipelines</a:t>
            </a:r>
            <a:endParaRPr lang="en-GB" sz="1200" dirty="0"/>
          </a:p>
        </p:txBody>
      </p:sp>
      <p:sp>
        <p:nvSpPr>
          <p:cNvPr id="17" name="Slide Number Placeholder 16"/>
          <p:cNvSpPr>
            <a:spLocks noGrp="1"/>
          </p:cNvSpPr>
          <p:nvPr>
            <p:ph type="sldNum" sz="quarter" idx="12"/>
          </p:nvPr>
        </p:nvSpPr>
        <p:spPr/>
        <p:txBody>
          <a:bodyPr/>
          <a:lstStyle/>
          <a:p>
            <a:fld id="{EAB789F6-3BD3-1645-B8E5-7AE28DC0F5BB}" type="slidenum">
              <a:rPr lang="en-US" smtClean="0"/>
              <a:t>9</a:t>
            </a:fld>
            <a:endParaRPr lang="en-US" dirty="0"/>
          </a:p>
        </p:txBody>
      </p:sp>
      <p:sp>
        <p:nvSpPr>
          <p:cNvPr id="13" name="Rectangle 12"/>
          <p:cNvSpPr/>
          <p:nvPr/>
        </p:nvSpPr>
        <p:spPr>
          <a:xfrm>
            <a:off x="955964" y="2031820"/>
            <a:ext cx="4834897" cy="2258047"/>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GB" dirty="0"/>
              <a:t>Self-explanatory image</a:t>
            </a:r>
          </a:p>
        </p:txBody>
      </p:sp>
      <p:sp>
        <p:nvSpPr>
          <p:cNvPr id="18" name="Rectangle 17"/>
          <p:cNvSpPr/>
          <p:nvPr/>
        </p:nvSpPr>
        <p:spPr>
          <a:xfrm>
            <a:off x="240442" y="8077927"/>
            <a:ext cx="6001195" cy="3477875"/>
          </a:xfrm>
          <a:prstGeom prst="rect">
            <a:avLst/>
          </a:prstGeom>
        </p:spPr>
        <p:txBody>
          <a:bodyPr wrap="square">
            <a:spAutoFit/>
          </a:bodyPr>
          <a:lstStyle/>
          <a:p>
            <a:r>
              <a:rPr lang="en-GB" sz="1100" dirty="0">
                <a:latin typeface="Lucida Grande" charset="0"/>
                <a:ea typeface="ＭＳ 明朝" charset="-128"/>
              </a:rPr>
              <a:t>If you type </a:t>
            </a:r>
            <a:r>
              <a:rPr lang="en-GB" sz="1100" b="1" dirty="0">
                <a:latin typeface="Courier" pitchFamily="2" charset="0"/>
                <a:ea typeface="ＭＳ 明朝" charset="-128"/>
              </a:rPr>
              <a:t>ls</a:t>
            </a:r>
            <a:r>
              <a:rPr lang="en-GB" sz="1100" dirty="0">
                <a:latin typeface="Lucida Grande" charset="0"/>
                <a:ea typeface="ＭＳ 明朝" charset="-128"/>
              </a:rPr>
              <a:t> in your terminal you will now find a new file called </a:t>
            </a:r>
            <a:r>
              <a:rPr lang="en-GB" sz="1100" dirty="0">
                <a:solidFill>
                  <a:srgbClr val="000000"/>
                </a:solidFill>
                <a:effectLst/>
                <a:latin typeface="Helvetica Neue Light" panose="02000403000000020004" pitchFamily="2" charset="0"/>
              </a:rPr>
              <a:t>Sec5Part2_read_only_new_x31m_f1.fasta </a:t>
            </a:r>
            <a:r>
              <a:rPr lang="en-GB" sz="1100" dirty="0">
                <a:latin typeface="Lucida Grande" charset="0"/>
                <a:ea typeface="ＭＳ 明朝" charset="-128"/>
              </a:rPr>
              <a:t>this is a rather ugly name that comes from the name of the contents  of the NEF file, we will make it a nicer name a bit later. If you open the file </a:t>
            </a:r>
            <a:r>
              <a:rPr lang="en-GB" sz="1100" dirty="0">
                <a:solidFill>
                  <a:srgbClr val="000000"/>
                </a:solidFill>
                <a:effectLst/>
                <a:latin typeface="Helvetica Neue Light" panose="02000403000000020004" pitchFamily="2" charset="0"/>
              </a:rPr>
              <a:t>Sec5Part2_read_only_new_x31m_f1.fasta  </a:t>
            </a:r>
            <a:r>
              <a:rPr lang="en-GB" sz="1100" dirty="0">
                <a:latin typeface="Lucida Grande" charset="0"/>
                <a:ea typeface="ＭＳ 明朝" charset="-128"/>
              </a:rPr>
              <a:t>with a text editor you will find it contains the text</a:t>
            </a:r>
          </a:p>
          <a:p>
            <a:endParaRPr lang="en-GB" sz="1100" dirty="0">
              <a:latin typeface="Lucida Grande" charset="0"/>
              <a:ea typeface="ＭＳ 明朝" charset="-128"/>
            </a:endParaRPr>
          </a:p>
          <a:p>
            <a:endParaRPr lang="en-GB" sz="1100" dirty="0">
              <a:latin typeface="Lucida Grande" charset="0"/>
              <a:ea typeface="ＭＳ 明朝" charset="-128"/>
            </a:endParaRPr>
          </a:p>
          <a:p>
            <a:r>
              <a:rPr lang="en-GB" sz="1100" dirty="0">
                <a:latin typeface="Lucida Grande" charset="0"/>
                <a:ea typeface="ＭＳ 明朝" charset="-128"/>
              </a:rPr>
              <a:t> </a:t>
            </a:r>
          </a:p>
          <a:p>
            <a:endParaRPr lang="en-GB" sz="1100" dirty="0">
              <a:latin typeface="Lucida Grande" charset="0"/>
              <a:ea typeface="ＭＳ 明朝" charset="-128"/>
            </a:endParaRPr>
          </a:p>
          <a:p>
            <a:r>
              <a:rPr lang="en-GB" sz="1100" dirty="0">
                <a:latin typeface="Lucida Grande" charset="0"/>
                <a:ea typeface="ＭＳ 明朝" charset="-128"/>
              </a:rPr>
              <a:t>This is the sequence of the protein sec5 in the format used by MARS (</a:t>
            </a:r>
            <a:r>
              <a:rPr lang="en-GB" sz="1100" dirty="0" err="1">
                <a:latin typeface="Lucida Grande" charset="0"/>
                <a:ea typeface="ＭＳ 明朝" charset="-128"/>
              </a:rPr>
              <a:t>fasta</a:t>
            </a:r>
            <a:r>
              <a:rPr lang="en-GB" sz="1100" dirty="0">
                <a:latin typeface="Lucida Grande" charset="0"/>
                <a:ea typeface="ＭＳ 明朝" charset="-128"/>
              </a:rPr>
              <a:t>) plus some data to allow easy reimportation. This is quite different to how the sequence is stored in the NEF file. If there was more than one chain in the NEF file NEF-Pipelines would ask you select which chain to use as MARS can only run on a single chain…</a:t>
            </a:r>
          </a:p>
          <a:p>
            <a:endParaRPr lang="en-GB" sz="1100" dirty="0">
              <a:latin typeface="Lucida Grande" charset="0"/>
              <a:ea typeface="ＭＳ 明朝" charset="-128"/>
            </a:endParaRPr>
          </a:p>
          <a:p>
            <a:r>
              <a:rPr lang="en-GB" sz="1100" dirty="0">
                <a:latin typeface="Lucida Grande" charset="0"/>
                <a:ea typeface="ＭＳ 明朝" charset="-128"/>
              </a:rPr>
              <a:t>Note how you no longer see lots of NEF text written to screen. The pipeline normally outputs the complete NEF stream so you can see it but the extra </a:t>
            </a:r>
            <a:r>
              <a:rPr lang="en-GB" sz="1100" dirty="0" err="1">
                <a:latin typeface="Courier New" panose="02070309020205020404" pitchFamily="49" charset="0"/>
                <a:ea typeface="ＭＳ 明朝" charset="-128"/>
                <a:cs typeface="Courier New" panose="02070309020205020404" pitchFamily="49" charset="0"/>
              </a:rPr>
              <a:t>nef</a:t>
            </a:r>
            <a:r>
              <a:rPr lang="en-GB" sz="1100" dirty="0">
                <a:latin typeface="Courier New" panose="02070309020205020404" pitchFamily="49" charset="0"/>
                <a:ea typeface="ＭＳ 明朝" charset="-128"/>
                <a:cs typeface="Courier New" panose="02070309020205020404" pitchFamily="49" charset="0"/>
              </a:rPr>
              <a:t> sink</a:t>
            </a:r>
            <a:r>
              <a:rPr lang="en-GB" sz="1100" dirty="0">
                <a:latin typeface="Lucida Grande" charset="0"/>
                <a:ea typeface="ＭＳ 明朝" charset="-128"/>
              </a:rPr>
              <a:t> command at the end of the pipeline absorbs the NEF data to keep your screen clean.</a:t>
            </a:r>
          </a:p>
          <a:p>
            <a:endParaRPr lang="en-GB" sz="1100" dirty="0">
              <a:latin typeface="Lucida Grande" charset="0"/>
              <a:ea typeface="ＭＳ 明朝" charset="-128"/>
            </a:endParaRPr>
          </a:p>
          <a:p>
            <a:r>
              <a:rPr lang="en-GB" sz="1100" dirty="0">
                <a:latin typeface="Lucida Grande" charset="0"/>
                <a:ea typeface="ＭＳ 明朝" charset="-128"/>
              </a:rPr>
              <a:t>You can specify the file to write the </a:t>
            </a:r>
            <a:r>
              <a:rPr lang="en-GB" sz="1100" dirty="0" err="1">
                <a:latin typeface="Lucida Grande" charset="0"/>
                <a:ea typeface="ＭＳ 明朝" charset="-128"/>
              </a:rPr>
              <a:t>fasta</a:t>
            </a:r>
            <a:r>
              <a:rPr lang="en-GB" sz="1100" dirty="0">
                <a:latin typeface="Lucida Grande" charset="0"/>
                <a:ea typeface="ＭＳ 明朝" charset="-128"/>
              </a:rPr>
              <a:t>  sequence to as an argument to the command e.g.  </a:t>
            </a:r>
            <a:r>
              <a:rPr lang="en-GB" sz="1100" dirty="0" err="1">
                <a:latin typeface="Courier New" panose="02070309020205020404" pitchFamily="49" charset="0"/>
                <a:ea typeface="ＭＳ 明朝" charset="-128"/>
                <a:cs typeface="Courier New" panose="02070309020205020404" pitchFamily="49" charset="0"/>
              </a:rPr>
              <a:t>nef</a:t>
            </a:r>
            <a:r>
              <a:rPr lang="en-GB" sz="1100" dirty="0">
                <a:latin typeface="Courier New" panose="02070309020205020404" pitchFamily="49" charset="0"/>
                <a:ea typeface="ＭＳ 明朝" charset="-128"/>
                <a:cs typeface="Courier New" panose="02070309020205020404" pitchFamily="49" charset="0"/>
              </a:rPr>
              <a:t> mars export sequence </a:t>
            </a:r>
            <a:r>
              <a:rPr lang="en-GB" sz="1100" dirty="0" err="1">
                <a:latin typeface="Courier New" panose="02070309020205020404" pitchFamily="49" charset="0"/>
                <a:ea typeface="ＭＳ 明朝" charset="-128"/>
                <a:cs typeface="Courier New" panose="02070309020205020404" pitchFamily="49" charset="0"/>
              </a:rPr>
              <a:t>my_file.fasta</a:t>
            </a:r>
            <a:endParaRPr lang="en-GB" sz="1100" dirty="0">
              <a:latin typeface="Courier New" panose="02070309020205020404" pitchFamily="49" charset="0"/>
              <a:ea typeface="ＭＳ 明朝" charset="-128"/>
              <a:cs typeface="Courier New" panose="02070309020205020404" pitchFamily="49" charset="0"/>
            </a:endParaRPr>
          </a:p>
        </p:txBody>
      </p:sp>
      <p:sp>
        <p:nvSpPr>
          <p:cNvPr id="19" name="Rectangle 18"/>
          <p:cNvSpPr/>
          <p:nvPr/>
        </p:nvSpPr>
        <p:spPr>
          <a:xfrm>
            <a:off x="0" y="161366"/>
            <a:ext cx="955964" cy="461665"/>
          </a:xfrm>
          <a:prstGeom prst="rect">
            <a:avLst/>
          </a:prstGeom>
        </p:spPr>
        <p:txBody>
          <a:bodyPr wrap="square">
            <a:spAutoFit/>
          </a:bodyPr>
          <a:lstStyle/>
          <a:p>
            <a:pPr algn="ctr"/>
            <a:r>
              <a:rPr lang="en-GB" sz="2400" dirty="0">
                <a:latin typeface="Lucida Grande" charset="0"/>
                <a:ea typeface="ＭＳ 明朝" charset="-128"/>
              </a:rPr>
              <a:t>1</a:t>
            </a:r>
            <a:endParaRPr lang="en-US" sz="1801" dirty="0"/>
          </a:p>
        </p:txBody>
      </p:sp>
      <p:sp>
        <p:nvSpPr>
          <p:cNvPr id="15" name="Rectangle 14"/>
          <p:cNvSpPr/>
          <p:nvPr/>
        </p:nvSpPr>
        <p:spPr>
          <a:xfrm>
            <a:off x="704794" y="1375388"/>
            <a:ext cx="5591595" cy="461665"/>
          </a:xfrm>
          <a:prstGeom prst="rect">
            <a:avLst/>
          </a:prstGeom>
        </p:spPr>
        <p:txBody>
          <a:bodyPr wrap="none">
            <a:spAutoFit/>
          </a:bodyPr>
          <a:lstStyle/>
          <a:p>
            <a:r>
              <a:rPr lang="en-US" sz="1200" dirty="0">
                <a:latin typeface="Lucida Grande" charset="0"/>
                <a:cs typeface="Lucida Grande" charset="0"/>
              </a:rPr>
              <a:t>Now we will not connect the stream to the screen but to a tool that will </a:t>
            </a:r>
          </a:p>
          <a:p>
            <a:r>
              <a:rPr lang="en-US" sz="1200" dirty="0">
                <a:latin typeface="Lucida Grande" charset="0"/>
                <a:cs typeface="Lucida Grande" charset="0"/>
              </a:rPr>
              <a:t>write out a sequence for MARS. Conceptually we have</a:t>
            </a:r>
          </a:p>
        </p:txBody>
      </p:sp>
      <p:pic>
        <p:nvPicPr>
          <p:cNvPr id="2" name="Picture 1">
            <a:extLst>
              <a:ext uri="{FF2B5EF4-FFF2-40B4-BE49-F238E27FC236}">
                <a16:creationId xmlns:a16="http://schemas.microsoft.com/office/drawing/2014/main" id="{9850570C-4D20-4CB3-53C3-C317FFDF6F54}"/>
              </a:ext>
            </a:extLst>
          </p:cNvPr>
          <p:cNvPicPr>
            <a:picLocks noChangeAspect="1"/>
          </p:cNvPicPr>
          <p:nvPr/>
        </p:nvPicPr>
        <p:blipFill rotWithShape="1">
          <a:blip r:embed="rId3"/>
          <a:srcRect r="5289"/>
          <a:stretch/>
        </p:blipFill>
        <p:spPr>
          <a:xfrm>
            <a:off x="1188666" y="2266357"/>
            <a:ext cx="4382914" cy="1867552"/>
          </a:xfrm>
          <a:prstGeom prst="rect">
            <a:avLst/>
          </a:prstGeom>
        </p:spPr>
      </p:pic>
      <p:sp>
        <p:nvSpPr>
          <p:cNvPr id="23" name="Rectangle 22">
            <a:extLst>
              <a:ext uri="{FF2B5EF4-FFF2-40B4-BE49-F238E27FC236}">
                <a16:creationId xmlns:a16="http://schemas.microsoft.com/office/drawing/2014/main" id="{47BF479F-5983-43B6-82F7-E190C7386CB9}"/>
              </a:ext>
            </a:extLst>
          </p:cNvPr>
          <p:cNvSpPr/>
          <p:nvPr/>
        </p:nvSpPr>
        <p:spPr>
          <a:xfrm>
            <a:off x="240441" y="6902308"/>
            <a:ext cx="6001195" cy="430887"/>
          </a:xfrm>
          <a:prstGeom prst="rect">
            <a:avLst/>
          </a:prstGeom>
        </p:spPr>
        <p:txBody>
          <a:bodyPr wrap="square">
            <a:spAutoFit/>
          </a:bodyPr>
          <a:lstStyle/>
          <a:p>
            <a:r>
              <a:rPr lang="en-GB" sz="1100" dirty="0">
                <a:latin typeface="Lucida Grande" charset="0"/>
                <a:ea typeface="ＭＳ 明朝" charset="-128"/>
              </a:rPr>
              <a:t>Note if will see text like the following, this indicates that the output .</a:t>
            </a:r>
            <a:r>
              <a:rPr lang="en-GB" sz="1100" dirty="0" err="1">
                <a:latin typeface="Lucida Grande" charset="0"/>
                <a:ea typeface="ＭＳ 明朝" charset="-128"/>
              </a:rPr>
              <a:t>fasta</a:t>
            </a:r>
            <a:r>
              <a:rPr lang="en-GB" sz="1100" dirty="0">
                <a:latin typeface="Lucida Grande" charset="0"/>
                <a:ea typeface="ＭＳ 明朝" charset="-128"/>
              </a:rPr>
              <a:t> file already exists and you need to add the force flag [</a:t>
            </a:r>
            <a:r>
              <a:rPr lang="en-GB" sz="1100" dirty="0" err="1">
                <a:latin typeface="Courier New" panose="02070309020205020404" pitchFamily="49" charset="0"/>
                <a:ea typeface="ＭＳ 明朝" charset="-128"/>
                <a:cs typeface="Courier New" panose="02070309020205020404" pitchFamily="49" charset="0"/>
              </a:rPr>
              <a:t>nef</a:t>
            </a:r>
            <a:r>
              <a:rPr lang="en-GB" sz="1100" dirty="0">
                <a:latin typeface="Courier New" panose="02070309020205020404" pitchFamily="49" charset="0"/>
                <a:ea typeface="ＭＳ 明朝" charset="-128"/>
                <a:cs typeface="Courier New" panose="02070309020205020404" pitchFamily="49" charset="0"/>
              </a:rPr>
              <a:t> mars export sequence --force</a:t>
            </a:r>
            <a:r>
              <a:rPr lang="en-GB" sz="1100" dirty="0">
                <a:latin typeface="Lucida Grande" charset="0"/>
                <a:ea typeface="ＭＳ 明朝" charset="-128"/>
              </a:rPr>
              <a:t>]  </a:t>
            </a:r>
          </a:p>
        </p:txBody>
      </p:sp>
      <p:pic>
        <p:nvPicPr>
          <p:cNvPr id="4" name="Picture 3">
            <a:extLst>
              <a:ext uri="{FF2B5EF4-FFF2-40B4-BE49-F238E27FC236}">
                <a16:creationId xmlns:a16="http://schemas.microsoft.com/office/drawing/2014/main" id="{B96B950E-3ADF-E199-F6E1-EAFF688AF194}"/>
              </a:ext>
            </a:extLst>
          </p:cNvPr>
          <p:cNvPicPr>
            <a:picLocks noChangeAspect="1"/>
          </p:cNvPicPr>
          <p:nvPr/>
        </p:nvPicPr>
        <p:blipFill>
          <a:blip r:embed="rId4"/>
          <a:stretch>
            <a:fillRect/>
          </a:stretch>
        </p:blipFill>
        <p:spPr>
          <a:xfrm>
            <a:off x="452315" y="6073466"/>
            <a:ext cx="3171831" cy="686893"/>
          </a:xfrm>
          <a:prstGeom prst="rect">
            <a:avLst/>
          </a:prstGeom>
        </p:spPr>
      </p:pic>
      <p:pic>
        <p:nvPicPr>
          <p:cNvPr id="6" name="Picture 5">
            <a:extLst>
              <a:ext uri="{FF2B5EF4-FFF2-40B4-BE49-F238E27FC236}">
                <a16:creationId xmlns:a16="http://schemas.microsoft.com/office/drawing/2014/main" id="{42CA4D4C-BAEA-F8D9-8F2D-2BF5699C0712}"/>
              </a:ext>
            </a:extLst>
          </p:cNvPr>
          <p:cNvPicPr>
            <a:picLocks noChangeAspect="1"/>
          </p:cNvPicPr>
          <p:nvPr/>
        </p:nvPicPr>
        <p:blipFill>
          <a:blip r:embed="rId5"/>
          <a:stretch>
            <a:fillRect/>
          </a:stretch>
        </p:blipFill>
        <p:spPr>
          <a:xfrm>
            <a:off x="240441" y="7456397"/>
            <a:ext cx="5915540" cy="517985"/>
          </a:xfrm>
          <a:prstGeom prst="rect">
            <a:avLst/>
          </a:prstGeom>
        </p:spPr>
      </p:pic>
      <p:pic>
        <p:nvPicPr>
          <p:cNvPr id="16" name="Picture 15">
            <a:extLst>
              <a:ext uri="{FF2B5EF4-FFF2-40B4-BE49-F238E27FC236}">
                <a16:creationId xmlns:a16="http://schemas.microsoft.com/office/drawing/2014/main" id="{F6BED258-9A7A-1F65-35AD-CAD536EE4FA0}"/>
              </a:ext>
            </a:extLst>
          </p:cNvPr>
          <p:cNvPicPr>
            <a:picLocks noChangeAspect="1"/>
          </p:cNvPicPr>
          <p:nvPr/>
        </p:nvPicPr>
        <p:blipFill>
          <a:blip r:embed="rId6"/>
          <a:stretch>
            <a:fillRect/>
          </a:stretch>
        </p:blipFill>
        <p:spPr>
          <a:xfrm>
            <a:off x="258229" y="9071134"/>
            <a:ext cx="6038160" cy="432400"/>
          </a:xfrm>
          <a:prstGeom prst="rect">
            <a:avLst/>
          </a:prstGeom>
        </p:spPr>
      </p:pic>
    </p:spTree>
    <p:extLst>
      <p:ext uri="{BB962C8B-B14F-4D97-AF65-F5344CB8AC3E}">
        <p14:creationId xmlns:p14="http://schemas.microsoft.com/office/powerpoint/2010/main" val="3055970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
            <a:ext cx="955964" cy="831273"/>
          </a:xfrm>
          <a:prstGeom prst="rect">
            <a:avLst/>
          </a:prstGeom>
          <a:solidFill>
            <a:srgbClr val="03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7" name="Rectangle 6"/>
          <p:cNvSpPr/>
          <p:nvPr/>
        </p:nvSpPr>
        <p:spPr>
          <a:xfrm>
            <a:off x="0" y="831275"/>
            <a:ext cx="6858000" cy="38007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10" name="Rectangle 9"/>
          <p:cNvSpPr/>
          <p:nvPr/>
        </p:nvSpPr>
        <p:spPr>
          <a:xfrm>
            <a:off x="1497319" y="242987"/>
            <a:ext cx="4192173" cy="461665"/>
          </a:xfrm>
          <a:prstGeom prst="rect">
            <a:avLst/>
          </a:prstGeom>
        </p:spPr>
        <p:txBody>
          <a:bodyPr wrap="none">
            <a:spAutoFit/>
          </a:bodyPr>
          <a:lstStyle/>
          <a:p>
            <a:pPr algn="ctr"/>
            <a:r>
              <a:rPr lang="en-GB" sz="2400" dirty="0">
                <a:latin typeface="Lucida Grande" charset="0"/>
                <a:ea typeface="ＭＳ 明朝" charset="-128"/>
              </a:rPr>
              <a:t>Writing the rest of the files</a:t>
            </a:r>
            <a:endParaRPr lang="en-US" sz="1801" dirty="0"/>
          </a:p>
        </p:txBody>
      </p:sp>
      <p:sp>
        <p:nvSpPr>
          <p:cNvPr id="11" name="Rectangle 10"/>
          <p:cNvSpPr/>
          <p:nvPr/>
        </p:nvSpPr>
        <p:spPr>
          <a:xfrm>
            <a:off x="-88217" y="4809970"/>
            <a:ext cx="955964" cy="461665"/>
          </a:xfrm>
          <a:prstGeom prst="rect">
            <a:avLst/>
          </a:prstGeom>
        </p:spPr>
        <p:txBody>
          <a:bodyPr wrap="square">
            <a:spAutoFit/>
          </a:bodyPr>
          <a:lstStyle/>
          <a:p>
            <a:pPr algn="ctr"/>
            <a:r>
              <a:rPr lang="en-GB" sz="2400" dirty="0">
                <a:latin typeface="Lucida Grande" charset="0"/>
                <a:ea typeface="ＭＳ 明朝" charset="-128"/>
              </a:rPr>
              <a:t>1</a:t>
            </a:r>
            <a:r>
              <a:rPr lang="en-GB" sz="1401" dirty="0">
                <a:latin typeface="Lucida Grande" charset="0"/>
                <a:ea typeface="ＭＳ 明朝" charset="-128"/>
              </a:rPr>
              <a:t>C</a:t>
            </a:r>
            <a:endParaRPr lang="en-US" sz="1801" dirty="0"/>
          </a:p>
        </p:txBody>
      </p:sp>
      <p:sp>
        <p:nvSpPr>
          <p:cNvPr id="12" name="Rectangle 11"/>
          <p:cNvSpPr/>
          <p:nvPr/>
        </p:nvSpPr>
        <p:spPr>
          <a:xfrm>
            <a:off x="615682" y="4694336"/>
            <a:ext cx="5626635" cy="1718163"/>
          </a:xfrm>
          <a:prstGeom prst="rect">
            <a:avLst/>
          </a:prstGeom>
        </p:spPr>
        <p:txBody>
          <a:bodyPr wrap="square">
            <a:spAutoFit/>
          </a:bodyPr>
          <a:lstStyle/>
          <a:p>
            <a:pPr>
              <a:lnSpc>
                <a:spcPct val="150000"/>
              </a:lnSpc>
            </a:pPr>
            <a:r>
              <a:rPr lang="en-US" sz="1200" b="1" dirty="0">
                <a:latin typeface="Lucida Grande" charset="0"/>
                <a:ea typeface="Lucida Grande" charset="0"/>
                <a:cs typeface="Lucida Grande" charset="0"/>
              </a:rPr>
              <a:t>Outputting the stream to the rest of the MARS files</a:t>
            </a:r>
            <a:br>
              <a:rPr lang="en-US" sz="1200" b="1" dirty="0">
                <a:latin typeface="Lucida Grande" charset="0"/>
                <a:ea typeface="Lucida Grande" charset="0"/>
                <a:cs typeface="Lucida Grande" charset="0"/>
              </a:rPr>
            </a:br>
            <a:r>
              <a:rPr lang="en-GB" sz="1200" dirty="0">
                <a:latin typeface="Lucida Grande" charset="0"/>
                <a:ea typeface="Lucida Grande" charset="0"/>
                <a:cs typeface="Lucida Grande" charset="0"/>
              </a:rPr>
              <a:t>To do this, type the following in the terminal. Please write all the text on one line (here it is spread out over more than one line to make it fit on the page!). Note that you can use the up and down arrows to show previous commands you ran which can be edited and rerun by typing return again</a:t>
            </a:r>
          </a:p>
        </p:txBody>
      </p:sp>
      <p:sp>
        <p:nvSpPr>
          <p:cNvPr id="8" name="Rectangle 7"/>
          <p:cNvSpPr/>
          <p:nvPr/>
        </p:nvSpPr>
        <p:spPr>
          <a:xfrm>
            <a:off x="5689492" y="554276"/>
            <a:ext cx="1213794" cy="276999"/>
          </a:xfrm>
          <a:prstGeom prst="rect">
            <a:avLst/>
          </a:prstGeom>
        </p:spPr>
        <p:txBody>
          <a:bodyPr wrap="none">
            <a:spAutoFit/>
          </a:bodyPr>
          <a:lstStyle/>
          <a:p>
            <a:r>
              <a:rPr lang="en-US" sz="1200" dirty="0">
                <a:latin typeface="Lucida Grande" charset="0"/>
                <a:ea typeface="Lucida Grande" charset="0"/>
                <a:cs typeface="Lucida Grande" charset="0"/>
              </a:rPr>
              <a:t>NEF-Pipelines</a:t>
            </a:r>
            <a:endParaRPr lang="en-GB" sz="1200" dirty="0"/>
          </a:p>
        </p:txBody>
      </p:sp>
      <p:sp>
        <p:nvSpPr>
          <p:cNvPr id="17" name="Slide Number Placeholder 16"/>
          <p:cNvSpPr>
            <a:spLocks noGrp="1"/>
          </p:cNvSpPr>
          <p:nvPr>
            <p:ph type="sldNum" sz="quarter" idx="12"/>
          </p:nvPr>
        </p:nvSpPr>
        <p:spPr/>
        <p:txBody>
          <a:bodyPr/>
          <a:lstStyle/>
          <a:p>
            <a:fld id="{EAB789F6-3BD3-1645-B8E5-7AE28DC0F5BB}" type="slidenum">
              <a:rPr lang="en-US" smtClean="0"/>
              <a:t>10</a:t>
            </a:fld>
            <a:endParaRPr lang="en-US" dirty="0"/>
          </a:p>
        </p:txBody>
      </p:sp>
      <p:sp>
        <p:nvSpPr>
          <p:cNvPr id="13" name="Rectangle 12"/>
          <p:cNvSpPr/>
          <p:nvPr/>
        </p:nvSpPr>
        <p:spPr>
          <a:xfrm>
            <a:off x="704794" y="1691049"/>
            <a:ext cx="5433736" cy="2555082"/>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18" name="Rectangle 17"/>
          <p:cNvSpPr/>
          <p:nvPr/>
        </p:nvSpPr>
        <p:spPr>
          <a:xfrm>
            <a:off x="496160" y="7773369"/>
            <a:ext cx="6001195" cy="769441"/>
          </a:xfrm>
          <a:prstGeom prst="rect">
            <a:avLst/>
          </a:prstGeom>
        </p:spPr>
        <p:txBody>
          <a:bodyPr wrap="square">
            <a:spAutoFit/>
          </a:bodyPr>
          <a:lstStyle/>
          <a:p>
            <a:r>
              <a:rPr lang="en-GB" sz="1100" dirty="0">
                <a:latin typeface="Lucida Grande" charset="0"/>
                <a:ea typeface="ＭＳ 明朝" charset="-128"/>
              </a:rPr>
              <a:t>If you type </a:t>
            </a:r>
            <a:r>
              <a:rPr lang="en-GB" sz="1100" b="1" dirty="0">
                <a:latin typeface="Courier" pitchFamily="2" charset="0"/>
                <a:ea typeface="ＭＳ 明朝" charset="-128"/>
              </a:rPr>
              <a:t>ls Sec5* </a:t>
            </a:r>
            <a:r>
              <a:rPr lang="en-GB" sz="1100" b="1" dirty="0">
                <a:latin typeface="Lucida Grande" charset="0"/>
                <a:ea typeface="ＭＳ 明朝" charset="-128"/>
              </a:rPr>
              <a:t> </a:t>
            </a:r>
            <a:r>
              <a:rPr lang="en-GB" sz="1100" dirty="0">
                <a:latin typeface="Lucida Grande" charset="0"/>
                <a:ea typeface="ＭＳ 明朝" charset="-128"/>
              </a:rPr>
              <a:t>in your terminal you will now find you have quite a lot more files</a:t>
            </a:r>
          </a:p>
          <a:p>
            <a:endParaRPr lang="en-GB" sz="1100" dirty="0">
              <a:latin typeface="Lucida Grande" charset="0"/>
              <a:ea typeface="ＭＳ 明朝" charset="-128"/>
            </a:endParaRPr>
          </a:p>
          <a:p>
            <a:endParaRPr lang="en-GB" sz="1100" dirty="0">
              <a:latin typeface="Lucida Grande" charset="0"/>
              <a:ea typeface="ＭＳ 明朝" charset="-128"/>
            </a:endParaRPr>
          </a:p>
        </p:txBody>
      </p:sp>
      <p:sp>
        <p:nvSpPr>
          <p:cNvPr id="19" name="Rectangle 18"/>
          <p:cNvSpPr/>
          <p:nvPr/>
        </p:nvSpPr>
        <p:spPr>
          <a:xfrm>
            <a:off x="0" y="161366"/>
            <a:ext cx="955964" cy="461665"/>
          </a:xfrm>
          <a:prstGeom prst="rect">
            <a:avLst/>
          </a:prstGeom>
        </p:spPr>
        <p:txBody>
          <a:bodyPr wrap="square">
            <a:spAutoFit/>
          </a:bodyPr>
          <a:lstStyle/>
          <a:p>
            <a:pPr algn="ctr"/>
            <a:r>
              <a:rPr lang="en-GB" sz="2400" dirty="0">
                <a:latin typeface="Lucida Grande" charset="0"/>
                <a:ea typeface="ＭＳ 明朝" charset="-128"/>
              </a:rPr>
              <a:t>1</a:t>
            </a:r>
            <a:endParaRPr lang="en-US" sz="1801" dirty="0"/>
          </a:p>
        </p:txBody>
      </p:sp>
      <p:sp>
        <p:nvSpPr>
          <p:cNvPr id="15" name="Rectangle 14"/>
          <p:cNvSpPr/>
          <p:nvPr/>
        </p:nvSpPr>
        <p:spPr>
          <a:xfrm>
            <a:off x="704794" y="1028254"/>
            <a:ext cx="5974713" cy="461665"/>
          </a:xfrm>
          <a:prstGeom prst="rect">
            <a:avLst/>
          </a:prstGeom>
        </p:spPr>
        <p:txBody>
          <a:bodyPr wrap="none">
            <a:spAutoFit/>
          </a:bodyPr>
          <a:lstStyle/>
          <a:p>
            <a:r>
              <a:rPr lang="en-US" sz="1200" dirty="0">
                <a:latin typeface="Lucida Grande" charset="0"/>
                <a:cs typeface="Lucida Grande" charset="0"/>
              </a:rPr>
              <a:t>MARS takes several files which it needs to run we will now add the extra tools</a:t>
            </a:r>
          </a:p>
          <a:p>
            <a:r>
              <a:rPr lang="en-US" sz="1200" dirty="0">
                <a:latin typeface="Lucida Grande" charset="0"/>
                <a:cs typeface="Lucida Grande" charset="0"/>
              </a:rPr>
              <a:t>that write these files (shifts and most of a project input file)</a:t>
            </a:r>
          </a:p>
        </p:txBody>
      </p:sp>
      <p:sp>
        <p:nvSpPr>
          <p:cNvPr id="22" name="Rectangle 21">
            <a:extLst>
              <a:ext uri="{FF2B5EF4-FFF2-40B4-BE49-F238E27FC236}">
                <a16:creationId xmlns:a16="http://schemas.microsoft.com/office/drawing/2014/main" id="{2019251B-EC31-DF2B-D9A2-7DEC1A79FCAE}"/>
              </a:ext>
            </a:extLst>
          </p:cNvPr>
          <p:cNvSpPr/>
          <p:nvPr/>
        </p:nvSpPr>
        <p:spPr>
          <a:xfrm>
            <a:off x="496159" y="8944304"/>
            <a:ext cx="6001195" cy="2631490"/>
          </a:xfrm>
          <a:prstGeom prst="rect">
            <a:avLst/>
          </a:prstGeom>
        </p:spPr>
        <p:txBody>
          <a:bodyPr wrap="square">
            <a:spAutoFit/>
          </a:bodyPr>
          <a:lstStyle/>
          <a:p>
            <a:r>
              <a:rPr lang="en-GB" sz="1100" dirty="0">
                <a:latin typeface="Lucida Grande" charset="0"/>
                <a:ea typeface="ＭＳ 明朝" charset="-128"/>
              </a:rPr>
              <a:t>These are the rest of the files you need to run MARS: a sequence file, a list of chemical shifts and an input file. If you investigate the input tool you will find options to write in the input file if it is data for a folded protein and if it is deuterated protein.</a:t>
            </a:r>
          </a:p>
          <a:p>
            <a:endParaRPr lang="en-GB" sz="1100" dirty="0">
              <a:latin typeface="Lucida Grande" charset="0"/>
              <a:ea typeface="ＭＳ 明朝" charset="-128"/>
            </a:endParaRPr>
          </a:p>
          <a:p>
            <a:r>
              <a:rPr lang="en-GB" sz="1100" dirty="0">
                <a:latin typeface="Lucida Grande" charset="0"/>
                <a:ea typeface="ＭＳ 明朝" charset="-128"/>
              </a:rPr>
              <a:t>The files </a:t>
            </a:r>
            <a:r>
              <a:rPr lang="en-GB" sz="1100" b="1" dirty="0">
                <a:latin typeface="Lucida Grande" charset="0"/>
                <a:ea typeface="ＭＳ 明朝" charset="-128"/>
              </a:rPr>
              <a:t>..._ass.tab </a:t>
            </a:r>
            <a:r>
              <a:rPr lang="en-GB" sz="1100" dirty="0">
                <a:latin typeface="Lucida Grande" charset="0"/>
                <a:ea typeface="ＭＳ 明朝" charset="-128"/>
              </a:rPr>
              <a:t>and </a:t>
            </a:r>
            <a:r>
              <a:rPr lang="en-GB" sz="1100" b="1" dirty="0">
                <a:latin typeface="Lucida Grande" charset="0"/>
                <a:ea typeface="ＭＳ 明朝" charset="-128"/>
              </a:rPr>
              <a:t>…_pred.tab </a:t>
            </a:r>
            <a:r>
              <a:rPr lang="en-GB" sz="1100" dirty="0">
                <a:latin typeface="Lucida Grande" charset="0"/>
                <a:ea typeface="ＭＳ 明朝" charset="-128"/>
              </a:rPr>
              <a:t>are for telling MARS about residue types and strings of residues that have already been combined together by previous assignments. These are currently empty as the MARS tool is not sophisticated enough to write them yet, you would have to write them yourself!</a:t>
            </a:r>
          </a:p>
          <a:p>
            <a:endParaRPr lang="en-GB" sz="1100" dirty="0">
              <a:latin typeface="Lucida Grande" charset="0"/>
              <a:ea typeface="ＭＳ 明朝" charset="-128"/>
            </a:endParaRPr>
          </a:p>
          <a:p>
            <a:r>
              <a:rPr lang="en-GB" sz="1100" dirty="0">
                <a:latin typeface="Lucida Grande" charset="0"/>
                <a:ea typeface="ＭＳ 明朝" charset="-128"/>
              </a:rPr>
              <a:t>Please also note that you would need to obtain a psipred formatted prediction of the protein's secondary structure to run MARS, though we may be able to derive this from alphafold more quickly in the future….</a:t>
            </a:r>
          </a:p>
          <a:p>
            <a:r>
              <a:rPr lang="en-GB" sz="1100" dirty="0">
                <a:latin typeface="Lucida Grande" charset="0"/>
                <a:ea typeface="ＭＳ 明朝" charset="-128"/>
              </a:rPr>
              <a:t>Psipred can be found at </a:t>
            </a:r>
            <a:r>
              <a:rPr lang="en-GB" sz="1100" dirty="0">
                <a:latin typeface="Lucida Grande" charset="0"/>
                <a:ea typeface="ＭＳ 明朝" charset="-128"/>
                <a:hlinkClick r:id="rId3"/>
              </a:rPr>
              <a:t>http://bioinf.cs.ucl.ac.uk/psipred/</a:t>
            </a:r>
            <a:r>
              <a:rPr lang="en-GB" sz="1100" dirty="0">
                <a:latin typeface="Lucida Grande" charset="0"/>
                <a:ea typeface="ＭＳ 明朝" charset="-128"/>
              </a:rPr>
              <a:t>.</a:t>
            </a:r>
          </a:p>
          <a:p>
            <a:endParaRPr lang="en-GB" sz="1100" dirty="0">
              <a:latin typeface="Lucida Grande" charset="0"/>
              <a:ea typeface="ＭＳ 明朝" charset="-128"/>
            </a:endParaRPr>
          </a:p>
          <a:p>
            <a:endParaRPr lang="en-GB" sz="1100" dirty="0">
              <a:latin typeface="Lucida Grande" charset="0"/>
              <a:ea typeface="ＭＳ 明朝" charset="-128"/>
            </a:endParaRPr>
          </a:p>
        </p:txBody>
      </p:sp>
      <p:pic>
        <p:nvPicPr>
          <p:cNvPr id="23" name="Picture 22">
            <a:extLst>
              <a:ext uri="{FF2B5EF4-FFF2-40B4-BE49-F238E27FC236}">
                <a16:creationId xmlns:a16="http://schemas.microsoft.com/office/drawing/2014/main" id="{05DFB8B4-4A62-D5B2-23F1-59AA32F126FC}"/>
              </a:ext>
            </a:extLst>
          </p:cNvPr>
          <p:cNvPicPr>
            <a:picLocks noChangeAspect="1"/>
          </p:cNvPicPr>
          <p:nvPr/>
        </p:nvPicPr>
        <p:blipFill>
          <a:blip r:embed="rId4"/>
          <a:stretch>
            <a:fillRect/>
          </a:stretch>
        </p:blipFill>
        <p:spPr>
          <a:xfrm>
            <a:off x="733050" y="1685963"/>
            <a:ext cx="5226069" cy="2371313"/>
          </a:xfrm>
          <a:prstGeom prst="rect">
            <a:avLst/>
          </a:prstGeom>
        </p:spPr>
      </p:pic>
      <p:pic>
        <p:nvPicPr>
          <p:cNvPr id="2" name="Picture 1">
            <a:extLst>
              <a:ext uri="{FF2B5EF4-FFF2-40B4-BE49-F238E27FC236}">
                <a16:creationId xmlns:a16="http://schemas.microsoft.com/office/drawing/2014/main" id="{FF463147-7A36-5F8E-2391-C3F2FDC32F97}"/>
              </a:ext>
            </a:extLst>
          </p:cNvPr>
          <p:cNvPicPr>
            <a:picLocks noChangeAspect="1"/>
          </p:cNvPicPr>
          <p:nvPr/>
        </p:nvPicPr>
        <p:blipFill>
          <a:blip r:embed="rId5"/>
          <a:stretch>
            <a:fillRect/>
          </a:stretch>
        </p:blipFill>
        <p:spPr>
          <a:xfrm>
            <a:off x="733050" y="6544869"/>
            <a:ext cx="3928160" cy="844160"/>
          </a:xfrm>
          <a:prstGeom prst="rect">
            <a:avLst/>
          </a:prstGeom>
        </p:spPr>
      </p:pic>
      <p:pic>
        <p:nvPicPr>
          <p:cNvPr id="3" name="Picture 2">
            <a:extLst>
              <a:ext uri="{FF2B5EF4-FFF2-40B4-BE49-F238E27FC236}">
                <a16:creationId xmlns:a16="http://schemas.microsoft.com/office/drawing/2014/main" id="{44D23CD1-DF0E-7235-6CA8-950CF74B5108}"/>
              </a:ext>
            </a:extLst>
          </p:cNvPr>
          <p:cNvPicPr>
            <a:picLocks noChangeAspect="1"/>
          </p:cNvPicPr>
          <p:nvPr/>
        </p:nvPicPr>
        <p:blipFill>
          <a:blip r:embed="rId6"/>
          <a:stretch>
            <a:fillRect/>
          </a:stretch>
        </p:blipFill>
        <p:spPr>
          <a:xfrm>
            <a:off x="687442" y="8271420"/>
            <a:ext cx="5451088" cy="458321"/>
          </a:xfrm>
          <a:prstGeom prst="rect">
            <a:avLst/>
          </a:prstGeom>
        </p:spPr>
      </p:pic>
    </p:spTree>
    <p:extLst>
      <p:ext uri="{BB962C8B-B14F-4D97-AF65-F5344CB8AC3E}">
        <p14:creationId xmlns:p14="http://schemas.microsoft.com/office/powerpoint/2010/main" val="40844371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
            <a:ext cx="955964" cy="831273"/>
          </a:xfrm>
          <a:prstGeom prst="rect">
            <a:avLst/>
          </a:prstGeom>
          <a:solidFill>
            <a:srgbClr val="03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7" name="Rectangle 6"/>
          <p:cNvSpPr/>
          <p:nvPr/>
        </p:nvSpPr>
        <p:spPr>
          <a:xfrm>
            <a:off x="0" y="831274"/>
            <a:ext cx="6858000" cy="442652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10" name="Rectangle 9"/>
          <p:cNvSpPr/>
          <p:nvPr/>
        </p:nvSpPr>
        <p:spPr>
          <a:xfrm>
            <a:off x="2104058" y="242987"/>
            <a:ext cx="2978701" cy="461665"/>
          </a:xfrm>
          <a:prstGeom prst="rect">
            <a:avLst/>
          </a:prstGeom>
        </p:spPr>
        <p:txBody>
          <a:bodyPr wrap="none">
            <a:spAutoFit/>
          </a:bodyPr>
          <a:lstStyle/>
          <a:p>
            <a:pPr algn="ctr"/>
            <a:r>
              <a:rPr lang="en-GB" sz="2400" dirty="0">
                <a:latin typeface="Lucida Grande" charset="0"/>
                <a:ea typeface="ＭＳ 明朝" charset="-128"/>
              </a:rPr>
              <a:t>Making it less ugly</a:t>
            </a:r>
            <a:endParaRPr lang="en-US" sz="1801" dirty="0"/>
          </a:p>
        </p:txBody>
      </p:sp>
      <p:sp>
        <p:nvSpPr>
          <p:cNvPr id="11" name="Rectangle 10"/>
          <p:cNvSpPr/>
          <p:nvPr/>
        </p:nvSpPr>
        <p:spPr>
          <a:xfrm>
            <a:off x="-88217" y="5597373"/>
            <a:ext cx="955964" cy="461665"/>
          </a:xfrm>
          <a:prstGeom prst="rect">
            <a:avLst/>
          </a:prstGeom>
        </p:spPr>
        <p:txBody>
          <a:bodyPr wrap="square">
            <a:spAutoFit/>
          </a:bodyPr>
          <a:lstStyle/>
          <a:p>
            <a:pPr algn="ctr"/>
            <a:r>
              <a:rPr lang="en-GB" sz="2400" dirty="0">
                <a:latin typeface="Lucida Grande" charset="0"/>
                <a:ea typeface="ＭＳ 明朝" charset="-128"/>
              </a:rPr>
              <a:t>1</a:t>
            </a:r>
            <a:r>
              <a:rPr lang="en-GB" sz="1401" dirty="0">
                <a:latin typeface="Lucida Grande" charset="0"/>
                <a:ea typeface="ＭＳ 明朝" charset="-128"/>
              </a:rPr>
              <a:t>D</a:t>
            </a:r>
            <a:endParaRPr lang="en-US" sz="1801" dirty="0"/>
          </a:p>
        </p:txBody>
      </p:sp>
      <p:sp>
        <p:nvSpPr>
          <p:cNvPr id="12" name="Rectangle 11"/>
          <p:cNvSpPr/>
          <p:nvPr/>
        </p:nvSpPr>
        <p:spPr>
          <a:xfrm>
            <a:off x="615682" y="5591805"/>
            <a:ext cx="5626635" cy="1164165"/>
          </a:xfrm>
          <a:prstGeom prst="rect">
            <a:avLst/>
          </a:prstGeom>
        </p:spPr>
        <p:txBody>
          <a:bodyPr wrap="square">
            <a:spAutoFit/>
          </a:bodyPr>
          <a:lstStyle/>
          <a:p>
            <a:pPr>
              <a:lnSpc>
                <a:spcPct val="150000"/>
              </a:lnSpc>
            </a:pPr>
            <a:r>
              <a:rPr lang="en-US" sz="1200" b="1" dirty="0">
                <a:latin typeface="Lucida Grande" charset="0"/>
                <a:ea typeface="Lucida Grande" charset="0"/>
                <a:cs typeface="Lucida Grande" charset="0"/>
              </a:rPr>
              <a:t>Renaming the NEF file Entry</a:t>
            </a:r>
            <a:br>
              <a:rPr lang="en-US" sz="1200" b="1" dirty="0">
                <a:latin typeface="Lucida Grande" charset="0"/>
                <a:ea typeface="Lucida Grande" charset="0"/>
                <a:cs typeface="Lucida Grande" charset="0"/>
              </a:rPr>
            </a:br>
            <a:r>
              <a:rPr lang="en-GB" sz="1200" dirty="0">
                <a:latin typeface="Lucida Grande" charset="0"/>
                <a:ea typeface="Lucida Grande" charset="0"/>
                <a:cs typeface="Lucida Grande" charset="0"/>
              </a:rPr>
              <a:t>If we rename the entry inside the NEF file (the structure that contains all the data) we will change the names of all the output files when they are exported as their names are based on the entry name…</a:t>
            </a:r>
          </a:p>
        </p:txBody>
      </p:sp>
      <p:sp>
        <p:nvSpPr>
          <p:cNvPr id="8" name="Rectangle 7"/>
          <p:cNvSpPr/>
          <p:nvPr/>
        </p:nvSpPr>
        <p:spPr>
          <a:xfrm>
            <a:off x="5689492" y="554276"/>
            <a:ext cx="1213794" cy="276999"/>
          </a:xfrm>
          <a:prstGeom prst="rect">
            <a:avLst/>
          </a:prstGeom>
        </p:spPr>
        <p:txBody>
          <a:bodyPr wrap="none">
            <a:spAutoFit/>
          </a:bodyPr>
          <a:lstStyle/>
          <a:p>
            <a:r>
              <a:rPr lang="en-US" sz="1200" dirty="0">
                <a:latin typeface="Lucida Grande" charset="0"/>
                <a:ea typeface="Lucida Grande" charset="0"/>
                <a:cs typeface="Lucida Grande" charset="0"/>
              </a:rPr>
              <a:t>NEF-Pipelines</a:t>
            </a:r>
            <a:endParaRPr lang="en-GB" sz="1200" dirty="0"/>
          </a:p>
        </p:txBody>
      </p:sp>
      <p:sp>
        <p:nvSpPr>
          <p:cNvPr id="17" name="Slide Number Placeholder 16"/>
          <p:cNvSpPr>
            <a:spLocks noGrp="1"/>
          </p:cNvSpPr>
          <p:nvPr>
            <p:ph type="sldNum" sz="quarter" idx="12"/>
          </p:nvPr>
        </p:nvSpPr>
        <p:spPr/>
        <p:txBody>
          <a:bodyPr/>
          <a:lstStyle/>
          <a:p>
            <a:fld id="{EAB789F6-3BD3-1645-B8E5-7AE28DC0F5BB}" type="slidenum">
              <a:rPr lang="en-US" smtClean="0"/>
              <a:t>11</a:t>
            </a:fld>
            <a:endParaRPr lang="en-US" dirty="0"/>
          </a:p>
        </p:txBody>
      </p:sp>
      <p:sp>
        <p:nvSpPr>
          <p:cNvPr id="13" name="Rectangle 12"/>
          <p:cNvSpPr/>
          <p:nvPr/>
        </p:nvSpPr>
        <p:spPr>
          <a:xfrm>
            <a:off x="758429" y="2218611"/>
            <a:ext cx="5433736" cy="2555082"/>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GB" dirty="0"/>
              <a:t>Self-explanatory image</a:t>
            </a:r>
          </a:p>
        </p:txBody>
      </p:sp>
      <p:sp>
        <p:nvSpPr>
          <p:cNvPr id="18" name="Rectangle 17"/>
          <p:cNvSpPr/>
          <p:nvPr/>
        </p:nvSpPr>
        <p:spPr>
          <a:xfrm>
            <a:off x="477982" y="8658774"/>
            <a:ext cx="6001195" cy="769441"/>
          </a:xfrm>
          <a:prstGeom prst="rect">
            <a:avLst/>
          </a:prstGeom>
        </p:spPr>
        <p:txBody>
          <a:bodyPr wrap="square">
            <a:spAutoFit/>
          </a:bodyPr>
          <a:lstStyle/>
          <a:p>
            <a:r>
              <a:rPr lang="en-GB" sz="1100" dirty="0">
                <a:latin typeface="Lucida Grande" charset="0"/>
                <a:ea typeface="ＭＳ 明朝" charset="-128"/>
              </a:rPr>
              <a:t>If you type </a:t>
            </a:r>
            <a:r>
              <a:rPr lang="en-GB" sz="1100" b="1" dirty="0">
                <a:latin typeface="Courier" pitchFamily="2" charset="0"/>
                <a:ea typeface="ＭＳ 明朝" charset="-128"/>
              </a:rPr>
              <a:t>ls sec5* </a:t>
            </a:r>
            <a:r>
              <a:rPr lang="en-GB" sz="1100" b="1" dirty="0">
                <a:latin typeface="Lucida Grande" charset="0"/>
                <a:ea typeface="ＭＳ 明朝" charset="-128"/>
              </a:rPr>
              <a:t> </a:t>
            </a:r>
            <a:r>
              <a:rPr lang="en-GB" sz="1100" dirty="0">
                <a:latin typeface="Lucida Grande" charset="0"/>
                <a:ea typeface="ＭＳ 明朝" charset="-128"/>
              </a:rPr>
              <a:t>in your terminal you will now find you have files with much nicer names</a:t>
            </a:r>
          </a:p>
          <a:p>
            <a:endParaRPr lang="en-GB" sz="1100" dirty="0">
              <a:latin typeface="Lucida Grande" charset="0"/>
              <a:ea typeface="ＭＳ 明朝" charset="-128"/>
            </a:endParaRPr>
          </a:p>
          <a:p>
            <a:endParaRPr lang="en-GB" sz="1100" dirty="0">
              <a:latin typeface="Lucida Grande" charset="0"/>
              <a:ea typeface="ＭＳ 明朝" charset="-128"/>
            </a:endParaRPr>
          </a:p>
        </p:txBody>
      </p:sp>
      <p:sp>
        <p:nvSpPr>
          <p:cNvPr id="19" name="Rectangle 18"/>
          <p:cNvSpPr/>
          <p:nvPr/>
        </p:nvSpPr>
        <p:spPr>
          <a:xfrm>
            <a:off x="0" y="161366"/>
            <a:ext cx="955964" cy="461665"/>
          </a:xfrm>
          <a:prstGeom prst="rect">
            <a:avLst/>
          </a:prstGeom>
        </p:spPr>
        <p:txBody>
          <a:bodyPr wrap="square">
            <a:spAutoFit/>
          </a:bodyPr>
          <a:lstStyle/>
          <a:p>
            <a:pPr algn="ctr"/>
            <a:r>
              <a:rPr lang="en-GB" sz="2400" dirty="0">
                <a:latin typeface="Lucida Grande" charset="0"/>
                <a:ea typeface="ＭＳ 明朝" charset="-128"/>
              </a:rPr>
              <a:t>1</a:t>
            </a:r>
            <a:endParaRPr lang="en-US" sz="1801" dirty="0"/>
          </a:p>
        </p:txBody>
      </p:sp>
      <p:sp>
        <p:nvSpPr>
          <p:cNvPr id="15" name="Rectangle 14"/>
          <p:cNvSpPr/>
          <p:nvPr/>
        </p:nvSpPr>
        <p:spPr>
          <a:xfrm>
            <a:off x="704794" y="1375388"/>
            <a:ext cx="5913798" cy="646331"/>
          </a:xfrm>
          <a:prstGeom prst="rect">
            <a:avLst/>
          </a:prstGeom>
        </p:spPr>
        <p:txBody>
          <a:bodyPr wrap="none">
            <a:spAutoFit/>
          </a:bodyPr>
          <a:lstStyle/>
          <a:p>
            <a:r>
              <a:rPr lang="en-US" sz="1200" dirty="0">
                <a:latin typeface="Lucida Grande" charset="0"/>
                <a:cs typeface="Lucida Grande" charset="0"/>
              </a:rPr>
              <a:t>The names of the files the MARS tools output are taken from the name of </a:t>
            </a:r>
          </a:p>
          <a:p>
            <a:r>
              <a:rPr lang="en-US" sz="1200" dirty="0">
                <a:latin typeface="Lucida Grande" charset="0"/>
                <a:cs typeface="Lucida Grande" charset="0"/>
              </a:rPr>
              <a:t>NEF file Entry. If we change this at the start of the stream it will give better </a:t>
            </a:r>
          </a:p>
          <a:p>
            <a:r>
              <a:rPr lang="en-US" sz="1200" dirty="0">
                <a:latin typeface="Lucida Grande" charset="0"/>
                <a:cs typeface="Lucida Grande" charset="0"/>
              </a:rPr>
              <a:t>file names but won’t affect the original file on disk (unless you write it first)</a:t>
            </a:r>
          </a:p>
        </p:txBody>
      </p:sp>
      <p:sp>
        <p:nvSpPr>
          <p:cNvPr id="28" name="TextBox 27">
            <a:extLst>
              <a:ext uri="{FF2B5EF4-FFF2-40B4-BE49-F238E27FC236}">
                <a16:creationId xmlns:a16="http://schemas.microsoft.com/office/drawing/2014/main" id="{643A6B22-56F7-5457-8943-0838E1BE2631}"/>
              </a:ext>
            </a:extLst>
          </p:cNvPr>
          <p:cNvSpPr txBox="1"/>
          <p:nvPr/>
        </p:nvSpPr>
        <p:spPr>
          <a:xfrm>
            <a:off x="5346128" y="10729720"/>
            <a:ext cx="343364" cy="369332"/>
          </a:xfrm>
          <a:prstGeom prst="rect">
            <a:avLst/>
          </a:prstGeom>
          <a:noFill/>
        </p:spPr>
        <p:txBody>
          <a:bodyPr wrap="none" rtlCol="0">
            <a:spAutoFit/>
          </a:bodyPr>
          <a:lstStyle/>
          <a:p>
            <a:r>
              <a:rPr lang="en-US" dirty="0">
                <a:solidFill>
                  <a:schemeClr val="bg1"/>
                </a:solidFill>
              </a:rPr>
              <a:t>…</a:t>
            </a:r>
          </a:p>
        </p:txBody>
      </p:sp>
      <p:pic>
        <p:nvPicPr>
          <p:cNvPr id="2" name="Picture 1">
            <a:extLst>
              <a:ext uri="{FF2B5EF4-FFF2-40B4-BE49-F238E27FC236}">
                <a16:creationId xmlns:a16="http://schemas.microsoft.com/office/drawing/2014/main" id="{E6A6B4AF-78E5-C85C-B863-B44137FFAB7C}"/>
              </a:ext>
            </a:extLst>
          </p:cNvPr>
          <p:cNvPicPr>
            <a:picLocks noChangeAspect="1"/>
          </p:cNvPicPr>
          <p:nvPr/>
        </p:nvPicPr>
        <p:blipFill>
          <a:blip r:embed="rId3"/>
          <a:stretch>
            <a:fillRect/>
          </a:stretch>
        </p:blipFill>
        <p:spPr>
          <a:xfrm>
            <a:off x="921382" y="2309636"/>
            <a:ext cx="5057316" cy="2352481"/>
          </a:xfrm>
          <a:prstGeom prst="rect">
            <a:avLst/>
          </a:prstGeom>
        </p:spPr>
      </p:pic>
      <p:pic>
        <p:nvPicPr>
          <p:cNvPr id="3" name="Picture 2">
            <a:extLst>
              <a:ext uri="{FF2B5EF4-FFF2-40B4-BE49-F238E27FC236}">
                <a16:creationId xmlns:a16="http://schemas.microsoft.com/office/drawing/2014/main" id="{7DB16F25-3CD6-D6C1-2E40-1FF2DE314D91}"/>
              </a:ext>
            </a:extLst>
          </p:cNvPr>
          <p:cNvPicPr>
            <a:picLocks noChangeAspect="1"/>
          </p:cNvPicPr>
          <p:nvPr/>
        </p:nvPicPr>
        <p:blipFill>
          <a:blip r:embed="rId4"/>
          <a:stretch>
            <a:fillRect/>
          </a:stretch>
        </p:blipFill>
        <p:spPr>
          <a:xfrm>
            <a:off x="758429" y="6787817"/>
            <a:ext cx="4432300" cy="1625600"/>
          </a:xfrm>
          <a:prstGeom prst="rect">
            <a:avLst/>
          </a:prstGeom>
        </p:spPr>
      </p:pic>
      <p:pic>
        <p:nvPicPr>
          <p:cNvPr id="4" name="Picture 3">
            <a:extLst>
              <a:ext uri="{FF2B5EF4-FFF2-40B4-BE49-F238E27FC236}">
                <a16:creationId xmlns:a16="http://schemas.microsoft.com/office/drawing/2014/main" id="{DC8DB5CB-D317-D083-E6AC-85534D07B39A}"/>
              </a:ext>
            </a:extLst>
          </p:cNvPr>
          <p:cNvPicPr>
            <a:picLocks noChangeAspect="1"/>
          </p:cNvPicPr>
          <p:nvPr/>
        </p:nvPicPr>
        <p:blipFill>
          <a:blip r:embed="rId5"/>
          <a:stretch>
            <a:fillRect/>
          </a:stretch>
        </p:blipFill>
        <p:spPr>
          <a:xfrm>
            <a:off x="471487" y="9176046"/>
            <a:ext cx="5500716" cy="507599"/>
          </a:xfrm>
          <a:prstGeom prst="rect">
            <a:avLst/>
          </a:prstGeom>
        </p:spPr>
      </p:pic>
      <p:sp>
        <p:nvSpPr>
          <p:cNvPr id="9" name="Rectangle 8">
            <a:extLst>
              <a:ext uri="{FF2B5EF4-FFF2-40B4-BE49-F238E27FC236}">
                <a16:creationId xmlns:a16="http://schemas.microsoft.com/office/drawing/2014/main" id="{20564AAA-15D3-E277-ED95-221EA06F1390}"/>
              </a:ext>
            </a:extLst>
          </p:cNvPr>
          <p:cNvSpPr/>
          <p:nvPr/>
        </p:nvSpPr>
        <p:spPr>
          <a:xfrm>
            <a:off x="471487" y="9734435"/>
            <a:ext cx="5626635" cy="622158"/>
          </a:xfrm>
          <a:prstGeom prst="rect">
            <a:avLst/>
          </a:prstGeom>
        </p:spPr>
        <p:txBody>
          <a:bodyPr wrap="square">
            <a:spAutoFit/>
          </a:bodyPr>
          <a:lstStyle/>
          <a:p>
            <a:pPr>
              <a:lnSpc>
                <a:spcPct val="150000"/>
              </a:lnSpc>
            </a:pPr>
            <a:r>
              <a:rPr lang="en-GB" sz="1200" dirty="0">
                <a:latin typeface="Lucida Grande" charset="0"/>
                <a:ea typeface="Lucida Grande" charset="0"/>
                <a:cs typeface="Lucida Grande" charset="0"/>
              </a:rPr>
              <a:t>To import you data back into NEF after assignment with MARS [</a:t>
            </a:r>
            <a:r>
              <a:rPr lang="en-GB" sz="1200" dirty="0" err="1">
                <a:latin typeface="Courier New" panose="02070309020205020404" pitchFamily="49" charset="0"/>
                <a:ea typeface="Lucida Grande" charset="0"/>
                <a:cs typeface="Courier New" panose="02070309020205020404" pitchFamily="49" charset="0"/>
              </a:rPr>
              <a:t>runmars</a:t>
            </a:r>
            <a:r>
              <a:rPr lang="en-GB" sz="1200" dirty="0">
                <a:latin typeface="Courier New" panose="02070309020205020404" pitchFamily="49" charset="0"/>
                <a:ea typeface="Lucida Grande" charset="0"/>
                <a:cs typeface="Courier New" panose="02070309020205020404" pitchFamily="49" charset="0"/>
              </a:rPr>
              <a:t> sec5.inp</a:t>
            </a:r>
            <a:r>
              <a:rPr lang="en-GB" sz="1200" dirty="0">
                <a:latin typeface="Lucida Grande" charset="0"/>
                <a:ea typeface="Lucida Grande" charset="0"/>
                <a:cs typeface="Lucida Grande" charset="0"/>
              </a:rPr>
              <a:t>]  you can do </a:t>
            </a:r>
          </a:p>
        </p:txBody>
      </p:sp>
      <p:pic>
        <p:nvPicPr>
          <p:cNvPr id="22" name="Picture 21">
            <a:extLst>
              <a:ext uri="{FF2B5EF4-FFF2-40B4-BE49-F238E27FC236}">
                <a16:creationId xmlns:a16="http://schemas.microsoft.com/office/drawing/2014/main" id="{201436B0-A892-BF91-E3AC-6A1C82999FC5}"/>
              </a:ext>
            </a:extLst>
          </p:cNvPr>
          <p:cNvPicPr>
            <a:picLocks noChangeAspect="1"/>
          </p:cNvPicPr>
          <p:nvPr/>
        </p:nvPicPr>
        <p:blipFill>
          <a:blip r:embed="rId6"/>
          <a:stretch>
            <a:fillRect/>
          </a:stretch>
        </p:blipFill>
        <p:spPr>
          <a:xfrm>
            <a:off x="763854" y="10515870"/>
            <a:ext cx="5041900" cy="1054100"/>
          </a:xfrm>
          <a:prstGeom prst="rect">
            <a:avLst/>
          </a:prstGeom>
        </p:spPr>
      </p:pic>
    </p:spTree>
    <p:extLst>
      <p:ext uri="{BB962C8B-B14F-4D97-AF65-F5344CB8AC3E}">
        <p14:creationId xmlns:p14="http://schemas.microsoft.com/office/powerpoint/2010/main" val="2128235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4316F52-25B0-D3D3-04E2-DBCEFDFF65FB}"/>
              </a:ext>
            </a:extLst>
          </p:cNvPr>
          <p:cNvSpPr>
            <a:spLocks noGrp="1"/>
          </p:cNvSpPr>
          <p:nvPr>
            <p:ph type="sldNum" sz="quarter" idx="12"/>
          </p:nvPr>
        </p:nvSpPr>
        <p:spPr/>
        <p:txBody>
          <a:bodyPr/>
          <a:lstStyle/>
          <a:p>
            <a:fld id="{EAB789F6-3BD3-1645-B8E5-7AE28DC0F5BB}" type="slidenum">
              <a:rPr lang="en-US" smtClean="0"/>
              <a:t>12</a:t>
            </a:fld>
            <a:endParaRPr lang="en-US" dirty="0"/>
          </a:p>
        </p:txBody>
      </p:sp>
      <p:pic>
        <p:nvPicPr>
          <p:cNvPr id="5" name="Picture 4">
            <a:extLst>
              <a:ext uri="{FF2B5EF4-FFF2-40B4-BE49-F238E27FC236}">
                <a16:creationId xmlns:a16="http://schemas.microsoft.com/office/drawing/2014/main" id="{93AFF9B0-7664-7D25-F7DE-EE8D86323B71}"/>
              </a:ext>
            </a:extLst>
          </p:cNvPr>
          <p:cNvPicPr>
            <a:picLocks noChangeAspect="1"/>
          </p:cNvPicPr>
          <p:nvPr/>
        </p:nvPicPr>
        <p:blipFill rotWithShape="1">
          <a:blip r:embed="rId2"/>
          <a:srcRect t="8954" r="22655"/>
          <a:stretch/>
        </p:blipFill>
        <p:spPr>
          <a:xfrm>
            <a:off x="333783" y="4422448"/>
            <a:ext cx="5601823" cy="2306666"/>
          </a:xfrm>
          <a:prstGeom prst="rect">
            <a:avLst/>
          </a:prstGeom>
        </p:spPr>
      </p:pic>
      <p:sp>
        <p:nvSpPr>
          <p:cNvPr id="6" name="Rectangle 5">
            <a:extLst>
              <a:ext uri="{FF2B5EF4-FFF2-40B4-BE49-F238E27FC236}">
                <a16:creationId xmlns:a16="http://schemas.microsoft.com/office/drawing/2014/main" id="{E5E074EB-41E6-CE5C-4D82-F160A5E51E37}"/>
              </a:ext>
            </a:extLst>
          </p:cNvPr>
          <p:cNvSpPr/>
          <p:nvPr/>
        </p:nvSpPr>
        <p:spPr>
          <a:xfrm>
            <a:off x="0" y="2"/>
            <a:ext cx="955964" cy="831273"/>
          </a:xfrm>
          <a:prstGeom prst="rect">
            <a:avLst/>
          </a:prstGeom>
          <a:solidFill>
            <a:srgbClr val="03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7" name="Rectangle 6">
            <a:extLst>
              <a:ext uri="{FF2B5EF4-FFF2-40B4-BE49-F238E27FC236}">
                <a16:creationId xmlns:a16="http://schemas.microsoft.com/office/drawing/2014/main" id="{28DAD107-BBBE-46DC-D70D-8EC0B33024BE}"/>
              </a:ext>
            </a:extLst>
          </p:cNvPr>
          <p:cNvSpPr/>
          <p:nvPr/>
        </p:nvSpPr>
        <p:spPr>
          <a:xfrm>
            <a:off x="2657095" y="242987"/>
            <a:ext cx="1872629" cy="461665"/>
          </a:xfrm>
          <a:prstGeom prst="rect">
            <a:avLst/>
          </a:prstGeom>
        </p:spPr>
        <p:txBody>
          <a:bodyPr wrap="none">
            <a:spAutoFit/>
          </a:bodyPr>
          <a:lstStyle/>
          <a:p>
            <a:pPr algn="ctr"/>
            <a:r>
              <a:rPr lang="en-GB" sz="2400" dirty="0">
                <a:latin typeface="Lucida Grande" charset="0"/>
                <a:ea typeface="ＭＳ 明朝" charset="-128"/>
              </a:rPr>
              <a:t>Where next</a:t>
            </a:r>
            <a:endParaRPr lang="en-US" sz="1801" dirty="0"/>
          </a:p>
        </p:txBody>
      </p:sp>
      <p:sp>
        <p:nvSpPr>
          <p:cNvPr id="8" name="Rectangle 7">
            <a:extLst>
              <a:ext uri="{FF2B5EF4-FFF2-40B4-BE49-F238E27FC236}">
                <a16:creationId xmlns:a16="http://schemas.microsoft.com/office/drawing/2014/main" id="{F1E120F2-0438-DBCC-B75D-413A940248D6}"/>
              </a:ext>
            </a:extLst>
          </p:cNvPr>
          <p:cNvSpPr/>
          <p:nvPr/>
        </p:nvSpPr>
        <p:spPr>
          <a:xfrm>
            <a:off x="5689492" y="554276"/>
            <a:ext cx="1213794" cy="276999"/>
          </a:xfrm>
          <a:prstGeom prst="rect">
            <a:avLst/>
          </a:prstGeom>
        </p:spPr>
        <p:txBody>
          <a:bodyPr wrap="none">
            <a:spAutoFit/>
          </a:bodyPr>
          <a:lstStyle/>
          <a:p>
            <a:r>
              <a:rPr lang="en-US" sz="1200" dirty="0">
                <a:latin typeface="Lucida Grande" charset="0"/>
                <a:ea typeface="Lucida Grande" charset="0"/>
                <a:cs typeface="Lucida Grande" charset="0"/>
              </a:rPr>
              <a:t>NEF-Pipelines</a:t>
            </a:r>
            <a:endParaRPr lang="en-GB" sz="1200" dirty="0"/>
          </a:p>
        </p:txBody>
      </p:sp>
      <p:sp>
        <p:nvSpPr>
          <p:cNvPr id="9" name="Rectangle 8">
            <a:extLst>
              <a:ext uri="{FF2B5EF4-FFF2-40B4-BE49-F238E27FC236}">
                <a16:creationId xmlns:a16="http://schemas.microsoft.com/office/drawing/2014/main" id="{A0706FD7-2ABA-4D30-74BC-8F981DF91BDE}"/>
              </a:ext>
            </a:extLst>
          </p:cNvPr>
          <p:cNvSpPr/>
          <p:nvPr/>
        </p:nvSpPr>
        <p:spPr>
          <a:xfrm>
            <a:off x="0" y="161366"/>
            <a:ext cx="955964" cy="461665"/>
          </a:xfrm>
          <a:prstGeom prst="rect">
            <a:avLst/>
          </a:prstGeom>
        </p:spPr>
        <p:txBody>
          <a:bodyPr wrap="square">
            <a:spAutoFit/>
          </a:bodyPr>
          <a:lstStyle/>
          <a:p>
            <a:pPr algn="ctr"/>
            <a:r>
              <a:rPr lang="en-GB" sz="2400" dirty="0">
                <a:latin typeface="Lucida Grande" charset="0"/>
                <a:ea typeface="ＭＳ 明朝" charset="-128"/>
              </a:rPr>
              <a:t>1</a:t>
            </a:r>
            <a:endParaRPr lang="en-US" sz="1801" dirty="0"/>
          </a:p>
        </p:txBody>
      </p:sp>
      <p:sp>
        <p:nvSpPr>
          <p:cNvPr id="10" name="Rectangle 9">
            <a:extLst>
              <a:ext uri="{FF2B5EF4-FFF2-40B4-BE49-F238E27FC236}">
                <a16:creationId xmlns:a16="http://schemas.microsoft.com/office/drawing/2014/main" id="{5CBF21CA-B2FA-8657-5F82-A7C472E74338}"/>
              </a:ext>
            </a:extLst>
          </p:cNvPr>
          <p:cNvSpPr/>
          <p:nvPr/>
        </p:nvSpPr>
        <p:spPr>
          <a:xfrm>
            <a:off x="0" y="778239"/>
            <a:ext cx="6858000" cy="310113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11" name="Rectangle 10">
            <a:extLst>
              <a:ext uri="{FF2B5EF4-FFF2-40B4-BE49-F238E27FC236}">
                <a16:creationId xmlns:a16="http://schemas.microsoft.com/office/drawing/2014/main" id="{71CDF4D7-5A2C-63DB-A7DF-8AFE9A497763}"/>
              </a:ext>
            </a:extLst>
          </p:cNvPr>
          <p:cNvSpPr/>
          <p:nvPr/>
        </p:nvSpPr>
        <p:spPr>
          <a:xfrm>
            <a:off x="426204" y="1023566"/>
            <a:ext cx="5626635" cy="2826158"/>
          </a:xfrm>
          <a:prstGeom prst="rect">
            <a:avLst/>
          </a:prstGeom>
        </p:spPr>
        <p:txBody>
          <a:bodyPr wrap="square">
            <a:spAutoFit/>
          </a:bodyPr>
          <a:lstStyle/>
          <a:p>
            <a:pPr>
              <a:lnSpc>
                <a:spcPct val="150000"/>
              </a:lnSpc>
            </a:pPr>
            <a:r>
              <a:rPr lang="en-GB" sz="1200" dirty="0">
                <a:latin typeface="Lucida Grande" charset="0"/>
                <a:ea typeface="Lucida Grande" charset="0"/>
                <a:cs typeface="Lucida Grande" charset="0"/>
              </a:rPr>
              <a:t>There is a lot more you can do with NEF-Pipelines including:</a:t>
            </a:r>
          </a:p>
          <a:p>
            <a:pPr marL="228600" indent="-228600">
              <a:lnSpc>
                <a:spcPct val="150000"/>
              </a:lnSpc>
              <a:buAutoNum type="arabicPeriod"/>
            </a:pPr>
            <a:r>
              <a:rPr lang="en-GB" sz="1200" dirty="0">
                <a:latin typeface="Lucida Grande" charset="0"/>
                <a:ea typeface="Lucida Grande" charset="0"/>
                <a:cs typeface="Lucida Grande" charset="0"/>
              </a:rPr>
              <a:t>manipulating chains and </a:t>
            </a:r>
            <a:r>
              <a:rPr lang="en-GB" sz="1200" dirty="0" err="1">
                <a:latin typeface="Lucida Grande" charset="0"/>
                <a:ea typeface="Lucida Grande" charset="0"/>
                <a:cs typeface="Lucida Grande" charset="0"/>
              </a:rPr>
              <a:t>nef</a:t>
            </a:r>
            <a:r>
              <a:rPr lang="en-GB" sz="1200" dirty="0">
                <a:latin typeface="Lucida Grande" charset="0"/>
                <a:ea typeface="Lucida Grande" charset="0"/>
                <a:cs typeface="Lucida Grande" charset="0"/>
              </a:rPr>
              <a:t> file contents [frames and loops].</a:t>
            </a:r>
          </a:p>
          <a:p>
            <a:pPr marL="228600" indent="-228600">
              <a:lnSpc>
                <a:spcPct val="150000"/>
              </a:lnSpc>
              <a:buAutoNum type="arabicPeriod"/>
            </a:pPr>
            <a:r>
              <a:rPr lang="en-GB" sz="1200" dirty="0">
                <a:latin typeface="Lucida Grande" charset="0"/>
                <a:ea typeface="Lucida Grande" charset="0"/>
                <a:cs typeface="Lucida Grande" charset="0"/>
              </a:rPr>
              <a:t>de-assigning  specific data</a:t>
            </a:r>
          </a:p>
          <a:p>
            <a:pPr marL="228600" indent="-228600">
              <a:lnSpc>
                <a:spcPct val="150000"/>
              </a:lnSpc>
              <a:buAutoNum type="arabicPeriod"/>
            </a:pPr>
            <a:r>
              <a:rPr lang="en-GB" sz="1200" dirty="0">
                <a:latin typeface="Lucida Grande" charset="0"/>
                <a:ea typeface="Lucida Grande" charset="0"/>
                <a:cs typeface="Lucida Grande" charset="0"/>
              </a:rPr>
              <a:t>importing data from the </a:t>
            </a:r>
            <a:r>
              <a:rPr lang="en-GB" sz="1200" dirty="0" err="1">
                <a:latin typeface="Lucida Grande" charset="0"/>
                <a:ea typeface="Lucida Grande" charset="0"/>
                <a:cs typeface="Lucida Grande" charset="0"/>
              </a:rPr>
              <a:t>bmrb</a:t>
            </a:r>
            <a:endParaRPr lang="en-GB" sz="1200" dirty="0">
              <a:latin typeface="Lucida Grande" charset="0"/>
              <a:ea typeface="Lucida Grande" charset="0"/>
              <a:cs typeface="Lucida Grande" charset="0"/>
            </a:endParaRPr>
          </a:p>
          <a:p>
            <a:pPr marL="228600" indent="-228600">
              <a:lnSpc>
                <a:spcPct val="150000"/>
              </a:lnSpc>
              <a:buAutoNum type="arabicPeriod"/>
            </a:pPr>
            <a:r>
              <a:rPr lang="en-GB" sz="1200" dirty="0">
                <a:latin typeface="Lucida Grande" charset="0"/>
                <a:ea typeface="Lucida Grande" charset="0"/>
                <a:cs typeface="Lucida Grande" charset="0"/>
              </a:rPr>
              <a:t>aligning imported data with the molecular system</a:t>
            </a:r>
          </a:p>
          <a:p>
            <a:pPr marL="228600" indent="-228600">
              <a:lnSpc>
                <a:spcPct val="150000"/>
              </a:lnSpc>
              <a:buAutoNum type="arabicPeriod"/>
            </a:pPr>
            <a:r>
              <a:rPr lang="en-GB" sz="1200" dirty="0">
                <a:latin typeface="Lucida Grande" charset="0"/>
                <a:ea typeface="Lucida Grande" charset="0"/>
                <a:cs typeface="Lucida Grande" charset="0"/>
              </a:rPr>
              <a:t>calculating shifts of </a:t>
            </a:r>
            <a:r>
              <a:rPr lang="en-GB" sz="1200" dirty="0" err="1">
                <a:latin typeface="Lucida Grande" charset="0"/>
                <a:ea typeface="Lucida Grande" charset="0"/>
                <a:cs typeface="Lucida Grande" charset="0"/>
              </a:rPr>
              <a:t>pdb</a:t>
            </a:r>
            <a:r>
              <a:rPr lang="en-GB" sz="1200" dirty="0">
                <a:latin typeface="Lucida Grande" charset="0"/>
                <a:ea typeface="Lucida Grande" charset="0"/>
                <a:cs typeface="Lucida Grande" charset="0"/>
              </a:rPr>
              <a:t> structures and </a:t>
            </a:r>
            <a:r>
              <a:rPr lang="en-GB" sz="1200" dirty="0" err="1">
                <a:latin typeface="Lucida Grande" charset="0"/>
                <a:ea typeface="Lucida Grande" charset="0"/>
                <a:cs typeface="Lucida Grande" charset="0"/>
              </a:rPr>
              <a:t>alphafold</a:t>
            </a:r>
            <a:r>
              <a:rPr lang="en-GB" sz="1200" dirty="0">
                <a:latin typeface="Lucida Grande" charset="0"/>
                <a:ea typeface="Lucida Grande" charset="0"/>
                <a:cs typeface="Lucida Grande" charset="0"/>
              </a:rPr>
              <a:t> structures with the online shiftx2 server</a:t>
            </a:r>
          </a:p>
          <a:p>
            <a:pPr marL="228600" indent="-228600">
              <a:lnSpc>
                <a:spcPct val="150000"/>
              </a:lnSpc>
              <a:buAutoNum type="arabicPeriod"/>
            </a:pPr>
            <a:r>
              <a:rPr lang="en-GB" sz="1200" dirty="0">
                <a:latin typeface="Lucida Grande" charset="0"/>
                <a:ea typeface="Lucida Grande" charset="0"/>
                <a:cs typeface="Lucida Grande" charset="0"/>
              </a:rPr>
              <a:t>Read in and simulate RDCs with PALEs</a:t>
            </a:r>
          </a:p>
          <a:p>
            <a:pPr marL="228600" indent="-228600">
              <a:lnSpc>
                <a:spcPct val="150000"/>
              </a:lnSpc>
              <a:buAutoNum type="arabicPeriod"/>
            </a:pPr>
            <a:r>
              <a:rPr lang="en-GB" sz="1200" dirty="0">
                <a:latin typeface="Lucida Grande" charset="0"/>
                <a:ea typeface="Lucida Grande" charset="0"/>
                <a:cs typeface="Lucida Grande" charset="0"/>
              </a:rPr>
              <a:t>You can align and trim PDB and </a:t>
            </a:r>
            <a:r>
              <a:rPr lang="en-GB" sz="1200" dirty="0" err="1">
                <a:latin typeface="Lucida Grande" charset="0"/>
                <a:ea typeface="Lucida Grande" charset="0"/>
                <a:cs typeface="Lucida Grande" charset="0"/>
              </a:rPr>
              <a:t>mmcif</a:t>
            </a:r>
            <a:r>
              <a:rPr lang="en-GB" sz="1200" dirty="0">
                <a:latin typeface="Lucida Grande" charset="0"/>
                <a:ea typeface="Lucida Grande" charset="0"/>
                <a:cs typeface="Lucida Grande" charset="0"/>
              </a:rPr>
              <a:t> files to you molecular system</a:t>
            </a:r>
            <a:br>
              <a:rPr lang="en-GB" sz="1200" dirty="0">
                <a:latin typeface="Lucida Grande" charset="0"/>
                <a:ea typeface="Lucida Grande" charset="0"/>
                <a:cs typeface="Lucida Grande" charset="0"/>
              </a:rPr>
            </a:br>
            <a:r>
              <a:rPr lang="en-GB" sz="1200" dirty="0">
                <a:latin typeface="Lucida Grande" charset="0"/>
                <a:ea typeface="Lucida Grande" charset="0"/>
                <a:cs typeface="Lucida Grande" charset="0"/>
              </a:rPr>
              <a:t>to just name some highlights off the cuff</a:t>
            </a:r>
          </a:p>
        </p:txBody>
      </p:sp>
      <p:sp>
        <p:nvSpPr>
          <p:cNvPr id="14" name="Rectangle 13">
            <a:extLst>
              <a:ext uri="{FF2B5EF4-FFF2-40B4-BE49-F238E27FC236}">
                <a16:creationId xmlns:a16="http://schemas.microsoft.com/office/drawing/2014/main" id="{A45CEFD0-AC74-75E1-0118-B71DB30164A4}"/>
              </a:ext>
            </a:extLst>
          </p:cNvPr>
          <p:cNvSpPr/>
          <p:nvPr/>
        </p:nvSpPr>
        <p:spPr>
          <a:xfrm>
            <a:off x="333784" y="4011098"/>
            <a:ext cx="5626635" cy="345159"/>
          </a:xfrm>
          <a:prstGeom prst="rect">
            <a:avLst/>
          </a:prstGeom>
        </p:spPr>
        <p:txBody>
          <a:bodyPr wrap="square">
            <a:spAutoFit/>
          </a:bodyPr>
          <a:lstStyle/>
          <a:p>
            <a:pPr>
              <a:lnSpc>
                <a:spcPct val="150000"/>
              </a:lnSpc>
            </a:pPr>
            <a:r>
              <a:rPr lang="en-GB" sz="1200" dirty="0">
                <a:latin typeface="Lucida Grande" charset="0"/>
                <a:cs typeface="Lucida Grande" charset="0"/>
              </a:rPr>
              <a:t>To get an outline of the available commands</a:t>
            </a:r>
            <a:r>
              <a:rPr lang="en-GB" sz="1200" dirty="0">
                <a:latin typeface="Courier New" panose="02070309020205020404" pitchFamily="49" charset="0"/>
                <a:ea typeface="Lucida Grande" charset="0"/>
                <a:cs typeface="Courier New" panose="02070309020205020404" pitchFamily="49" charset="0"/>
              </a:rPr>
              <a:t>: </a:t>
            </a:r>
            <a:r>
              <a:rPr lang="en-GB" sz="1200" dirty="0" err="1">
                <a:latin typeface="Courier New" panose="02070309020205020404" pitchFamily="49" charset="0"/>
                <a:ea typeface="Lucida Grande" charset="0"/>
                <a:cs typeface="Courier New" panose="02070309020205020404" pitchFamily="49" charset="0"/>
              </a:rPr>
              <a:t>nef</a:t>
            </a:r>
            <a:r>
              <a:rPr lang="en-GB" sz="1200" dirty="0">
                <a:latin typeface="Courier New" panose="02070309020205020404" pitchFamily="49" charset="0"/>
                <a:ea typeface="Lucida Grande" charset="0"/>
                <a:cs typeface="Courier New" panose="02070309020205020404" pitchFamily="49" charset="0"/>
              </a:rPr>
              <a:t> help command</a:t>
            </a:r>
            <a:endParaRPr lang="en-GB" sz="1200" dirty="0">
              <a:latin typeface="Lucida Grande" charset="0"/>
              <a:ea typeface="Lucida Grande" charset="0"/>
              <a:cs typeface="Lucida Grande" charset="0"/>
            </a:endParaRPr>
          </a:p>
        </p:txBody>
      </p:sp>
      <p:sp>
        <p:nvSpPr>
          <p:cNvPr id="16" name="TextBox 15">
            <a:extLst>
              <a:ext uri="{FF2B5EF4-FFF2-40B4-BE49-F238E27FC236}">
                <a16:creationId xmlns:a16="http://schemas.microsoft.com/office/drawing/2014/main" id="{7BDC75B9-D0C6-693B-1D16-7BCCBB619939}"/>
              </a:ext>
            </a:extLst>
          </p:cNvPr>
          <p:cNvSpPr txBox="1"/>
          <p:nvPr/>
        </p:nvSpPr>
        <p:spPr>
          <a:xfrm>
            <a:off x="2426345" y="6205358"/>
            <a:ext cx="3440150" cy="369332"/>
          </a:xfrm>
          <a:prstGeom prst="rect">
            <a:avLst/>
          </a:prstGeom>
          <a:noFill/>
        </p:spPr>
        <p:txBody>
          <a:bodyPr wrap="square">
            <a:spAutoFit/>
          </a:bodyPr>
          <a:lstStyle/>
          <a:p>
            <a:r>
              <a:rPr lang="en-GB" sz="1800" dirty="0">
                <a:latin typeface="Lucida Grande" charset="0"/>
                <a:cs typeface="Lucida Grande" charset="0"/>
              </a:rPr>
              <a:t>…</a:t>
            </a:r>
            <a:endParaRPr lang="en-US" dirty="0"/>
          </a:p>
        </p:txBody>
      </p:sp>
      <p:sp>
        <p:nvSpPr>
          <p:cNvPr id="17" name="Rectangle 16">
            <a:extLst>
              <a:ext uri="{FF2B5EF4-FFF2-40B4-BE49-F238E27FC236}">
                <a16:creationId xmlns:a16="http://schemas.microsoft.com/office/drawing/2014/main" id="{59A11A60-3416-4D43-B645-8950D0BB2A5E}"/>
              </a:ext>
            </a:extLst>
          </p:cNvPr>
          <p:cNvSpPr/>
          <p:nvPr/>
        </p:nvSpPr>
        <p:spPr>
          <a:xfrm>
            <a:off x="333783" y="6887560"/>
            <a:ext cx="5626635" cy="345159"/>
          </a:xfrm>
          <a:prstGeom prst="rect">
            <a:avLst/>
          </a:prstGeom>
        </p:spPr>
        <p:txBody>
          <a:bodyPr wrap="square">
            <a:spAutoFit/>
          </a:bodyPr>
          <a:lstStyle/>
          <a:p>
            <a:pPr>
              <a:lnSpc>
                <a:spcPct val="150000"/>
              </a:lnSpc>
            </a:pPr>
            <a:r>
              <a:rPr lang="en-GB" sz="1200" dirty="0">
                <a:latin typeface="Lucida Grande" charset="0"/>
                <a:ea typeface="Lucida Grande" charset="0"/>
                <a:cs typeface="Lucida Grande" charset="0"/>
              </a:rPr>
              <a:t>and adding a search term filters the tree  </a:t>
            </a:r>
            <a:r>
              <a:rPr lang="en-GB" sz="1200" dirty="0" err="1">
                <a:latin typeface="Courier New" panose="02070309020205020404" pitchFamily="49" charset="0"/>
                <a:ea typeface="Lucida Grande" charset="0"/>
                <a:cs typeface="Courier New" panose="02070309020205020404" pitchFamily="49" charset="0"/>
              </a:rPr>
              <a:t>nef</a:t>
            </a:r>
            <a:r>
              <a:rPr lang="en-GB" sz="1200" dirty="0">
                <a:latin typeface="Courier New" panose="02070309020205020404" pitchFamily="49" charset="0"/>
                <a:ea typeface="Lucida Grande" charset="0"/>
                <a:cs typeface="Courier New" panose="02070309020205020404" pitchFamily="49" charset="0"/>
              </a:rPr>
              <a:t> help commands pales </a:t>
            </a:r>
            <a:endParaRPr lang="en-GB" sz="1200" dirty="0">
              <a:latin typeface="Lucida Grande" charset="0"/>
              <a:ea typeface="Lucida Grande" charset="0"/>
              <a:cs typeface="Lucida Grande" charset="0"/>
            </a:endParaRPr>
          </a:p>
        </p:txBody>
      </p:sp>
      <p:pic>
        <p:nvPicPr>
          <p:cNvPr id="18" name="Picture 17">
            <a:extLst>
              <a:ext uri="{FF2B5EF4-FFF2-40B4-BE49-F238E27FC236}">
                <a16:creationId xmlns:a16="http://schemas.microsoft.com/office/drawing/2014/main" id="{2D024D2E-F2BD-B586-06EC-7BF2AB41011A}"/>
              </a:ext>
            </a:extLst>
          </p:cNvPr>
          <p:cNvPicPr>
            <a:picLocks noChangeAspect="1"/>
          </p:cNvPicPr>
          <p:nvPr/>
        </p:nvPicPr>
        <p:blipFill rotWithShape="1">
          <a:blip r:embed="rId3"/>
          <a:srcRect t="13252"/>
          <a:stretch/>
        </p:blipFill>
        <p:spPr>
          <a:xfrm>
            <a:off x="333785" y="7377227"/>
            <a:ext cx="4000282" cy="1661531"/>
          </a:xfrm>
          <a:prstGeom prst="rect">
            <a:avLst/>
          </a:prstGeom>
        </p:spPr>
      </p:pic>
      <p:sp>
        <p:nvSpPr>
          <p:cNvPr id="19" name="Rectangle 18">
            <a:extLst>
              <a:ext uri="{FF2B5EF4-FFF2-40B4-BE49-F238E27FC236}">
                <a16:creationId xmlns:a16="http://schemas.microsoft.com/office/drawing/2014/main" id="{38657E0E-4D40-F42C-9FEE-CFBF2D4B60A1}"/>
              </a:ext>
            </a:extLst>
          </p:cNvPr>
          <p:cNvSpPr/>
          <p:nvPr/>
        </p:nvSpPr>
        <p:spPr>
          <a:xfrm>
            <a:off x="0" y="9260417"/>
            <a:ext cx="6858000" cy="295217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20" name="Rectangle 19">
            <a:extLst>
              <a:ext uri="{FF2B5EF4-FFF2-40B4-BE49-F238E27FC236}">
                <a16:creationId xmlns:a16="http://schemas.microsoft.com/office/drawing/2014/main" id="{00C966DF-D68F-7C5A-C906-D81B14597CEE}"/>
              </a:ext>
            </a:extLst>
          </p:cNvPr>
          <p:cNvSpPr/>
          <p:nvPr/>
        </p:nvSpPr>
        <p:spPr>
          <a:xfrm>
            <a:off x="159667" y="9386430"/>
            <a:ext cx="6538665" cy="2826158"/>
          </a:xfrm>
          <a:prstGeom prst="rect">
            <a:avLst/>
          </a:prstGeom>
        </p:spPr>
        <p:txBody>
          <a:bodyPr wrap="square">
            <a:spAutoFit/>
          </a:bodyPr>
          <a:lstStyle/>
          <a:p>
            <a:pPr>
              <a:lnSpc>
                <a:spcPct val="150000"/>
              </a:lnSpc>
            </a:pPr>
            <a:r>
              <a:rPr lang="en-US" sz="1200" b="1" dirty="0">
                <a:latin typeface="Lucida Grande" charset="0"/>
                <a:ea typeface="Lucida Grande" charset="0"/>
                <a:cs typeface="Lucida Grande" charset="0"/>
              </a:rPr>
              <a:t>Finally</a:t>
            </a:r>
          </a:p>
          <a:p>
            <a:pPr marL="668338" indent="-212725">
              <a:lnSpc>
                <a:spcPct val="150000"/>
              </a:lnSpc>
              <a:buFont typeface="+mj-lt"/>
              <a:buAutoNum type="arabicPeriod"/>
            </a:pPr>
            <a:r>
              <a:rPr lang="en-US" sz="1200" dirty="0">
                <a:latin typeface="Lucida Grande" charset="0"/>
                <a:ea typeface="Lucida Grande" charset="0"/>
                <a:cs typeface="Lucida Grande" charset="0"/>
              </a:rPr>
              <a:t>NEF-Pipelines can be used as a  python or Julia library</a:t>
            </a:r>
          </a:p>
          <a:p>
            <a:pPr marL="668338" indent="-212725">
              <a:lnSpc>
                <a:spcPct val="150000"/>
              </a:lnSpc>
              <a:buFont typeface="+mj-lt"/>
              <a:buAutoNum type="arabicPeriod"/>
            </a:pPr>
            <a:r>
              <a:rPr lang="en-US" sz="1200" dirty="0">
                <a:latin typeface="Lucida Grande" charset="0"/>
                <a:ea typeface="Lucida Grande" charset="0"/>
                <a:cs typeface="Lucida Grande" charset="0"/>
              </a:rPr>
              <a:t>NEF-Pipelines is under active development, plans include better </a:t>
            </a:r>
            <a:r>
              <a:rPr lang="en-US" sz="1200" dirty="0" err="1">
                <a:latin typeface="Lucida Grande" charset="0"/>
                <a:ea typeface="Lucida Grande" charset="0"/>
                <a:cs typeface="Lucida Grande" charset="0"/>
              </a:rPr>
              <a:t>NMRPipe</a:t>
            </a:r>
            <a:r>
              <a:rPr lang="en-US" sz="1200" dirty="0">
                <a:latin typeface="Lucida Grande" charset="0"/>
                <a:ea typeface="Lucida Grande" charset="0"/>
                <a:cs typeface="Lucida Grande" charset="0"/>
              </a:rPr>
              <a:t> support, Excel IO, basic relaxation data fitting [in beta], support for NEF relaxation data, </a:t>
            </a:r>
            <a:r>
              <a:rPr lang="en-US" sz="1200" dirty="0" err="1">
                <a:latin typeface="Lucida Grande" charset="0"/>
                <a:ea typeface="Lucida Grande" charset="0"/>
                <a:cs typeface="Lucida Grande" charset="0"/>
              </a:rPr>
              <a:t>etc</a:t>
            </a:r>
            <a:r>
              <a:rPr lang="en-US" sz="1200" dirty="0">
                <a:latin typeface="Lucida Grande" charset="0"/>
                <a:ea typeface="Lucida Grande" charset="0"/>
                <a:cs typeface="Lucida Grande" charset="0"/>
              </a:rPr>
              <a:t>…</a:t>
            </a:r>
          </a:p>
          <a:p>
            <a:pPr marL="668338" indent="-212725">
              <a:lnSpc>
                <a:spcPct val="150000"/>
              </a:lnSpc>
              <a:buFont typeface="+mj-lt"/>
              <a:buAutoNum type="arabicPeriod"/>
            </a:pPr>
            <a:r>
              <a:rPr lang="en-US" sz="1200" dirty="0">
                <a:latin typeface="Lucida Grande" charset="0"/>
                <a:ea typeface="Lucida Grande" charset="0"/>
                <a:cs typeface="Lucida Grande" charset="0"/>
              </a:rPr>
              <a:t>If you can’t see what you need contact Gary </a:t>
            </a:r>
            <a:r>
              <a:rPr lang="en-US" sz="1200" dirty="0">
                <a:latin typeface="Lucida Grande" charset="0"/>
                <a:ea typeface="Lucida Grande" charset="0"/>
                <a:cs typeface="Lucida Grande" charset="0"/>
                <a:hlinkClick r:id="rId4"/>
              </a:rPr>
              <a:t>g.s.thompson@kent</a:t>
            </a:r>
            <a:r>
              <a:rPr lang="en-US" sz="1200" dirty="0">
                <a:latin typeface="Lucida Grande" charset="0"/>
                <a:ea typeface="Lucida Grande" charset="0"/>
                <a:cs typeface="Lucida Grande" charset="0"/>
              </a:rPr>
              <a:t> or post a request on the forum and we also support code contributions!</a:t>
            </a:r>
          </a:p>
          <a:p>
            <a:pPr marL="668338" indent="-212725">
              <a:lnSpc>
                <a:spcPct val="150000"/>
              </a:lnSpc>
              <a:buFont typeface="+mj-lt"/>
              <a:buAutoNum type="arabicPeriod"/>
            </a:pPr>
            <a:r>
              <a:rPr lang="en-US" sz="1200" dirty="0">
                <a:latin typeface="Lucida Grande" charset="0"/>
                <a:ea typeface="Lucida Grande" charset="0"/>
                <a:cs typeface="Lucida Grande" charset="0"/>
              </a:rPr>
              <a:t>We plan to publish more workflows on the NEF-Pipelines website</a:t>
            </a:r>
            <a:br>
              <a:rPr lang="en-US" sz="1200" dirty="0">
                <a:latin typeface="Lucida Grande" charset="0"/>
                <a:ea typeface="Lucida Grande" charset="0"/>
                <a:cs typeface="Lucida Grande" charset="0"/>
              </a:rPr>
            </a:br>
            <a:r>
              <a:rPr lang="en-US" sz="1200" dirty="0">
                <a:latin typeface="Lucida Grande" charset="0"/>
                <a:ea typeface="Lucida Grande" charset="0"/>
                <a:cs typeface="Lucida Grande" charset="0"/>
                <a:hlinkClick r:id="rId5"/>
              </a:rPr>
              <a:t>https://github.com/varioustoxins/NEF-Pipelines</a:t>
            </a:r>
            <a:br>
              <a:rPr lang="en-GB" sz="1200" dirty="0">
                <a:latin typeface="Lucida Grande" charset="0"/>
                <a:ea typeface="Lucida Grande" charset="0"/>
                <a:cs typeface="Lucida Grande" charset="0"/>
              </a:rPr>
            </a:br>
            <a:endParaRPr lang="en-US" sz="1200" dirty="0">
              <a:latin typeface="Lucida Grande" charset="0"/>
              <a:ea typeface="Lucida Grande" charset="0"/>
              <a:cs typeface="Lucida Grande" charset="0"/>
            </a:endParaRPr>
          </a:p>
        </p:txBody>
      </p:sp>
    </p:spTree>
    <p:extLst>
      <p:ext uri="{BB962C8B-B14F-4D97-AF65-F5344CB8AC3E}">
        <p14:creationId xmlns:p14="http://schemas.microsoft.com/office/powerpoint/2010/main" val="1413329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60A54F-DD17-740B-26B9-7D2C2B72F9F3}"/>
              </a:ext>
            </a:extLst>
          </p:cNvPr>
          <p:cNvSpPr/>
          <p:nvPr/>
        </p:nvSpPr>
        <p:spPr>
          <a:xfrm>
            <a:off x="0" y="5314956"/>
            <a:ext cx="6858000" cy="697368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pic>
        <p:nvPicPr>
          <p:cNvPr id="11" name="Picture 10">
            <a:extLst>
              <a:ext uri="{FF2B5EF4-FFF2-40B4-BE49-F238E27FC236}">
                <a16:creationId xmlns:a16="http://schemas.microsoft.com/office/drawing/2014/main" id="{82B9E1F1-E2E3-8DF2-4960-EEFB2A4CC60D}"/>
              </a:ext>
            </a:extLst>
          </p:cNvPr>
          <p:cNvPicPr>
            <a:picLocks noChangeAspect="1"/>
          </p:cNvPicPr>
          <p:nvPr/>
        </p:nvPicPr>
        <p:blipFill>
          <a:blip r:embed="rId3"/>
          <a:stretch>
            <a:fillRect/>
          </a:stretch>
        </p:blipFill>
        <p:spPr>
          <a:xfrm>
            <a:off x="471485" y="2005344"/>
            <a:ext cx="4646925" cy="3094199"/>
          </a:xfrm>
          <a:prstGeom prst="rect">
            <a:avLst/>
          </a:prstGeom>
        </p:spPr>
      </p:pic>
      <p:sp>
        <p:nvSpPr>
          <p:cNvPr id="4" name="Slide Number Placeholder 3">
            <a:extLst>
              <a:ext uri="{FF2B5EF4-FFF2-40B4-BE49-F238E27FC236}">
                <a16:creationId xmlns:a16="http://schemas.microsoft.com/office/drawing/2014/main" id="{C84CC092-AB2B-C713-81E8-8002609B7DEA}"/>
              </a:ext>
            </a:extLst>
          </p:cNvPr>
          <p:cNvSpPr>
            <a:spLocks noGrp="1"/>
          </p:cNvSpPr>
          <p:nvPr>
            <p:ph type="sldNum" sz="quarter" idx="12"/>
          </p:nvPr>
        </p:nvSpPr>
        <p:spPr/>
        <p:txBody>
          <a:bodyPr/>
          <a:lstStyle/>
          <a:p>
            <a:fld id="{EAB789F6-3BD3-1645-B8E5-7AE28DC0F5BB}" type="slidenum">
              <a:rPr lang="en-US" smtClean="0"/>
              <a:t>13</a:t>
            </a:fld>
            <a:endParaRPr lang="en-US" dirty="0"/>
          </a:p>
        </p:txBody>
      </p:sp>
      <p:sp>
        <p:nvSpPr>
          <p:cNvPr id="5" name="Rectangle 4">
            <a:extLst>
              <a:ext uri="{FF2B5EF4-FFF2-40B4-BE49-F238E27FC236}">
                <a16:creationId xmlns:a16="http://schemas.microsoft.com/office/drawing/2014/main" id="{D048A927-9112-0574-BEB4-7E7CA1E5EB50}"/>
              </a:ext>
            </a:extLst>
          </p:cNvPr>
          <p:cNvSpPr/>
          <p:nvPr/>
        </p:nvSpPr>
        <p:spPr>
          <a:xfrm>
            <a:off x="0" y="2"/>
            <a:ext cx="955964" cy="831273"/>
          </a:xfrm>
          <a:prstGeom prst="rect">
            <a:avLst/>
          </a:prstGeom>
          <a:solidFill>
            <a:srgbClr val="03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6" name="Rectangle 5">
            <a:extLst>
              <a:ext uri="{FF2B5EF4-FFF2-40B4-BE49-F238E27FC236}">
                <a16:creationId xmlns:a16="http://schemas.microsoft.com/office/drawing/2014/main" id="{DA68AB0A-E637-7270-123D-0DDA9C402653}"/>
              </a:ext>
            </a:extLst>
          </p:cNvPr>
          <p:cNvSpPr/>
          <p:nvPr/>
        </p:nvSpPr>
        <p:spPr>
          <a:xfrm>
            <a:off x="1416269" y="134128"/>
            <a:ext cx="4025462" cy="461665"/>
          </a:xfrm>
          <a:prstGeom prst="rect">
            <a:avLst/>
          </a:prstGeom>
        </p:spPr>
        <p:txBody>
          <a:bodyPr wrap="none">
            <a:spAutoFit/>
          </a:bodyPr>
          <a:lstStyle/>
          <a:p>
            <a:pPr algn="ctr"/>
            <a:r>
              <a:rPr lang="en-GB" sz="2400" dirty="0">
                <a:latin typeface="Lucida Grande" charset="0"/>
                <a:ea typeface="ＭＳ 明朝" charset="-128"/>
              </a:rPr>
              <a:t>An example for ubiquitin</a:t>
            </a:r>
            <a:endParaRPr lang="en-US" sz="1801" dirty="0"/>
          </a:p>
        </p:txBody>
      </p:sp>
      <p:sp>
        <p:nvSpPr>
          <p:cNvPr id="7" name="Rectangle 6">
            <a:extLst>
              <a:ext uri="{FF2B5EF4-FFF2-40B4-BE49-F238E27FC236}">
                <a16:creationId xmlns:a16="http://schemas.microsoft.com/office/drawing/2014/main" id="{4D334442-B4A9-143E-0FDF-0021E0502260}"/>
              </a:ext>
            </a:extLst>
          </p:cNvPr>
          <p:cNvSpPr/>
          <p:nvPr/>
        </p:nvSpPr>
        <p:spPr>
          <a:xfrm>
            <a:off x="5689492" y="554276"/>
            <a:ext cx="1213794" cy="276999"/>
          </a:xfrm>
          <a:prstGeom prst="rect">
            <a:avLst/>
          </a:prstGeom>
        </p:spPr>
        <p:txBody>
          <a:bodyPr wrap="none">
            <a:spAutoFit/>
          </a:bodyPr>
          <a:lstStyle/>
          <a:p>
            <a:r>
              <a:rPr lang="en-US" sz="1200" dirty="0">
                <a:latin typeface="Lucida Grande" charset="0"/>
                <a:ea typeface="Lucida Grande" charset="0"/>
                <a:cs typeface="Lucida Grande" charset="0"/>
              </a:rPr>
              <a:t>NEF-Pipelines</a:t>
            </a:r>
            <a:endParaRPr lang="en-GB" sz="1200" dirty="0"/>
          </a:p>
        </p:txBody>
      </p:sp>
      <p:sp>
        <p:nvSpPr>
          <p:cNvPr id="8" name="Rectangle 7">
            <a:extLst>
              <a:ext uri="{FF2B5EF4-FFF2-40B4-BE49-F238E27FC236}">
                <a16:creationId xmlns:a16="http://schemas.microsoft.com/office/drawing/2014/main" id="{9F7EE2FF-C5C8-D780-95BA-C41880FE69AD}"/>
              </a:ext>
            </a:extLst>
          </p:cNvPr>
          <p:cNvSpPr/>
          <p:nvPr/>
        </p:nvSpPr>
        <p:spPr>
          <a:xfrm>
            <a:off x="0" y="161366"/>
            <a:ext cx="955964" cy="461665"/>
          </a:xfrm>
          <a:prstGeom prst="rect">
            <a:avLst/>
          </a:prstGeom>
        </p:spPr>
        <p:txBody>
          <a:bodyPr wrap="square">
            <a:spAutoFit/>
          </a:bodyPr>
          <a:lstStyle/>
          <a:p>
            <a:pPr algn="ctr"/>
            <a:r>
              <a:rPr lang="en-GB" sz="2400" dirty="0">
                <a:latin typeface="Lucida Grande" charset="0"/>
                <a:ea typeface="ＭＳ 明朝" charset="-128"/>
              </a:rPr>
              <a:t>1</a:t>
            </a:r>
            <a:endParaRPr lang="en-US" sz="1801" dirty="0"/>
          </a:p>
        </p:txBody>
      </p:sp>
      <p:sp>
        <p:nvSpPr>
          <p:cNvPr id="9" name="Rectangle 8">
            <a:extLst>
              <a:ext uri="{FF2B5EF4-FFF2-40B4-BE49-F238E27FC236}">
                <a16:creationId xmlns:a16="http://schemas.microsoft.com/office/drawing/2014/main" id="{6283CCE6-1AE4-27A7-0829-31D403E66632}"/>
              </a:ext>
            </a:extLst>
          </p:cNvPr>
          <p:cNvSpPr/>
          <p:nvPr/>
        </p:nvSpPr>
        <p:spPr>
          <a:xfrm>
            <a:off x="0" y="778239"/>
            <a:ext cx="6858000" cy="105056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10" name="Rectangle 9">
            <a:extLst>
              <a:ext uri="{FF2B5EF4-FFF2-40B4-BE49-F238E27FC236}">
                <a16:creationId xmlns:a16="http://schemas.microsoft.com/office/drawing/2014/main" id="{E8745B10-0012-B0E6-089C-DF690F733ABA}"/>
              </a:ext>
            </a:extLst>
          </p:cNvPr>
          <p:cNvSpPr/>
          <p:nvPr/>
        </p:nvSpPr>
        <p:spPr>
          <a:xfrm>
            <a:off x="426204" y="1023566"/>
            <a:ext cx="5626635" cy="610167"/>
          </a:xfrm>
          <a:prstGeom prst="rect">
            <a:avLst/>
          </a:prstGeom>
        </p:spPr>
        <p:txBody>
          <a:bodyPr wrap="square">
            <a:spAutoFit/>
          </a:bodyPr>
          <a:lstStyle/>
          <a:p>
            <a:pPr>
              <a:lnSpc>
                <a:spcPct val="150000"/>
              </a:lnSpc>
            </a:pPr>
            <a:r>
              <a:rPr lang="en-GB" sz="1200" dirty="0">
                <a:latin typeface="Lucida Grande" charset="0"/>
                <a:ea typeface="Lucida Grande" charset="0"/>
                <a:cs typeface="Lucida Grande" charset="0"/>
              </a:rPr>
              <a:t>This example uses NEF-Pipelines automated download with a complete example using ubiquitin </a:t>
            </a:r>
          </a:p>
        </p:txBody>
      </p:sp>
      <p:sp>
        <p:nvSpPr>
          <p:cNvPr id="12" name="Rectangle 11">
            <a:extLst>
              <a:ext uri="{FF2B5EF4-FFF2-40B4-BE49-F238E27FC236}">
                <a16:creationId xmlns:a16="http://schemas.microsoft.com/office/drawing/2014/main" id="{27F7DF27-76E4-D43D-E97C-6842E8154C63}"/>
              </a:ext>
            </a:extLst>
          </p:cNvPr>
          <p:cNvSpPr/>
          <p:nvPr/>
        </p:nvSpPr>
        <p:spPr>
          <a:xfrm>
            <a:off x="734448" y="6300172"/>
            <a:ext cx="5318391" cy="887166"/>
          </a:xfrm>
          <a:prstGeom prst="rect">
            <a:avLst/>
          </a:prstGeom>
        </p:spPr>
        <p:txBody>
          <a:bodyPr wrap="square">
            <a:spAutoFit/>
          </a:bodyPr>
          <a:lstStyle/>
          <a:p>
            <a:pPr marL="228600" indent="-228600">
              <a:lnSpc>
                <a:spcPct val="150000"/>
              </a:lnSpc>
              <a:buFont typeface="+mj-lt"/>
              <a:buAutoNum type="arabicPeriod"/>
            </a:pPr>
            <a:r>
              <a:rPr lang="en-GB" sz="1200" dirty="0">
                <a:latin typeface="Lucida Grande" charset="0"/>
                <a:ea typeface="Lucida Grande" charset="0"/>
                <a:cs typeface="Lucida Grande" charset="0"/>
              </a:rPr>
              <a:t> build the command in parts and test as you go</a:t>
            </a:r>
          </a:p>
          <a:p>
            <a:pPr marL="228600" indent="-228600">
              <a:lnSpc>
                <a:spcPct val="150000"/>
              </a:lnSpc>
              <a:buFont typeface="+mj-lt"/>
              <a:buAutoNum type="arabicPeriod"/>
            </a:pPr>
            <a:r>
              <a:rPr lang="en-GB" sz="1200" dirty="0">
                <a:latin typeface="Lucida Grande" charset="0"/>
                <a:ea typeface="Lucida Grande" charset="0"/>
                <a:cs typeface="Lucida Grande" charset="0"/>
              </a:rPr>
              <a:t> if what you need is missing you can add other </a:t>
            </a:r>
            <a:r>
              <a:rPr lang="en-GB" sz="1200" dirty="0" err="1">
                <a:latin typeface="Lucida Grande" charset="0"/>
                <a:ea typeface="Lucida Grande" charset="0"/>
                <a:cs typeface="Lucida Grande" charset="0"/>
              </a:rPr>
              <a:t>unix</a:t>
            </a:r>
            <a:r>
              <a:rPr lang="en-GB" sz="1200" dirty="0">
                <a:latin typeface="Lucida Grande" charset="0"/>
                <a:ea typeface="Lucida Grande" charset="0"/>
                <a:cs typeface="Lucida Grande" charset="0"/>
              </a:rPr>
              <a:t> commands and scripts, for example in python, to the workflow  </a:t>
            </a:r>
          </a:p>
        </p:txBody>
      </p:sp>
      <p:sp>
        <p:nvSpPr>
          <p:cNvPr id="18" name="Rectangle 17">
            <a:extLst>
              <a:ext uri="{FF2B5EF4-FFF2-40B4-BE49-F238E27FC236}">
                <a16:creationId xmlns:a16="http://schemas.microsoft.com/office/drawing/2014/main" id="{23F99E10-6975-1870-EFFC-FFCC4F775E08}"/>
              </a:ext>
            </a:extLst>
          </p:cNvPr>
          <p:cNvSpPr/>
          <p:nvPr/>
        </p:nvSpPr>
        <p:spPr>
          <a:xfrm>
            <a:off x="426204" y="5716288"/>
            <a:ext cx="4951388" cy="461665"/>
          </a:xfrm>
          <a:prstGeom prst="rect">
            <a:avLst/>
          </a:prstGeom>
        </p:spPr>
        <p:txBody>
          <a:bodyPr wrap="square">
            <a:spAutoFit/>
          </a:bodyPr>
          <a:lstStyle/>
          <a:p>
            <a:r>
              <a:rPr lang="en-GB" sz="1200" dirty="0">
                <a:latin typeface="Lucida Grande" charset="0"/>
                <a:ea typeface="Lucida Grande" charset="0"/>
                <a:cs typeface="Lucida Grande" charset="0"/>
              </a:rPr>
              <a:t>When building up long sophisticated commands like this remember </a:t>
            </a:r>
            <a:endParaRPr lang="en-US" sz="1200" dirty="0"/>
          </a:p>
        </p:txBody>
      </p:sp>
    </p:spTree>
    <p:extLst>
      <p:ext uri="{BB962C8B-B14F-4D97-AF65-F5344CB8AC3E}">
        <p14:creationId xmlns:p14="http://schemas.microsoft.com/office/powerpoint/2010/main" val="1010550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DC482CBA-8353-8B39-1A1E-C765934C5E6C}"/>
              </a:ext>
            </a:extLst>
          </p:cNvPr>
          <p:cNvPicPr>
            <a:picLocks noChangeAspect="1"/>
          </p:cNvPicPr>
          <p:nvPr/>
        </p:nvPicPr>
        <p:blipFill>
          <a:blip r:embed="rId3"/>
          <a:stretch>
            <a:fillRect/>
          </a:stretch>
        </p:blipFill>
        <p:spPr>
          <a:xfrm>
            <a:off x="3398672" y="8595051"/>
            <a:ext cx="3238500" cy="3695700"/>
          </a:xfrm>
          <a:prstGeom prst="rect">
            <a:avLst/>
          </a:prstGeom>
        </p:spPr>
      </p:pic>
      <p:sp>
        <p:nvSpPr>
          <p:cNvPr id="2" name="Rectangle 1">
            <a:extLst>
              <a:ext uri="{FF2B5EF4-FFF2-40B4-BE49-F238E27FC236}">
                <a16:creationId xmlns:a16="http://schemas.microsoft.com/office/drawing/2014/main" id="{A27F099D-65E8-2EF5-E680-46659249FE6D}"/>
              </a:ext>
            </a:extLst>
          </p:cNvPr>
          <p:cNvSpPr/>
          <p:nvPr/>
        </p:nvSpPr>
        <p:spPr>
          <a:xfrm>
            <a:off x="-1" y="2591256"/>
            <a:ext cx="6858000" cy="463744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10" name="Rectangle 9"/>
          <p:cNvSpPr/>
          <p:nvPr/>
        </p:nvSpPr>
        <p:spPr>
          <a:xfrm>
            <a:off x="2383683" y="179276"/>
            <a:ext cx="2090637" cy="461665"/>
          </a:xfrm>
          <a:prstGeom prst="rect">
            <a:avLst/>
          </a:prstGeom>
        </p:spPr>
        <p:txBody>
          <a:bodyPr wrap="none">
            <a:spAutoFit/>
          </a:bodyPr>
          <a:lstStyle/>
          <a:p>
            <a:pPr algn="ctr"/>
            <a:r>
              <a:rPr lang="en-GB" sz="2400" dirty="0">
                <a:latin typeface="Lucida Grande" charset="0"/>
                <a:ea typeface="ＭＳ 明朝" charset="-128"/>
              </a:rPr>
              <a:t>Introduction</a:t>
            </a:r>
            <a:r>
              <a:rPr lang="en-GB" sz="2400" dirty="0"/>
              <a:t> </a:t>
            </a:r>
            <a:endParaRPr lang="en-US" sz="2400" dirty="0"/>
          </a:p>
        </p:txBody>
      </p:sp>
      <p:sp>
        <p:nvSpPr>
          <p:cNvPr id="5" name="Slide Number Placeholder 4"/>
          <p:cNvSpPr>
            <a:spLocks noGrp="1"/>
          </p:cNvSpPr>
          <p:nvPr>
            <p:ph type="sldNum" sz="quarter" idx="12"/>
          </p:nvPr>
        </p:nvSpPr>
        <p:spPr/>
        <p:txBody>
          <a:bodyPr/>
          <a:lstStyle/>
          <a:p>
            <a:fld id="{EAB789F6-3BD3-1645-B8E5-7AE28DC0F5BB}" type="slidenum">
              <a:rPr lang="en-US" smtClean="0"/>
              <a:t>1</a:t>
            </a:fld>
            <a:endParaRPr lang="en-US" dirty="0"/>
          </a:p>
        </p:txBody>
      </p:sp>
      <p:sp>
        <p:nvSpPr>
          <p:cNvPr id="12" name="Rectangle 11"/>
          <p:cNvSpPr/>
          <p:nvPr/>
        </p:nvSpPr>
        <p:spPr>
          <a:xfrm>
            <a:off x="144571" y="895517"/>
            <a:ext cx="6200667" cy="1441164"/>
          </a:xfrm>
          <a:prstGeom prst="rect">
            <a:avLst/>
          </a:prstGeom>
        </p:spPr>
        <p:txBody>
          <a:bodyPr wrap="square">
            <a:spAutoFit/>
          </a:bodyPr>
          <a:lstStyle/>
          <a:p>
            <a:pPr>
              <a:lnSpc>
                <a:spcPct val="150000"/>
              </a:lnSpc>
            </a:pPr>
            <a:r>
              <a:rPr lang="en-US" sz="1200" dirty="0">
                <a:latin typeface="Lucida Grande" charset="0"/>
                <a:ea typeface="Lucida Grande" charset="0"/>
                <a:cs typeface="Lucida Grande" charset="0"/>
              </a:rPr>
              <a:t>This </a:t>
            </a:r>
            <a:r>
              <a:rPr lang="en-US" sz="1200" i="1" dirty="0">
                <a:latin typeface="Lucida Grande" charset="0"/>
                <a:ea typeface="Lucida Grande" charset="0"/>
                <a:cs typeface="Lucida Grande" charset="0"/>
              </a:rPr>
              <a:t>How To </a:t>
            </a:r>
            <a:r>
              <a:rPr lang="en-US" sz="1200" dirty="0">
                <a:latin typeface="Lucida Grande" charset="0"/>
                <a:ea typeface="Lucida Grande" charset="0"/>
                <a:cs typeface="Lucida Grande" charset="0"/>
              </a:rPr>
              <a:t>will show you how to use NEF-Pipelines, a set of tools for manipulating NEF (NMR Exchange Format) files. NEF files are text files used for transporting files between programs used for NMR data analysis.  NEF has been developed by a </a:t>
            </a:r>
            <a:r>
              <a:rPr lang="en-US" sz="1200" i="1" dirty="0">
                <a:latin typeface="Lucida Grande" charset="0"/>
                <a:ea typeface="Lucida Grande" charset="0"/>
                <a:cs typeface="Lucida Grande" charset="0"/>
              </a:rPr>
              <a:t>consortium</a:t>
            </a:r>
            <a:r>
              <a:rPr lang="en-US" sz="1200" dirty="0">
                <a:latin typeface="Lucida Grande" charset="0"/>
                <a:ea typeface="Lucida Grande" charset="0"/>
                <a:cs typeface="Lucida Grande" charset="0"/>
              </a:rPr>
              <a:t> of NMR software developers including CCPN. It is </a:t>
            </a:r>
            <a:r>
              <a:rPr lang="en-US" sz="1200" i="1" dirty="0">
                <a:latin typeface="Lucida Grande" charset="0"/>
                <a:ea typeface="Lucida Grande" charset="0"/>
                <a:cs typeface="Lucida Grande" charset="0"/>
              </a:rPr>
              <a:t>not</a:t>
            </a:r>
            <a:r>
              <a:rPr lang="en-US" sz="1200" dirty="0">
                <a:latin typeface="Lucida Grande" charset="0"/>
                <a:ea typeface="Lucida Grande" charset="0"/>
                <a:cs typeface="Lucida Grande" charset="0"/>
              </a:rPr>
              <a:t> a CCPN project, it is a community project.</a:t>
            </a:r>
          </a:p>
        </p:txBody>
      </p:sp>
      <p:pic>
        <p:nvPicPr>
          <p:cNvPr id="11" name="Picture 10">
            <a:extLst>
              <a:ext uri="{FF2B5EF4-FFF2-40B4-BE49-F238E27FC236}">
                <a16:creationId xmlns:a16="http://schemas.microsoft.com/office/drawing/2014/main" id="{2BA82E95-7F40-E314-A9EF-6047C3000001}"/>
              </a:ext>
            </a:extLst>
          </p:cNvPr>
          <p:cNvPicPr>
            <a:picLocks noChangeAspect="1"/>
          </p:cNvPicPr>
          <p:nvPr/>
        </p:nvPicPr>
        <p:blipFill>
          <a:blip r:embed="rId4"/>
          <a:stretch>
            <a:fillRect/>
          </a:stretch>
        </p:blipFill>
        <p:spPr>
          <a:xfrm>
            <a:off x="550800" y="4477996"/>
            <a:ext cx="2383683" cy="2547623"/>
          </a:xfrm>
          <a:prstGeom prst="rect">
            <a:avLst/>
          </a:prstGeom>
        </p:spPr>
      </p:pic>
      <p:sp>
        <p:nvSpPr>
          <p:cNvPr id="15" name="Rectangle 14">
            <a:extLst>
              <a:ext uri="{FF2B5EF4-FFF2-40B4-BE49-F238E27FC236}">
                <a16:creationId xmlns:a16="http://schemas.microsoft.com/office/drawing/2014/main" id="{85B5BC3C-99B8-2655-CC74-835C5C331DD2}"/>
              </a:ext>
            </a:extLst>
          </p:cNvPr>
          <p:cNvSpPr/>
          <p:nvPr/>
        </p:nvSpPr>
        <p:spPr>
          <a:xfrm>
            <a:off x="485619" y="2768805"/>
            <a:ext cx="5740818" cy="1508105"/>
          </a:xfrm>
          <a:prstGeom prst="rect">
            <a:avLst/>
          </a:prstGeom>
        </p:spPr>
        <p:txBody>
          <a:bodyPr wrap="square">
            <a:spAutoFit/>
          </a:bodyPr>
          <a:lstStyle/>
          <a:p>
            <a:r>
              <a:rPr lang="en-GB" sz="1600" b="1" dirty="0">
                <a:effectLst/>
                <a:latin typeface="Helvetica Neue" panose="02000503000000020004" pitchFamily="2" charset="0"/>
              </a:rPr>
              <a:t>What’s inside a NEF File?</a:t>
            </a:r>
            <a:endParaRPr lang="en-GB" sz="1600" dirty="0">
              <a:effectLst/>
              <a:latin typeface="Helvetica Neue" panose="02000503000000020004" pitchFamily="2" charset="0"/>
            </a:endParaRPr>
          </a:p>
          <a:p>
            <a:br>
              <a:rPr lang="en-GB" sz="1600" dirty="0">
                <a:effectLst/>
                <a:latin typeface="Helvetica Neue" panose="02000503000000020004" pitchFamily="2" charset="0"/>
              </a:rPr>
            </a:br>
            <a:r>
              <a:rPr lang="en-GB" sz="1200" dirty="0">
                <a:latin typeface="Lucida Grande" charset="0"/>
                <a:cs typeface="Lucida Grande" charset="0"/>
              </a:rPr>
              <a:t>A NEF file is a text file, and specifically a STAR file so it has the same basic syntax as a NMRStar file or a mmCIF/PDBx file. However, it has a different and more simple structure designed for interchanging NMR data, at the most basic it’s a series of tables with extra information. Here is the schematic of a NEF file… This file has a entry name </a:t>
            </a:r>
            <a:r>
              <a:rPr lang="en-GB" sz="1200" dirty="0">
                <a:latin typeface="Courier" pitchFamily="2" charset="0"/>
                <a:cs typeface="Lucida Grande" charset="0"/>
              </a:rPr>
              <a:t>peptide_project </a:t>
            </a:r>
          </a:p>
        </p:txBody>
      </p:sp>
      <p:sp>
        <p:nvSpPr>
          <p:cNvPr id="17" name="Rectangle 16">
            <a:extLst>
              <a:ext uri="{FF2B5EF4-FFF2-40B4-BE49-F238E27FC236}">
                <a16:creationId xmlns:a16="http://schemas.microsoft.com/office/drawing/2014/main" id="{B10E6ECA-3B85-B8FC-4E30-2874B4F7B1D5}"/>
              </a:ext>
            </a:extLst>
          </p:cNvPr>
          <p:cNvSpPr/>
          <p:nvPr/>
        </p:nvSpPr>
        <p:spPr>
          <a:xfrm>
            <a:off x="3086719" y="4177616"/>
            <a:ext cx="3098182" cy="2677656"/>
          </a:xfrm>
          <a:prstGeom prst="rect">
            <a:avLst/>
          </a:prstGeom>
        </p:spPr>
        <p:txBody>
          <a:bodyPr wrap="square">
            <a:spAutoFit/>
          </a:bodyPr>
          <a:lstStyle/>
          <a:p>
            <a:r>
              <a:rPr lang="en-GB" sz="1200" dirty="0">
                <a:latin typeface="Lucida Grande" charset="0"/>
                <a:cs typeface="Lucida Grande" charset="0"/>
              </a:rPr>
              <a:t>and  three containers for tables of data  which are called saveframes in the parlance of a STAR file. They are called </a:t>
            </a:r>
            <a:r>
              <a:rPr lang="en-GB" sz="1200" dirty="0">
                <a:latin typeface="Courier" pitchFamily="2" charset="0"/>
                <a:cs typeface="Lucida Grande" charset="0"/>
              </a:rPr>
              <a:t>nef_nmr_meta_data, nef_molecular_system </a:t>
            </a:r>
            <a:r>
              <a:rPr lang="en-GB" sz="1200" dirty="0">
                <a:latin typeface="Lucida Grande" charset="0"/>
                <a:cs typeface="Lucida Grande" charset="0"/>
              </a:rPr>
              <a:t>and </a:t>
            </a:r>
            <a:r>
              <a:rPr lang="en-GB" sz="1200" dirty="0">
                <a:latin typeface="Courier" pitchFamily="2" charset="0"/>
                <a:cs typeface="Lucida Grande" charset="0"/>
              </a:rPr>
              <a:t>your_own_table</a:t>
            </a:r>
            <a:r>
              <a:rPr lang="en-GB" sz="1200" dirty="0">
                <a:latin typeface="Lucida Grande" charset="0"/>
                <a:cs typeface="Lucida Grande" charset="0"/>
              </a:rPr>
              <a:t>. The first two are defined by the NEF standard and hold information about the particular file (meta data), the definition of the molecules in the file molecular system and a custom frame your_own_data_table (there are ways to save your own data in a NEF file and not clash with with the built in data). </a:t>
            </a:r>
          </a:p>
        </p:txBody>
      </p:sp>
      <p:sp>
        <p:nvSpPr>
          <p:cNvPr id="19" name="Rectangle 18">
            <a:extLst>
              <a:ext uri="{FF2B5EF4-FFF2-40B4-BE49-F238E27FC236}">
                <a16:creationId xmlns:a16="http://schemas.microsoft.com/office/drawing/2014/main" id="{234D4195-0F08-0E8E-0B77-795CB53C654E}"/>
              </a:ext>
            </a:extLst>
          </p:cNvPr>
          <p:cNvSpPr/>
          <p:nvPr/>
        </p:nvSpPr>
        <p:spPr>
          <a:xfrm>
            <a:off x="374495" y="7394722"/>
            <a:ext cx="5740818" cy="1200329"/>
          </a:xfrm>
          <a:prstGeom prst="rect">
            <a:avLst/>
          </a:prstGeom>
        </p:spPr>
        <p:txBody>
          <a:bodyPr wrap="square">
            <a:spAutoFit/>
          </a:bodyPr>
          <a:lstStyle/>
          <a:p>
            <a:r>
              <a:rPr lang="en-GB" sz="1200" dirty="0">
                <a:latin typeface="Lucida Grande" charset="0"/>
                <a:cs typeface="Lucida Grande" charset="0"/>
              </a:rPr>
              <a:t>Let's create our first NEF file and have a look at what’s in it. To do this we will open the tutorial project  </a:t>
            </a:r>
            <a:r>
              <a:rPr lang="en-GB" sz="1200" b="1" dirty="0">
                <a:latin typeface="Lucida Grande" charset="0"/>
                <a:cs typeface="Lucida Grande" charset="0"/>
              </a:rPr>
              <a:t>Sec5bPart2.ccpn </a:t>
            </a:r>
            <a:r>
              <a:rPr lang="en-GB" sz="1200" dirty="0">
                <a:latin typeface="Lucida Grande" charset="0"/>
                <a:cs typeface="Lucida Grande" charset="0"/>
              </a:rPr>
              <a:t>in CcpNmr Analysis and go to </a:t>
            </a:r>
            <a:r>
              <a:rPr lang="en-GB" sz="1200" b="1" dirty="0">
                <a:latin typeface="Lucida Grande" charset="0"/>
                <a:cs typeface="Lucida Grande" charset="0"/>
              </a:rPr>
              <a:t>File → Export NEF</a:t>
            </a:r>
            <a:r>
              <a:rPr lang="en-GB" sz="1200" dirty="0">
                <a:latin typeface="Lucida Grande" charset="0"/>
                <a:cs typeface="Lucida Grande" charset="0"/>
              </a:rPr>
              <a:t>. This will show the following dialog. We are only going to export the chains in the project and not include CCPN tags (extra data CCPN saves into NEF files using its own extensions). Save it to a file name of your choice with the extension </a:t>
            </a:r>
            <a:r>
              <a:rPr lang="en-GB" sz="1200" dirty="0">
                <a:latin typeface="Courier" pitchFamily="2" charset="0"/>
                <a:cs typeface="Lucida Grande" charset="0"/>
              </a:rPr>
              <a:t>.nef</a:t>
            </a:r>
          </a:p>
        </p:txBody>
      </p:sp>
      <p:sp>
        <p:nvSpPr>
          <p:cNvPr id="23" name="Rectangle 22">
            <a:extLst>
              <a:ext uri="{FF2B5EF4-FFF2-40B4-BE49-F238E27FC236}">
                <a16:creationId xmlns:a16="http://schemas.microsoft.com/office/drawing/2014/main" id="{B932C4E1-C67A-BB9F-1E87-15EE60D5A79B}"/>
              </a:ext>
            </a:extLst>
          </p:cNvPr>
          <p:cNvSpPr/>
          <p:nvPr/>
        </p:nvSpPr>
        <p:spPr>
          <a:xfrm>
            <a:off x="374495" y="8595051"/>
            <a:ext cx="2683601" cy="1754326"/>
          </a:xfrm>
          <a:prstGeom prst="rect">
            <a:avLst/>
          </a:prstGeom>
        </p:spPr>
        <p:txBody>
          <a:bodyPr wrap="square">
            <a:spAutoFit/>
          </a:bodyPr>
          <a:lstStyle/>
          <a:p>
            <a:r>
              <a:rPr lang="en-GB" sz="1200" dirty="0">
                <a:effectLst/>
                <a:latin typeface="Helvetica Neue" panose="02000503000000020004" pitchFamily="2" charset="0"/>
              </a:rPr>
              <a:t>To look inside the file we need to find a text editor on you computer. We will use the following ones: </a:t>
            </a:r>
          </a:p>
          <a:p>
            <a:endParaRPr lang="en-GB" sz="1200" dirty="0">
              <a:latin typeface="Helvetica Neue" panose="02000503000000020004" pitchFamily="2" charset="0"/>
            </a:endParaRPr>
          </a:p>
          <a:p>
            <a:r>
              <a:rPr lang="en-GB" sz="1200" dirty="0">
                <a:effectLst/>
                <a:latin typeface="Helvetica Neue" panose="02000503000000020004" pitchFamily="2" charset="0"/>
              </a:rPr>
              <a:t>Windows: </a:t>
            </a:r>
            <a:r>
              <a:rPr lang="en-GB" sz="1200" dirty="0">
                <a:effectLst/>
                <a:latin typeface="Courier" pitchFamily="2" charset="0"/>
              </a:rPr>
              <a:t>notepad</a:t>
            </a:r>
            <a:r>
              <a:rPr lang="en-GB" sz="1200" dirty="0">
                <a:effectLst/>
                <a:latin typeface="Helvetica Neue" panose="02000503000000020004" pitchFamily="2" charset="0"/>
              </a:rPr>
              <a:t>, </a:t>
            </a:r>
          </a:p>
          <a:p>
            <a:r>
              <a:rPr lang="en-GB" sz="1200" dirty="0">
                <a:latin typeface="Helvetica Neue" panose="02000503000000020004" pitchFamily="2" charset="0"/>
              </a:rPr>
              <a:t>Linux:  </a:t>
            </a:r>
            <a:r>
              <a:rPr lang="en-GB" sz="1200" dirty="0">
                <a:latin typeface="Courier" pitchFamily="2" charset="0"/>
              </a:rPr>
              <a:t>kate </a:t>
            </a:r>
            <a:r>
              <a:rPr lang="en-GB" sz="1200" dirty="0">
                <a:latin typeface="Helvetica Neue" panose="02000503000000020004" pitchFamily="2" charset="0"/>
              </a:rPr>
              <a:t>/</a:t>
            </a:r>
            <a:r>
              <a:rPr lang="en-GB" sz="1200" dirty="0">
                <a:latin typeface="Courier" pitchFamily="2" charset="0"/>
              </a:rPr>
              <a:t> gedit </a:t>
            </a:r>
          </a:p>
          <a:p>
            <a:r>
              <a:rPr lang="en-GB" sz="1200" dirty="0">
                <a:effectLst/>
                <a:latin typeface="Helvetica Neue" panose="02000503000000020004" pitchFamily="2" charset="0"/>
              </a:rPr>
              <a:t>MacOS </a:t>
            </a:r>
            <a:r>
              <a:rPr lang="en-GB" sz="1200" dirty="0">
                <a:effectLst/>
                <a:latin typeface="Courier" pitchFamily="2" charset="0"/>
              </a:rPr>
              <a:t>textedit</a:t>
            </a:r>
            <a:endParaRPr lang="en-GB" sz="1200" dirty="0">
              <a:latin typeface="Courier" pitchFamily="2" charset="0"/>
            </a:endParaRPr>
          </a:p>
          <a:p>
            <a:endParaRPr lang="en-GB" sz="1200" dirty="0">
              <a:effectLst/>
              <a:latin typeface="Helvetica Neue" panose="02000503000000020004" pitchFamily="2" charset="0"/>
            </a:endParaRPr>
          </a:p>
          <a:p>
            <a:r>
              <a:rPr lang="en-GB" sz="1200" dirty="0">
                <a:latin typeface="Helvetica Neue" panose="02000503000000020004" pitchFamily="2" charset="0"/>
              </a:rPr>
              <a:t>Use the File </a:t>
            </a:r>
            <a:r>
              <a:rPr lang="en-GB" sz="1200" dirty="0">
                <a:latin typeface="Lucida Grande" charset="0"/>
                <a:cs typeface="Lucida Grande" charset="0"/>
              </a:rPr>
              <a:t>→</a:t>
            </a:r>
            <a:r>
              <a:rPr lang="en-GB" sz="1200" dirty="0">
                <a:latin typeface="Helvetica Neue" panose="02000503000000020004" pitchFamily="2" charset="0"/>
              </a:rPr>
              <a:t> Open  menus</a:t>
            </a:r>
            <a:endParaRPr lang="en-GB" sz="1200" dirty="0">
              <a:effectLst/>
              <a:latin typeface="Helvetica Neue" panose="02000503000000020004" pitchFamily="2" charset="0"/>
            </a:endParaRPr>
          </a:p>
        </p:txBody>
      </p:sp>
      <p:sp>
        <p:nvSpPr>
          <p:cNvPr id="24" name="Rectangle 23">
            <a:extLst>
              <a:ext uri="{FF2B5EF4-FFF2-40B4-BE49-F238E27FC236}">
                <a16:creationId xmlns:a16="http://schemas.microsoft.com/office/drawing/2014/main" id="{B5B36567-20B6-5367-7157-307CB4CEED5B}"/>
              </a:ext>
            </a:extLst>
          </p:cNvPr>
          <p:cNvSpPr/>
          <p:nvPr/>
        </p:nvSpPr>
        <p:spPr>
          <a:xfrm>
            <a:off x="-25703" y="10515600"/>
            <a:ext cx="3401715" cy="177277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26" name="Rectangle 25">
            <a:extLst>
              <a:ext uri="{FF2B5EF4-FFF2-40B4-BE49-F238E27FC236}">
                <a16:creationId xmlns:a16="http://schemas.microsoft.com/office/drawing/2014/main" id="{92684521-AD64-90B2-6475-B267BB1D9525}"/>
              </a:ext>
            </a:extLst>
          </p:cNvPr>
          <p:cNvSpPr/>
          <p:nvPr/>
        </p:nvSpPr>
        <p:spPr>
          <a:xfrm>
            <a:off x="220828" y="10894153"/>
            <a:ext cx="3057318" cy="1015663"/>
          </a:xfrm>
          <a:prstGeom prst="rect">
            <a:avLst/>
          </a:prstGeom>
        </p:spPr>
        <p:txBody>
          <a:bodyPr wrap="square">
            <a:spAutoFit/>
          </a:bodyPr>
          <a:lstStyle/>
          <a:p>
            <a:r>
              <a:rPr lang="en-GB" sz="1200" dirty="0">
                <a:latin typeface="Lucida Grande" charset="0"/>
                <a:cs typeface="Lucida Grande" charset="0"/>
              </a:rPr>
              <a:t>Why does my OS think it’s a photo?</a:t>
            </a:r>
          </a:p>
          <a:p>
            <a:endParaRPr lang="en-GB" sz="1200" dirty="0">
              <a:latin typeface="Lucida Grande" charset="0"/>
              <a:cs typeface="Lucida Grande" charset="0"/>
            </a:endParaRPr>
          </a:p>
          <a:p>
            <a:r>
              <a:rPr lang="en-GB" sz="1200" dirty="0">
                <a:latin typeface="Lucida Grande" charset="0"/>
                <a:cs typeface="Lucida Grande" charset="0"/>
              </a:rPr>
              <a:t>Unfortunately NEF can also stand for Nikon Exchange Format a format used by cameras… </a:t>
            </a:r>
            <a:endParaRPr lang="en-GB" sz="1200" dirty="0">
              <a:latin typeface="Courier" pitchFamily="2" charset="0"/>
              <a:cs typeface="Lucida Grande" charset="0"/>
            </a:endParaRPr>
          </a:p>
        </p:txBody>
      </p:sp>
    </p:spTree>
    <p:extLst>
      <p:ext uri="{BB962C8B-B14F-4D97-AF65-F5344CB8AC3E}">
        <p14:creationId xmlns:p14="http://schemas.microsoft.com/office/powerpoint/2010/main" val="264118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0BFD6DA-2FE4-357E-A573-ED611C7FADF2}"/>
              </a:ext>
            </a:extLst>
          </p:cNvPr>
          <p:cNvPicPr>
            <a:picLocks noChangeAspect="1"/>
          </p:cNvPicPr>
          <p:nvPr/>
        </p:nvPicPr>
        <p:blipFill>
          <a:blip r:embed="rId3"/>
          <a:stretch>
            <a:fillRect/>
          </a:stretch>
        </p:blipFill>
        <p:spPr>
          <a:xfrm>
            <a:off x="0" y="406818"/>
            <a:ext cx="6858000" cy="8154899"/>
          </a:xfrm>
          <a:prstGeom prst="rect">
            <a:avLst/>
          </a:prstGeom>
        </p:spPr>
      </p:pic>
      <p:sp>
        <p:nvSpPr>
          <p:cNvPr id="5" name="Slide Number Placeholder 4"/>
          <p:cNvSpPr>
            <a:spLocks noGrp="1"/>
          </p:cNvSpPr>
          <p:nvPr>
            <p:ph type="sldNum" sz="quarter" idx="12"/>
          </p:nvPr>
        </p:nvSpPr>
        <p:spPr/>
        <p:txBody>
          <a:bodyPr/>
          <a:lstStyle/>
          <a:p>
            <a:fld id="{EAB789F6-3BD3-1645-B8E5-7AE28DC0F5BB}" type="slidenum">
              <a:rPr lang="en-US" smtClean="0"/>
              <a:t>2</a:t>
            </a:fld>
            <a:endParaRPr lang="en-US" dirty="0"/>
          </a:p>
        </p:txBody>
      </p:sp>
      <p:sp>
        <p:nvSpPr>
          <p:cNvPr id="12" name="Rectangle 11"/>
          <p:cNvSpPr/>
          <p:nvPr/>
        </p:nvSpPr>
        <p:spPr>
          <a:xfrm>
            <a:off x="275678" y="240234"/>
            <a:ext cx="6200667" cy="333168"/>
          </a:xfrm>
          <a:prstGeom prst="rect">
            <a:avLst/>
          </a:prstGeom>
        </p:spPr>
        <p:txBody>
          <a:bodyPr wrap="square">
            <a:spAutoFit/>
          </a:bodyPr>
          <a:lstStyle/>
          <a:p>
            <a:pPr>
              <a:lnSpc>
                <a:spcPct val="150000"/>
              </a:lnSpc>
            </a:pPr>
            <a:r>
              <a:rPr lang="en-US" sz="1200" dirty="0">
                <a:latin typeface="Lucida Grande" charset="0"/>
                <a:ea typeface="Lucida Grande" charset="0"/>
                <a:cs typeface="Lucida Grande" charset="0"/>
              </a:rPr>
              <a:t>You should then find you have a text file that looks somewhat like the following:</a:t>
            </a:r>
          </a:p>
        </p:txBody>
      </p:sp>
      <p:sp>
        <p:nvSpPr>
          <p:cNvPr id="19" name="Rectangle 18">
            <a:extLst>
              <a:ext uri="{FF2B5EF4-FFF2-40B4-BE49-F238E27FC236}">
                <a16:creationId xmlns:a16="http://schemas.microsoft.com/office/drawing/2014/main" id="{234D4195-0F08-0E8E-0B77-795CB53C654E}"/>
              </a:ext>
            </a:extLst>
          </p:cNvPr>
          <p:cNvSpPr/>
          <p:nvPr/>
        </p:nvSpPr>
        <p:spPr>
          <a:xfrm>
            <a:off x="558591" y="8239794"/>
            <a:ext cx="5740818" cy="3416320"/>
          </a:xfrm>
          <a:prstGeom prst="rect">
            <a:avLst/>
          </a:prstGeom>
        </p:spPr>
        <p:txBody>
          <a:bodyPr wrap="square">
            <a:spAutoFit/>
          </a:bodyPr>
          <a:lstStyle/>
          <a:p>
            <a:r>
              <a:rPr lang="en-GB" sz="1200" dirty="0">
                <a:latin typeface="Lucida Grande" charset="0"/>
                <a:cs typeface="Lucida Grande" charset="0"/>
              </a:rPr>
              <a:t>There will be more text we have hidden which we have replaced with … to make it fit here. Lets look at the second save frame. This has some meta data which is required </a:t>
            </a:r>
            <a:r>
              <a:rPr lang="en-GB" sz="1200" dirty="0">
                <a:latin typeface="Courier" pitchFamily="2" charset="0"/>
                <a:cs typeface="Lucida Grande" charset="0"/>
              </a:rPr>
              <a:t>sf_category </a:t>
            </a:r>
            <a:r>
              <a:rPr lang="en-GB" sz="1200" dirty="0">
                <a:latin typeface="Lucida Grande" charset="0"/>
                <a:cs typeface="Lucida Grande" charset="0"/>
              </a:rPr>
              <a:t>and </a:t>
            </a:r>
            <a:r>
              <a:rPr lang="en-GB" sz="1200" dirty="0">
                <a:latin typeface="Courier" pitchFamily="2" charset="0"/>
                <a:cs typeface="Lucida Grande" charset="0"/>
              </a:rPr>
              <a:t>sf_framecode </a:t>
            </a:r>
            <a:r>
              <a:rPr lang="en-GB" sz="1200" dirty="0">
                <a:latin typeface="Lucida Grande" charset="0"/>
                <a:cs typeface="Lucida Grande" charset="0"/>
              </a:rPr>
              <a:t>and then a loop which is our table of data. In this case it has six columns </a:t>
            </a:r>
            <a:r>
              <a:rPr lang="en-GB" sz="1200" dirty="0">
                <a:latin typeface="Courier" pitchFamily="2" charset="0"/>
                <a:cs typeface="Lucida Grande" charset="0"/>
              </a:rPr>
              <a:t>index, chain_code, sequence_code, residue_name, linking, residue_variant, </a:t>
            </a:r>
            <a:r>
              <a:rPr lang="en-GB" sz="1200" dirty="0">
                <a:latin typeface="Lucida Grande" panose="020B0600040502020204" pitchFamily="34" charset="0"/>
                <a:cs typeface="Lucida Grande" panose="020B0600040502020204" pitchFamily="34" charset="0"/>
              </a:rPr>
              <a:t>and</a:t>
            </a:r>
            <a:r>
              <a:rPr lang="en-GB" sz="1200" dirty="0">
                <a:latin typeface="Courier" pitchFamily="2" charset="0"/>
                <a:cs typeface="Lucida Grande" charset="0"/>
              </a:rPr>
              <a:t> cis_peptide. </a:t>
            </a:r>
            <a:r>
              <a:rPr lang="en-GB" sz="1200" dirty="0">
                <a:latin typeface="Lucida Grande" charset="0"/>
                <a:cs typeface="Lucida Grande" charset="0"/>
              </a:rPr>
              <a:t>These define a chain of residues in a molecule with chain A starting at HIS 1 and ending at LYS 95. Note the table or loop starts with </a:t>
            </a:r>
            <a:r>
              <a:rPr lang="en-GB" sz="1200" dirty="0">
                <a:latin typeface="Courier" pitchFamily="2" charset="0"/>
                <a:cs typeface="Lucida Grande" charset="0"/>
              </a:rPr>
              <a:t>loop_</a:t>
            </a:r>
            <a:r>
              <a:rPr lang="en-GB" sz="1200" dirty="0">
                <a:latin typeface="Lucida Grande" charset="0"/>
                <a:cs typeface="Lucida Grande" charset="0"/>
              </a:rPr>
              <a:t> and ends with </a:t>
            </a:r>
            <a:r>
              <a:rPr lang="en-GB" sz="1200" dirty="0">
                <a:latin typeface="Courier" pitchFamily="2" charset="0"/>
                <a:cs typeface="Lucida Grande" charset="0"/>
              </a:rPr>
              <a:t>stop_</a:t>
            </a:r>
            <a:r>
              <a:rPr lang="en-GB" sz="1200" dirty="0">
                <a:latin typeface="Lucida Grande" charset="0"/>
                <a:cs typeface="Lucida Grande" charset="0"/>
              </a:rPr>
              <a:t>. The saveframe (which can contain multiple loops) ends with a </a:t>
            </a:r>
            <a:r>
              <a:rPr lang="en-GB" sz="1200" dirty="0">
                <a:latin typeface="Courier" pitchFamily="2" charset="0"/>
                <a:cs typeface="Lucida Grande" charset="0"/>
              </a:rPr>
              <a:t>save_. </a:t>
            </a:r>
            <a:r>
              <a:rPr lang="en-GB" sz="1200" dirty="0">
                <a:latin typeface="Lucida Grande" charset="0"/>
                <a:cs typeface="Lucida Grande" charset="0"/>
              </a:rPr>
              <a:t>The entry (i.e. the contents of the file is is called </a:t>
            </a:r>
            <a:r>
              <a:rPr lang="en-GB" sz="1200" dirty="0">
                <a:latin typeface="Courier" pitchFamily="2" charset="0"/>
                <a:cs typeface="Lucida Grande" charset="0"/>
              </a:rPr>
              <a:t>Sec5Part2 </a:t>
            </a:r>
            <a:r>
              <a:rPr lang="en-GB" sz="1200" dirty="0">
                <a:latin typeface="Lucida Grande" charset="0"/>
                <a:cs typeface="Lucida Grande" charset="0"/>
              </a:rPr>
              <a:t>as the file starts with </a:t>
            </a:r>
            <a:r>
              <a:rPr lang="en-GB" sz="1200" dirty="0">
                <a:latin typeface="Courier" pitchFamily="2" charset="0"/>
                <a:cs typeface="Lucida Grande" charset="0"/>
              </a:rPr>
              <a:t>data_Sec5Part2. </a:t>
            </a:r>
            <a:r>
              <a:rPr lang="en-GB" sz="1200" dirty="0">
                <a:latin typeface="Lucida Grande" charset="0"/>
                <a:cs typeface="Lucida Grande" charset="0"/>
              </a:rPr>
              <a:t>Note the </a:t>
            </a:r>
            <a:r>
              <a:rPr lang="en-GB" sz="1200" dirty="0">
                <a:latin typeface="Courier" pitchFamily="2" charset="0"/>
                <a:cs typeface="Lucida Grande" charset="0"/>
              </a:rPr>
              <a:t># End of data_Sec5Part2 </a:t>
            </a:r>
            <a:r>
              <a:rPr lang="en-GB" sz="1200" dirty="0">
                <a:latin typeface="Lucida Grande" charset="0"/>
                <a:cs typeface="Lucida Grande" charset="0"/>
              </a:rPr>
              <a:t>at the end of the file is not required, this is just a helpful comment put in by CcpNmr Analysis to tell you where the end of the file is. In actual fact, generally,  any text following a </a:t>
            </a:r>
            <a:r>
              <a:rPr lang="en-GB" sz="1200" dirty="0">
                <a:latin typeface="Courier" pitchFamily="2" charset="0"/>
                <a:cs typeface="Lucida Grande" charset="0"/>
              </a:rPr>
              <a:t># is a comment to the end of a line. </a:t>
            </a:r>
            <a:r>
              <a:rPr lang="en-GB" sz="1200" dirty="0">
                <a:latin typeface="Lucida Grande" charset="0"/>
                <a:cs typeface="Lucida Grande" charset="0"/>
              </a:rPr>
              <a:t>The only way to avoid this is to surround the text containing the # with quotes either single </a:t>
            </a:r>
            <a:r>
              <a:rPr lang="en-GB" sz="1200" dirty="0">
                <a:latin typeface="Courier" pitchFamily="2" charset="0"/>
                <a:cs typeface="Lucida Grande" charset="0"/>
              </a:rPr>
              <a:t>‘# this is not a comment’ </a:t>
            </a:r>
            <a:r>
              <a:rPr lang="en-GB" sz="1200" dirty="0">
                <a:latin typeface="Lucida Grande" charset="0"/>
                <a:cs typeface="Lucida Grande" charset="0"/>
              </a:rPr>
              <a:t>or double </a:t>
            </a:r>
            <a:r>
              <a:rPr lang="en-GB" sz="1200" dirty="0">
                <a:latin typeface="Courier" pitchFamily="2" charset="0"/>
                <a:cs typeface="Lucida Grande" charset="0"/>
              </a:rPr>
              <a:t>”# this is also not a comment”. </a:t>
            </a:r>
            <a:r>
              <a:rPr lang="en-GB" sz="1200" dirty="0">
                <a:latin typeface="Lucida Grande" charset="0"/>
                <a:cs typeface="Lucida Grande" charset="0"/>
              </a:rPr>
              <a:t>Can you see where this may cause problems with how CcpNmr Analysis names chains?</a:t>
            </a:r>
          </a:p>
        </p:txBody>
      </p:sp>
    </p:spTree>
    <p:extLst>
      <p:ext uri="{BB962C8B-B14F-4D97-AF65-F5344CB8AC3E}">
        <p14:creationId xmlns:p14="http://schemas.microsoft.com/office/powerpoint/2010/main" val="2836756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 y="0"/>
            <a:ext cx="6858000" cy="232551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4" name="Slide Number Placeholder 3"/>
          <p:cNvSpPr>
            <a:spLocks noGrp="1"/>
          </p:cNvSpPr>
          <p:nvPr>
            <p:ph type="sldNum" sz="quarter" idx="12"/>
          </p:nvPr>
        </p:nvSpPr>
        <p:spPr>
          <a:xfrm>
            <a:off x="4056461" y="12417782"/>
            <a:ext cx="1543050" cy="649111"/>
          </a:xfrm>
        </p:spPr>
        <p:txBody>
          <a:bodyPr/>
          <a:lstStyle/>
          <a:p>
            <a:fld id="{EAB789F6-3BD3-1645-B8E5-7AE28DC0F5BB}" type="slidenum">
              <a:rPr lang="en-US" smtClean="0"/>
              <a:t>3</a:t>
            </a:fld>
            <a:endParaRPr lang="en-US" dirty="0"/>
          </a:p>
        </p:txBody>
      </p:sp>
      <p:sp>
        <p:nvSpPr>
          <p:cNvPr id="8" name="Rectangle 7">
            <a:extLst>
              <a:ext uri="{FF2B5EF4-FFF2-40B4-BE49-F238E27FC236}">
                <a16:creationId xmlns:a16="http://schemas.microsoft.com/office/drawing/2014/main" id="{2D8D8D6C-82EA-404F-2BF4-C435688B174D}"/>
              </a:ext>
            </a:extLst>
          </p:cNvPr>
          <p:cNvSpPr/>
          <p:nvPr/>
        </p:nvSpPr>
        <p:spPr>
          <a:xfrm>
            <a:off x="321540" y="10839361"/>
            <a:ext cx="6214918" cy="1173655"/>
          </a:xfrm>
          <a:prstGeom prst="rect">
            <a:avLst/>
          </a:prstGeom>
        </p:spPr>
        <p:txBody>
          <a:bodyPr wrap="square">
            <a:spAutoFit/>
          </a:bodyPr>
          <a:lstStyle/>
          <a:p>
            <a:pPr>
              <a:lnSpc>
                <a:spcPct val="150000"/>
              </a:lnSpc>
            </a:pPr>
            <a:r>
              <a:rPr lang="en-GB" sz="1200" dirty="0">
                <a:latin typeface="Lucida Grande" charset="0"/>
                <a:ea typeface="Lucida Grande" charset="0"/>
                <a:cs typeface="Lucida Grande" charset="0"/>
              </a:rPr>
              <a:t>This output shows the available commands in NEF-Pipelines which either provide commands to deal with nef components </a:t>
            </a:r>
            <a:r>
              <a:rPr lang="en-GB" sz="1200" dirty="0">
                <a:latin typeface="Courier" pitchFamily="2" charset="0"/>
                <a:ea typeface="Lucida Grande" charset="0"/>
                <a:cs typeface="Lucida Grande" charset="0"/>
              </a:rPr>
              <a:t>chains, entry, frames</a:t>
            </a:r>
            <a:r>
              <a:rPr lang="en-GB" sz="1200" dirty="0">
                <a:latin typeface="Lucida Grande" charset="0"/>
                <a:ea typeface="Lucida Grande" charset="0"/>
                <a:cs typeface="Lucida Grande" charset="0"/>
              </a:rPr>
              <a:t> etc. or commands to import and export nef data such </a:t>
            </a:r>
            <a:r>
              <a:rPr lang="en-GB" sz="1200" dirty="0">
                <a:latin typeface="Courier" pitchFamily="2" charset="0"/>
                <a:ea typeface="Lucida Grande" charset="0"/>
                <a:cs typeface="Lucida Grande" charset="0"/>
              </a:rPr>
              <a:t>as nmrpipe nmrview mars pales </a:t>
            </a:r>
            <a:r>
              <a:rPr lang="en-GB" sz="1200" dirty="0">
                <a:latin typeface="Lucida Grande" charset="0"/>
                <a:ea typeface="Lucida Grande" charset="0"/>
                <a:cs typeface="Lucida Grande" charset="0"/>
              </a:rPr>
              <a:t>etc.</a:t>
            </a:r>
          </a:p>
        </p:txBody>
      </p:sp>
      <p:sp>
        <p:nvSpPr>
          <p:cNvPr id="2" name="Rectangle 1">
            <a:extLst>
              <a:ext uri="{FF2B5EF4-FFF2-40B4-BE49-F238E27FC236}">
                <a16:creationId xmlns:a16="http://schemas.microsoft.com/office/drawing/2014/main" id="{26D297DA-73E6-6DB7-24DE-16183E8C51F1}"/>
              </a:ext>
            </a:extLst>
          </p:cNvPr>
          <p:cNvSpPr/>
          <p:nvPr/>
        </p:nvSpPr>
        <p:spPr>
          <a:xfrm>
            <a:off x="539753" y="460642"/>
            <a:ext cx="5478599" cy="1631216"/>
          </a:xfrm>
          <a:prstGeom prst="rect">
            <a:avLst/>
          </a:prstGeom>
        </p:spPr>
        <p:txBody>
          <a:bodyPr wrap="square">
            <a:spAutoFit/>
          </a:bodyPr>
          <a:lstStyle/>
          <a:p>
            <a:pPr algn="just"/>
            <a:r>
              <a:rPr lang="en-GB" sz="1600" b="1" dirty="0">
                <a:latin typeface="Lucida Grande" charset="0"/>
                <a:ea typeface="Lucida Grande" charset="0"/>
                <a:cs typeface="Lucida Grande" charset="0"/>
              </a:rPr>
              <a:t>Start A Terminal</a:t>
            </a:r>
          </a:p>
          <a:p>
            <a:pPr algn="just"/>
            <a:endParaRPr lang="en-GB" sz="1200" dirty="0">
              <a:latin typeface="Lucida Grande" charset="0"/>
              <a:ea typeface="Lucida Grande" charset="0"/>
              <a:cs typeface="Lucida Grande" charset="0"/>
            </a:endParaRPr>
          </a:p>
          <a:p>
            <a:pPr marL="285750" indent="-285750">
              <a:buFont typeface="Arial" panose="020B0604020202020204" pitchFamily="34" charset="0"/>
              <a:buChar char="•"/>
            </a:pPr>
            <a:r>
              <a:rPr lang="en-GB" sz="1200" dirty="0">
                <a:latin typeface="Lucida Grande" charset="0"/>
                <a:ea typeface="Lucida Grande" charset="0"/>
                <a:cs typeface="Lucida Grande" charset="0"/>
              </a:rPr>
              <a:t>Mac users should start the terminal which is in the Utilities folder in Applications. It can be started by typing </a:t>
            </a:r>
            <a:r>
              <a:rPr lang="en-GB" sz="1200" b="1" dirty="0">
                <a:latin typeface="Lucida Grande" charset="0"/>
                <a:ea typeface="Lucida Grande" charset="0"/>
                <a:cs typeface="Lucida Grande" charset="0"/>
              </a:rPr>
              <a:t>⌘ spacebar </a:t>
            </a:r>
            <a:r>
              <a:rPr lang="en-GB" sz="1200" dirty="0">
                <a:latin typeface="Lucida Grande" charset="0"/>
                <a:ea typeface="Lucida Grande" charset="0"/>
                <a:cs typeface="Lucida Grande" charset="0"/>
              </a:rPr>
              <a:t>and typing </a:t>
            </a:r>
            <a:r>
              <a:rPr lang="en-GB" sz="1200" b="1" dirty="0">
                <a:latin typeface="Lucida Grande" charset="0"/>
                <a:ea typeface="Lucida Grande" charset="0"/>
                <a:cs typeface="Lucida Grande" charset="0"/>
              </a:rPr>
              <a:t>terminal</a:t>
            </a:r>
            <a:r>
              <a:rPr lang="en-GB" sz="1200" dirty="0">
                <a:latin typeface="Lucida Grande" charset="0"/>
                <a:ea typeface="Lucida Grande" charset="0"/>
                <a:cs typeface="Lucida Grande" charset="0"/>
              </a:rPr>
              <a:t> </a:t>
            </a:r>
            <a:endParaRPr lang="en-GB" sz="1200" i="1" dirty="0">
              <a:latin typeface="Lucida Grande" charset="0"/>
              <a:ea typeface="Lucida Grande" charset="0"/>
              <a:cs typeface="Lucida Grande" charset="0"/>
            </a:endParaRPr>
          </a:p>
          <a:p>
            <a:pPr marL="285750" indent="-285750">
              <a:buFont typeface="Arial" panose="020B0604020202020204" pitchFamily="34" charset="0"/>
              <a:buChar char="•"/>
            </a:pPr>
            <a:r>
              <a:rPr lang="en-GB" sz="1200" dirty="0">
                <a:latin typeface="Lucida Grande" charset="0"/>
                <a:ea typeface="Lucida Grande" charset="0"/>
                <a:cs typeface="Lucida Grande" charset="0"/>
              </a:rPr>
              <a:t>Unix </a:t>
            </a:r>
            <a:r>
              <a:rPr lang="en-GB" sz="1200" dirty="0">
                <a:latin typeface="Lucida Grande" panose="020B0600040502020204" pitchFamily="34" charset="0"/>
                <a:ea typeface="Lucida Grande" charset="0"/>
                <a:cs typeface="Lucida Grande" panose="020B0600040502020204" pitchFamily="34" charset="0"/>
              </a:rPr>
              <a:t>users type </a:t>
            </a:r>
            <a:r>
              <a:rPr lang="en-GB" sz="1200" b="1" i="0" dirty="0">
                <a:solidFill>
                  <a:srgbClr val="273239"/>
                </a:solidFill>
                <a:effectLst/>
                <a:latin typeface="Lucida Grande" panose="020B0600040502020204" pitchFamily="34" charset="0"/>
                <a:cs typeface="Lucida Grande" panose="020B0600040502020204" pitchFamily="34" charset="0"/>
              </a:rPr>
              <a:t>Ctrl+Alt+T  </a:t>
            </a:r>
            <a:endParaRPr lang="en-GB" sz="1200" b="1" dirty="0">
              <a:latin typeface="Lucida Grande" panose="020B0600040502020204" pitchFamily="34" charset="0"/>
              <a:ea typeface="Lucida Grande" charset="0"/>
              <a:cs typeface="Lucida Grande" panose="020B0600040502020204" pitchFamily="34" charset="0"/>
            </a:endParaRPr>
          </a:p>
          <a:p>
            <a:pPr marL="285750" indent="-285750" algn="just">
              <a:buFont typeface="Arial" panose="020B0604020202020204" pitchFamily="34" charset="0"/>
              <a:buChar char="•"/>
            </a:pPr>
            <a:r>
              <a:rPr lang="en-GB" sz="1200" dirty="0">
                <a:latin typeface="Lucida Grande" panose="020B0600040502020204" pitchFamily="34" charset="0"/>
                <a:ea typeface="Lucida Grande" charset="0"/>
                <a:cs typeface="Lucida Grande" panose="020B0600040502020204" pitchFamily="34" charset="0"/>
              </a:rPr>
              <a:t>Windows users open the start menu and type </a:t>
            </a:r>
            <a:r>
              <a:rPr lang="en-GB" sz="1200" b="1" dirty="0">
                <a:latin typeface="Lucida Grande" panose="020B0600040502020204" pitchFamily="34" charset="0"/>
                <a:ea typeface="Lucida Grande" charset="0"/>
                <a:cs typeface="Lucida Grande" panose="020B0600040502020204" pitchFamily="34" charset="0"/>
              </a:rPr>
              <a:t>powershell</a:t>
            </a:r>
            <a:r>
              <a:rPr lang="en-GB" sz="1200" dirty="0">
                <a:latin typeface="Lucida Grande" panose="020B0600040502020204" pitchFamily="34" charset="0"/>
                <a:ea typeface="Lucida Grande" charset="0"/>
                <a:cs typeface="Lucida Grande" panose="020B0600040502020204" pitchFamily="34" charset="0"/>
              </a:rPr>
              <a:t> in Search and open the Powershell </a:t>
            </a:r>
            <a:r>
              <a:rPr lang="en-GB" sz="1200" dirty="0">
                <a:latin typeface="Lucida Grande" charset="0"/>
                <a:ea typeface="Lucida Grande" charset="0"/>
                <a:cs typeface="Lucida Grande" charset="0"/>
              </a:rPr>
              <a:t>app</a:t>
            </a:r>
          </a:p>
        </p:txBody>
      </p:sp>
      <p:sp>
        <p:nvSpPr>
          <p:cNvPr id="5" name="Rectangle 4">
            <a:extLst>
              <a:ext uri="{FF2B5EF4-FFF2-40B4-BE49-F238E27FC236}">
                <a16:creationId xmlns:a16="http://schemas.microsoft.com/office/drawing/2014/main" id="{6DEC0B26-F5E3-8E3F-2DA8-ACE2A1567837}"/>
              </a:ext>
            </a:extLst>
          </p:cNvPr>
          <p:cNvSpPr/>
          <p:nvPr/>
        </p:nvSpPr>
        <p:spPr>
          <a:xfrm>
            <a:off x="-1" y="2411517"/>
            <a:ext cx="6858000" cy="351479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6" name="Rectangle 5">
            <a:extLst>
              <a:ext uri="{FF2B5EF4-FFF2-40B4-BE49-F238E27FC236}">
                <a16:creationId xmlns:a16="http://schemas.microsoft.com/office/drawing/2014/main" id="{6E142EA9-DC22-BF41-63C1-CC194F0E0CFE}"/>
              </a:ext>
            </a:extLst>
          </p:cNvPr>
          <p:cNvSpPr/>
          <p:nvPr/>
        </p:nvSpPr>
        <p:spPr>
          <a:xfrm>
            <a:off x="455155" y="2924596"/>
            <a:ext cx="5478599" cy="2426049"/>
          </a:xfrm>
          <a:prstGeom prst="rect">
            <a:avLst/>
          </a:prstGeom>
        </p:spPr>
        <p:txBody>
          <a:bodyPr wrap="square">
            <a:spAutoFit/>
          </a:bodyPr>
          <a:lstStyle/>
          <a:p>
            <a:pPr algn="just"/>
            <a:r>
              <a:rPr lang="en-GB" sz="1600" b="1" dirty="0">
                <a:latin typeface="Lucida Grande" charset="0"/>
                <a:ea typeface="Lucida Grande" charset="0"/>
                <a:cs typeface="Lucida Grande" charset="0"/>
              </a:rPr>
              <a:t>Referencing and getting a copy of NEF-Pipelines</a:t>
            </a:r>
          </a:p>
          <a:p>
            <a:pPr algn="just"/>
            <a:endParaRPr lang="en-GB" sz="1200" dirty="0">
              <a:latin typeface="Lucida Grande" charset="0"/>
              <a:ea typeface="Lucida Grande" charset="0"/>
              <a:cs typeface="Lucida Grande" charset="0"/>
            </a:endParaRPr>
          </a:p>
          <a:p>
            <a:pPr>
              <a:lnSpc>
                <a:spcPct val="150000"/>
              </a:lnSpc>
            </a:pPr>
            <a:r>
              <a:rPr lang="en-US" sz="1200" dirty="0">
                <a:latin typeface="Lucida Grande" charset="0"/>
                <a:ea typeface="Lucida Grande" charset="0"/>
                <a:cs typeface="Lucida Grande" charset="0"/>
              </a:rPr>
              <a:t>NEF-Pipelines is a program being written by Gary Thompson (University of Kent), a member of the CCPN Working group. It is still unpublished but you can reference it as Thompson, G. (2024). NEF-Pipelines (Version 0.1.117) </a:t>
            </a:r>
            <a:r>
              <a:rPr lang="en-US" sz="1200" dirty="0" err="1">
                <a:latin typeface="Lucida Grande" charset="0"/>
                <a:ea typeface="Lucida Grande" charset="0"/>
                <a:cs typeface="Lucida Grande" charset="0"/>
              </a:rPr>
              <a:t>doi</a:t>
            </a:r>
            <a:r>
              <a:rPr lang="en-US" sz="1200" dirty="0">
                <a:latin typeface="Lucida Grande" charset="0"/>
                <a:ea typeface="Lucida Grande" charset="0"/>
                <a:cs typeface="Lucida Grande" charset="0"/>
              </a:rPr>
              <a:t>: 10.5281/zenodo.11127005. </a:t>
            </a:r>
          </a:p>
          <a:p>
            <a:pPr>
              <a:lnSpc>
                <a:spcPct val="150000"/>
              </a:lnSpc>
            </a:pPr>
            <a:endParaRPr lang="en-US" sz="1200" dirty="0">
              <a:latin typeface="Lucida Grande" charset="0"/>
              <a:ea typeface="Lucida Grande" charset="0"/>
              <a:cs typeface="Lucida Grande" charset="0"/>
            </a:endParaRPr>
          </a:p>
          <a:p>
            <a:pPr>
              <a:lnSpc>
                <a:spcPct val="150000"/>
              </a:lnSpc>
            </a:pPr>
            <a:r>
              <a:rPr lang="en-US" sz="1200" dirty="0">
                <a:latin typeface="Lucida Grande" charset="0"/>
                <a:ea typeface="Lucida Grande" charset="0"/>
                <a:cs typeface="Lucida Grande" charset="0"/>
              </a:rPr>
              <a:t>How to install the software is described in an appendix at the end of this document</a:t>
            </a:r>
          </a:p>
        </p:txBody>
      </p:sp>
      <p:sp>
        <p:nvSpPr>
          <p:cNvPr id="9" name="Rectangle 8">
            <a:extLst>
              <a:ext uri="{FF2B5EF4-FFF2-40B4-BE49-F238E27FC236}">
                <a16:creationId xmlns:a16="http://schemas.microsoft.com/office/drawing/2014/main" id="{C65D0C45-844D-BB4D-0FDF-4B2F0BAEACB2}"/>
              </a:ext>
            </a:extLst>
          </p:cNvPr>
          <p:cNvSpPr/>
          <p:nvPr/>
        </p:nvSpPr>
        <p:spPr>
          <a:xfrm>
            <a:off x="539753" y="6159969"/>
            <a:ext cx="5478599" cy="1041054"/>
          </a:xfrm>
          <a:prstGeom prst="rect">
            <a:avLst/>
          </a:prstGeom>
        </p:spPr>
        <p:txBody>
          <a:bodyPr wrap="square">
            <a:spAutoFit/>
          </a:bodyPr>
          <a:lstStyle/>
          <a:p>
            <a:pPr algn="just"/>
            <a:r>
              <a:rPr lang="en-GB" sz="1600" b="1" dirty="0">
                <a:latin typeface="Lucida Grande" charset="0"/>
                <a:ea typeface="Lucida Grande" charset="0"/>
                <a:cs typeface="Lucida Grande" charset="0"/>
              </a:rPr>
              <a:t>Navigating NEF-Pipelines</a:t>
            </a:r>
          </a:p>
          <a:p>
            <a:pPr algn="just"/>
            <a:endParaRPr lang="en-GB" sz="1200" dirty="0">
              <a:latin typeface="Lucida Grande" charset="0"/>
              <a:ea typeface="Lucida Grande" charset="0"/>
              <a:cs typeface="Lucida Grande" charset="0"/>
            </a:endParaRPr>
          </a:p>
          <a:p>
            <a:pPr>
              <a:lnSpc>
                <a:spcPct val="150000"/>
              </a:lnSpc>
            </a:pPr>
            <a:r>
              <a:rPr lang="en-US" sz="1200" dirty="0">
                <a:latin typeface="Lucida Grande" charset="0"/>
                <a:ea typeface="Lucida Grande" charset="0"/>
                <a:cs typeface="Lucida Grande" charset="0"/>
              </a:rPr>
              <a:t>To see if NEF-Pipelines is installed type nef on the command line you should get something like:</a:t>
            </a:r>
          </a:p>
        </p:txBody>
      </p:sp>
      <p:pic>
        <p:nvPicPr>
          <p:cNvPr id="7" name="Picture 6">
            <a:extLst>
              <a:ext uri="{FF2B5EF4-FFF2-40B4-BE49-F238E27FC236}">
                <a16:creationId xmlns:a16="http://schemas.microsoft.com/office/drawing/2014/main" id="{529EED29-1859-6693-A79E-A1853DCCA5CB}"/>
              </a:ext>
            </a:extLst>
          </p:cNvPr>
          <p:cNvPicPr>
            <a:picLocks noChangeAspect="1"/>
          </p:cNvPicPr>
          <p:nvPr/>
        </p:nvPicPr>
        <p:blipFill rotWithShape="1">
          <a:blip r:embed="rId4"/>
          <a:srcRect l="-3674" t="-3848" r="-952" b="1"/>
          <a:stretch/>
        </p:blipFill>
        <p:spPr>
          <a:xfrm>
            <a:off x="321540" y="7201023"/>
            <a:ext cx="6214918" cy="3474538"/>
          </a:xfrm>
          <a:prstGeom prst="rect">
            <a:avLst/>
          </a:prstGeom>
        </p:spPr>
      </p:pic>
    </p:spTree>
    <p:extLst>
      <p:ext uri="{BB962C8B-B14F-4D97-AF65-F5344CB8AC3E}">
        <p14:creationId xmlns:p14="http://schemas.microsoft.com/office/powerpoint/2010/main" val="3813218590"/>
      </p:ext>
    </p:extLst>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AB789F6-3BD3-1645-B8E5-7AE28DC0F5BB}" type="slidenum">
              <a:rPr lang="en-US" smtClean="0"/>
              <a:t>4</a:t>
            </a:fld>
            <a:endParaRPr lang="en-US" dirty="0"/>
          </a:p>
        </p:txBody>
      </p:sp>
      <p:sp>
        <p:nvSpPr>
          <p:cNvPr id="12" name="Rectangle 11">
            <a:extLst>
              <a:ext uri="{FF2B5EF4-FFF2-40B4-BE49-F238E27FC236}">
                <a16:creationId xmlns:a16="http://schemas.microsoft.com/office/drawing/2014/main" id="{E3E5F75D-E2A5-3851-C813-EF2211E03320}"/>
              </a:ext>
            </a:extLst>
          </p:cNvPr>
          <p:cNvSpPr/>
          <p:nvPr/>
        </p:nvSpPr>
        <p:spPr>
          <a:xfrm>
            <a:off x="305896" y="372663"/>
            <a:ext cx="6214918" cy="2281650"/>
          </a:xfrm>
          <a:prstGeom prst="rect">
            <a:avLst/>
          </a:prstGeom>
        </p:spPr>
        <p:txBody>
          <a:bodyPr wrap="square">
            <a:spAutoFit/>
          </a:bodyPr>
          <a:lstStyle/>
          <a:p>
            <a:pPr>
              <a:lnSpc>
                <a:spcPct val="150000"/>
              </a:lnSpc>
            </a:pPr>
            <a:r>
              <a:rPr lang="en-GB" sz="1200" dirty="0">
                <a:latin typeface="Lucida Grande" charset="0"/>
                <a:ea typeface="Lucida Grande" charset="0"/>
                <a:cs typeface="Lucida Grande" charset="0"/>
              </a:rPr>
              <a:t>Generally, commands will show an error and this help screen or a more specific one if they don’t understand your input.</a:t>
            </a:r>
            <a:endParaRPr lang="en-US" sz="1200" dirty="0"/>
          </a:p>
          <a:p>
            <a:pPr>
              <a:lnSpc>
                <a:spcPct val="150000"/>
              </a:lnSpc>
            </a:pPr>
            <a:endParaRPr lang="en-US" sz="1200" b="1" dirty="0">
              <a:latin typeface="Lucida Grande" charset="0"/>
              <a:ea typeface="Lucida Grande" charset="0"/>
              <a:cs typeface="Lucida Grande" charset="0"/>
            </a:endParaRPr>
          </a:p>
          <a:p>
            <a:pPr>
              <a:lnSpc>
                <a:spcPct val="150000"/>
              </a:lnSpc>
            </a:pPr>
            <a:r>
              <a:rPr lang="en-US" sz="1200" b="1" dirty="0">
                <a:latin typeface="Lucida Grande" charset="0"/>
                <a:ea typeface="Lucida Grande" charset="0"/>
                <a:cs typeface="Lucida Grande" charset="0"/>
              </a:rPr>
              <a:t>Tools may have sub-commands</a:t>
            </a:r>
          </a:p>
          <a:p>
            <a:pPr algn="just">
              <a:lnSpc>
                <a:spcPct val="150000"/>
              </a:lnSpc>
            </a:pPr>
            <a:r>
              <a:rPr lang="en-US" sz="1200" dirty="0">
                <a:latin typeface="Lucida Grande" charset="0"/>
                <a:ea typeface="Lucida Grande" charset="0"/>
                <a:cs typeface="Lucida Grande" charset="0"/>
              </a:rPr>
              <a:t>Most tools have sub commands, for example the </a:t>
            </a:r>
            <a:r>
              <a:rPr lang="en-US" sz="1200" dirty="0">
                <a:latin typeface="Courier" pitchFamily="2" charset="0"/>
                <a:ea typeface="Lucida Grande" charset="0"/>
                <a:cs typeface="Lucida Grande" charset="0"/>
              </a:rPr>
              <a:t>mars</a:t>
            </a:r>
            <a:r>
              <a:rPr lang="en-US" sz="1200" dirty="0">
                <a:latin typeface="Lucida Grande" charset="0"/>
                <a:ea typeface="Lucida Grande" charset="0"/>
                <a:cs typeface="Lucida Grande" charset="0"/>
              </a:rPr>
              <a:t> command has an </a:t>
            </a:r>
            <a:r>
              <a:rPr lang="en-US" sz="1200" dirty="0">
                <a:latin typeface="Courier" pitchFamily="2" charset="0"/>
                <a:ea typeface="Lucida Grande" charset="0"/>
                <a:cs typeface="Lucida Grande" charset="0"/>
              </a:rPr>
              <a:t>export</a:t>
            </a:r>
            <a:r>
              <a:rPr lang="en-US" sz="1200" dirty="0">
                <a:latin typeface="Lucida Grande" charset="0"/>
                <a:ea typeface="Lucida Grande" charset="0"/>
                <a:cs typeface="Lucida Grande" charset="0"/>
              </a:rPr>
              <a:t> sub command which then has the further sub commands </a:t>
            </a:r>
            <a:r>
              <a:rPr lang="en-US" sz="1200" dirty="0">
                <a:latin typeface="Courier" pitchFamily="2" charset="0"/>
                <a:ea typeface="Lucida Grande" charset="0"/>
                <a:cs typeface="Lucida Grande" charset="0"/>
              </a:rPr>
              <a:t>sequence, shifts and input</a:t>
            </a:r>
            <a:r>
              <a:rPr lang="en-US" sz="1200" dirty="0">
                <a:latin typeface="Lucida Grande" charset="0"/>
                <a:ea typeface="Lucida Grande" charset="0"/>
                <a:cs typeface="Lucida Grande" charset="0"/>
              </a:rPr>
              <a:t>. So, for example, typing </a:t>
            </a:r>
            <a:r>
              <a:rPr lang="en-US" sz="1200" dirty="0">
                <a:latin typeface="Courier" pitchFamily="2" charset="0"/>
                <a:ea typeface="Lucida Grande" charset="0"/>
                <a:cs typeface="Lucida Grande" charset="0"/>
              </a:rPr>
              <a:t>nef mars export or</a:t>
            </a:r>
            <a:r>
              <a:rPr lang="en-US" sz="1200" b="1" dirty="0">
                <a:latin typeface="Courier" pitchFamily="2" charset="0"/>
                <a:ea typeface="Lucida Grande" charset="0"/>
                <a:cs typeface="Lucida Grande" charset="0"/>
              </a:rPr>
              <a:t> </a:t>
            </a:r>
          </a:p>
          <a:p>
            <a:pPr algn="just">
              <a:lnSpc>
                <a:spcPct val="150000"/>
              </a:lnSpc>
            </a:pPr>
            <a:r>
              <a:rPr lang="en-US" sz="1200" dirty="0">
                <a:latin typeface="Courier" pitchFamily="2" charset="0"/>
                <a:ea typeface="Lucida Grande" charset="0"/>
                <a:cs typeface="Lucida Grande" charset="0"/>
              </a:rPr>
              <a:t>nef mars export --help </a:t>
            </a:r>
            <a:r>
              <a:rPr lang="en-US" sz="1200" dirty="0">
                <a:latin typeface="Lucida Grande" charset="0"/>
                <a:ea typeface="Lucida Grande" charset="0"/>
                <a:cs typeface="Lucida Grande" charset="0"/>
              </a:rPr>
              <a:t>shows:</a:t>
            </a:r>
            <a:endParaRPr lang="en-GB" sz="1200" dirty="0">
              <a:latin typeface="Lucida Grande" charset="0"/>
              <a:ea typeface="Lucida Grande" charset="0"/>
              <a:cs typeface="Lucida Grande" charset="0"/>
            </a:endParaRPr>
          </a:p>
        </p:txBody>
      </p:sp>
      <p:sp>
        <p:nvSpPr>
          <p:cNvPr id="13" name="Rectangle 12">
            <a:extLst>
              <a:ext uri="{FF2B5EF4-FFF2-40B4-BE49-F238E27FC236}">
                <a16:creationId xmlns:a16="http://schemas.microsoft.com/office/drawing/2014/main" id="{C5FC8510-059E-A0A7-29FC-6389BC8B7790}"/>
              </a:ext>
            </a:extLst>
          </p:cNvPr>
          <p:cNvSpPr/>
          <p:nvPr/>
        </p:nvSpPr>
        <p:spPr>
          <a:xfrm>
            <a:off x="423746" y="4837874"/>
            <a:ext cx="6214918" cy="619657"/>
          </a:xfrm>
          <a:prstGeom prst="rect">
            <a:avLst/>
          </a:prstGeom>
        </p:spPr>
        <p:txBody>
          <a:bodyPr wrap="square">
            <a:spAutoFit/>
          </a:bodyPr>
          <a:lstStyle/>
          <a:p>
            <a:pPr>
              <a:lnSpc>
                <a:spcPct val="150000"/>
              </a:lnSpc>
            </a:pPr>
            <a:r>
              <a:rPr lang="en-GB" sz="1200" dirty="0">
                <a:latin typeface="Lucida Grande" charset="0"/>
                <a:ea typeface="Lucida Grande" charset="0"/>
                <a:cs typeface="Lucida Grande" charset="0"/>
              </a:rPr>
              <a:t>Lets use our first Nef-Pipelines tool </a:t>
            </a:r>
            <a:r>
              <a:rPr lang="en-GB" sz="1200" dirty="0">
                <a:latin typeface="Courier" pitchFamily="2" charset="0"/>
                <a:ea typeface="Lucida Grande" charset="0"/>
                <a:cs typeface="Lucida Grande" charset="0"/>
              </a:rPr>
              <a:t>nef frame list </a:t>
            </a:r>
            <a:r>
              <a:rPr lang="en-GB" sz="1200" dirty="0">
                <a:latin typeface="Lucida Grande" charset="0"/>
                <a:cs typeface="Lucida Grande" charset="0"/>
              </a:rPr>
              <a:t>if you type</a:t>
            </a:r>
            <a:r>
              <a:rPr lang="en-GB" sz="1200" dirty="0">
                <a:latin typeface="Courier" pitchFamily="2" charset="0"/>
                <a:ea typeface="Lucida Grande" charset="0"/>
                <a:cs typeface="Lucida Grande" charset="0"/>
              </a:rPr>
              <a:t> nef frames list </a:t>
            </a:r>
            <a:r>
              <a:rPr lang="en-GB" sz="1200" dirty="0">
                <a:latin typeface="Lucida Grande" charset="0"/>
                <a:cs typeface="Lucida Grande" charset="0"/>
              </a:rPr>
              <a:t>on its own you will get</a:t>
            </a:r>
          </a:p>
        </p:txBody>
      </p:sp>
      <p:pic>
        <p:nvPicPr>
          <p:cNvPr id="2" name="Picture 1">
            <a:extLst>
              <a:ext uri="{FF2B5EF4-FFF2-40B4-BE49-F238E27FC236}">
                <a16:creationId xmlns:a16="http://schemas.microsoft.com/office/drawing/2014/main" id="{265B4A82-2772-9201-E6CF-087EEA5F9E37}"/>
              </a:ext>
            </a:extLst>
          </p:cNvPr>
          <p:cNvPicPr>
            <a:picLocks noChangeAspect="1"/>
          </p:cNvPicPr>
          <p:nvPr/>
        </p:nvPicPr>
        <p:blipFill>
          <a:blip r:embed="rId4"/>
          <a:stretch>
            <a:fillRect/>
          </a:stretch>
        </p:blipFill>
        <p:spPr>
          <a:xfrm>
            <a:off x="423746" y="2857711"/>
            <a:ext cx="6858000" cy="1972668"/>
          </a:xfrm>
          <a:prstGeom prst="rect">
            <a:avLst/>
          </a:prstGeom>
        </p:spPr>
      </p:pic>
      <p:pic>
        <p:nvPicPr>
          <p:cNvPr id="6" name="Picture 5">
            <a:extLst>
              <a:ext uri="{FF2B5EF4-FFF2-40B4-BE49-F238E27FC236}">
                <a16:creationId xmlns:a16="http://schemas.microsoft.com/office/drawing/2014/main" id="{290E1C87-3612-D6EB-37DE-A9B09D9F79E8}"/>
              </a:ext>
            </a:extLst>
          </p:cNvPr>
          <p:cNvPicPr>
            <a:picLocks noChangeAspect="1"/>
          </p:cNvPicPr>
          <p:nvPr/>
        </p:nvPicPr>
        <p:blipFill>
          <a:blip r:embed="rId5"/>
          <a:stretch>
            <a:fillRect/>
          </a:stretch>
        </p:blipFill>
        <p:spPr>
          <a:xfrm>
            <a:off x="491762" y="5529586"/>
            <a:ext cx="6078885" cy="4078905"/>
          </a:xfrm>
          <a:prstGeom prst="rect">
            <a:avLst/>
          </a:prstGeom>
        </p:spPr>
      </p:pic>
      <p:sp>
        <p:nvSpPr>
          <p:cNvPr id="8" name="Rectangle 7">
            <a:extLst>
              <a:ext uri="{FF2B5EF4-FFF2-40B4-BE49-F238E27FC236}">
                <a16:creationId xmlns:a16="http://schemas.microsoft.com/office/drawing/2014/main" id="{60C5BCAB-08AB-5433-6BAC-53934A7ED997}"/>
              </a:ext>
            </a:extLst>
          </p:cNvPr>
          <p:cNvSpPr/>
          <p:nvPr/>
        </p:nvSpPr>
        <p:spPr>
          <a:xfrm>
            <a:off x="423746" y="9608491"/>
            <a:ext cx="6214918" cy="899157"/>
          </a:xfrm>
          <a:prstGeom prst="rect">
            <a:avLst/>
          </a:prstGeom>
        </p:spPr>
        <p:txBody>
          <a:bodyPr wrap="square">
            <a:spAutoFit/>
          </a:bodyPr>
          <a:lstStyle/>
          <a:p>
            <a:pPr>
              <a:lnSpc>
                <a:spcPct val="150000"/>
              </a:lnSpc>
            </a:pPr>
            <a:r>
              <a:rPr lang="en-GB" sz="1200" dirty="0">
                <a:latin typeface="Lucida Grande" charset="0"/>
                <a:ea typeface="Lucida Grande" charset="0"/>
                <a:cs typeface="Lucida Grande" charset="0"/>
              </a:rPr>
              <a:t>This is because it requires an input NEF file. Let's give it the Sec5BPart2.nef file we just exported. For now to do this we use the option –in [though </a:t>
            </a:r>
            <a:r>
              <a:rPr lang="en-GB" sz="1200" dirty="0" err="1">
                <a:latin typeface="Courier New" panose="02070309020205020404" pitchFamily="49" charset="0"/>
                <a:ea typeface="Lucida Grande" charset="0"/>
                <a:cs typeface="Courier New" panose="02070309020205020404" pitchFamily="49" charset="0"/>
              </a:rPr>
              <a:t>nef</a:t>
            </a:r>
            <a:r>
              <a:rPr lang="en-GB" sz="1200" dirty="0">
                <a:latin typeface="Courier New" panose="02070309020205020404" pitchFamily="49" charset="0"/>
                <a:ea typeface="Lucida Grande" charset="0"/>
                <a:cs typeface="Courier New" panose="02070309020205020404" pitchFamily="49" charset="0"/>
              </a:rPr>
              <a:t> frames list</a:t>
            </a:r>
            <a:r>
              <a:rPr lang="en-GB" sz="1200" dirty="0">
                <a:latin typeface="Lucida Grande" charset="0"/>
                <a:ea typeface="Lucida Grande" charset="0"/>
                <a:cs typeface="Lucida Grande" charset="0"/>
              </a:rPr>
              <a:t> specifically also allows it as an argument as well]: </a:t>
            </a:r>
            <a:endParaRPr lang="en-GB" sz="1200" dirty="0">
              <a:latin typeface="Lucida Grande" charset="0"/>
              <a:cs typeface="Lucida Grande" charset="0"/>
            </a:endParaRPr>
          </a:p>
        </p:txBody>
      </p:sp>
      <p:pic>
        <p:nvPicPr>
          <p:cNvPr id="11" name="Picture 10">
            <a:extLst>
              <a:ext uri="{FF2B5EF4-FFF2-40B4-BE49-F238E27FC236}">
                <a16:creationId xmlns:a16="http://schemas.microsoft.com/office/drawing/2014/main" id="{DFED55FA-982F-C408-6B13-FF1B36B83D76}"/>
              </a:ext>
            </a:extLst>
          </p:cNvPr>
          <p:cNvPicPr>
            <a:picLocks noChangeAspect="1"/>
          </p:cNvPicPr>
          <p:nvPr/>
        </p:nvPicPr>
        <p:blipFill>
          <a:blip r:embed="rId6"/>
          <a:stretch>
            <a:fillRect/>
          </a:stretch>
        </p:blipFill>
        <p:spPr>
          <a:xfrm>
            <a:off x="558047" y="10692093"/>
            <a:ext cx="5962767" cy="1111556"/>
          </a:xfrm>
          <a:prstGeom prst="rect">
            <a:avLst/>
          </a:prstGeom>
        </p:spPr>
      </p:pic>
    </p:spTree>
    <p:extLst>
      <p:ext uri="{BB962C8B-B14F-4D97-AF65-F5344CB8AC3E}">
        <p14:creationId xmlns:p14="http://schemas.microsoft.com/office/powerpoint/2010/main" val="1869624069"/>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1AA35-C5B7-BE5F-5495-68A084F33A7D}"/>
              </a:ext>
            </a:extLst>
          </p:cNvPr>
          <p:cNvSpPr>
            <a:spLocks noGrp="1"/>
          </p:cNvSpPr>
          <p:nvPr>
            <p:ph type="title"/>
          </p:nvPr>
        </p:nvSpPr>
        <p:spPr>
          <a:xfrm>
            <a:off x="321541" y="5140712"/>
            <a:ext cx="5915025" cy="2356556"/>
          </a:xfrm>
        </p:spPr>
        <p:txBody>
          <a:bodyPr/>
          <a:lstStyle/>
          <a:p>
            <a:endParaRPr lang="en-US" dirty="0"/>
          </a:p>
        </p:txBody>
      </p:sp>
      <p:sp>
        <p:nvSpPr>
          <p:cNvPr id="3" name="Content Placeholder 2">
            <a:extLst>
              <a:ext uri="{FF2B5EF4-FFF2-40B4-BE49-F238E27FC236}">
                <a16:creationId xmlns:a16="http://schemas.microsoft.com/office/drawing/2014/main" id="{42B18D5B-CF41-E30B-0836-A8BA0395315C}"/>
              </a:ext>
            </a:extLst>
          </p:cNvPr>
          <p:cNvSpPr>
            <a:spLocks noGrp="1"/>
          </p:cNvSpPr>
          <p:nvPr>
            <p:ph idx="1"/>
          </p:nvPr>
        </p:nvSpPr>
        <p:spPr>
          <a:xfrm>
            <a:off x="471490" y="5140712"/>
            <a:ext cx="5915025" cy="5840556"/>
          </a:xfrm>
        </p:spPr>
        <p:txBody>
          <a:bodyPr/>
          <a:lstStyle/>
          <a:p>
            <a:r>
              <a:rPr lang="en-GB" sz="2400" dirty="0">
                <a:latin typeface="Lucida Grande" charset="0"/>
                <a:ea typeface="Lucida Grande" charset="0"/>
                <a:cs typeface="Lucida Grande" charset="0"/>
              </a:rPr>
              <a:t>We can also use command line options to get more information</a:t>
            </a:r>
          </a:p>
          <a:p>
            <a:endParaRPr lang="en-US" dirty="0"/>
          </a:p>
        </p:txBody>
      </p:sp>
      <p:sp>
        <p:nvSpPr>
          <p:cNvPr id="4" name="Slide Number Placeholder 3">
            <a:extLst>
              <a:ext uri="{FF2B5EF4-FFF2-40B4-BE49-F238E27FC236}">
                <a16:creationId xmlns:a16="http://schemas.microsoft.com/office/drawing/2014/main" id="{9B405951-5BBE-79C0-ED04-C55B00C8D304}"/>
              </a:ext>
            </a:extLst>
          </p:cNvPr>
          <p:cNvSpPr>
            <a:spLocks noGrp="1"/>
          </p:cNvSpPr>
          <p:nvPr>
            <p:ph type="sldNum" sz="quarter" idx="12"/>
          </p:nvPr>
        </p:nvSpPr>
        <p:spPr/>
        <p:txBody>
          <a:bodyPr/>
          <a:lstStyle/>
          <a:p>
            <a:fld id="{EAB789F6-3BD3-1645-B8E5-7AE28DC0F5BB}" type="slidenum">
              <a:rPr lang="en-US" smtClean="0"/>
              <a:t>5</a:t>
            </a:fld>
            <a:endParaRPr lang="en-US" dirty="0"/>
          </a:p>
        </p:txBody>
      </p:sp>
      <p:sp>
        <p:nvSpPr>
          <p:cNvPr id="10" name="Rectangle 9">
            <a:extLst>
              <a:ext uri="{FF2B5EF4-FFF2-40B4-BE49-F238E27FC236}">
                <a16:creationId xmlns:a16="http://schemas.microsoft.com/office/drawing/2014/main" id="{54546F0F-FAE7-E8FA-57B5-5C323ABAE545}"/>
              </a:ext>
            </a:extLst>
          </p:cNvPr>
          <p:cNvSpPr/>
          <p:nvPr/>
        </p:nvSpPr>
        <p:spPr>
          <a:xfrm>
            <a:off x="321541" y="254902"/>
            <a:ext cx="6214918" cy="2008242"/>
          </a:xfrm>
          <a:prstGeom prst="rect">
            <a:avLst/>
          </a:prstGeom>
        </p:spPr>
        <p:txBody>
          <a:bodyPr wrap="square">
            <a:spAutoFit/>
          </a:bodyPr>
          <a:lstStyle/>
          <a:p>
            <a:pPr>
              <a:lnSpc>
                <a:spcPct val="150000"/>
              </a:lnSpc>
            </a:pPr>
            <a:r>
              <a:rPr lang="en-GB" sz="1200" dirty="0">
                <a:latin typeface="Lucida Grande" charset="0"/>
                <a:cs typeface="Lucida Grande" charset="0"/>
              </a:rPr>
              <a:t>A we can see this contains a number of frames for spectra, some meta data </a:t>
            </a:r>
            <a:r>
              <a:rPr lang="en-GB" sz="1200" dirty="0" err="1">
                <a:latin typeface="Courier" pitchFamily="2" charset="0"/>
                <a:cs typeface="Lucida Grande" charset="0"/>
              </a:rPr>
              <a:t>nef_nmr_meta_data</a:t>
            </a:r>
            <a:r>
              <a:rPr lang="en-GB" sz="1200" dirty="0">
                <a:latin typeface="Courier" pitchFamily="2" charset="0"/>
                <a:cs typeface="Lucida Grande" charset="0"/>
              </a:rPr>
              <a:t> </a:t>
            </a:r>
            <a:r>
              <a:rPr lang="en-GB" sz="1200" dirty="0">
                <a:latin typeface="Lucida Grande" charset="0"/>
                <a:cs typeface="Lucida Grande" charset="0"/>
              </a:rPr>
              <a:t>and a protein sequence </a:t>
            </a:r>
            <a:r>
              <a:rPr lang="en-GB" sz="1200" dirty="0" err="1">
                <a:latin typeface="Courier" pitchFamily="2" charset="0"/>
                <a:cs typeface="Lucida Grande" charset="0"/>
              </a:rPr>
              <a:t>nef_molecular_system</a:t>
            </a:r>
            <a:r>
              <a:rPr lang="en-GB" sz="1200" dirty="0">
                <a:latin typeface="Courier" pitchFamily="2" charset="0"/>
                <a:cs typeface="Lucida Grande" charset="0"/>
              </a:rPr>
              <a:t>; </a:t>
            </a:r>
            <a:r>
              <a:rPr lang="en-GB" sz="1200" dirty="0">
                <a:latin typeface="Lucida Grande" charset="0"/>
                <a:cs typeface="Lucida Grande" charset="0"/>
              </a:rPr>
              <a:t>the name of </a:t>
            </a:r>
            <a:r>
              <a:rPr lang="en-GB" sz="1200" dirty="0">
                <a:latin typeface="Lucida Grande" panose="020B0600040502020204" pitchFamily="34" charset="0"/>
                <a:cs typeface="Lucida Grande" panose="020B0600040502020204" pitchFamily="34" charset="0"/>
              </a:rPr>
              <a:t>the entry is </a:t>
            </a:r>
            <a:r>
              <a:rPr lang="en-GB" sz="1200" dirty="0">
                <a:latin typeface="Courier" pitchFamily="2" charset="0"/>
                <a:cs typeface="Lucida Grande" charset="0"/>
              </a:rPr>
              <a:t>Sec5Part2. </a:t>
            </a:r>
          </a:p>
          <a:p>
            <a:pPr>
              <a:lnSpc>
                <a:spcPct val="150000"/>
              </a:lnSpc>
            </a:pPr>
            <a:endParaRPr lang="en-GB" sz="1200" dirty="0">
              <a:latin typeface="Courier" pitchFamily="2" charset="0"/>
              <a:ea typeface="Lucida Grande" charset="0"/>
              <a:cs typeface="Lucida Grande" charset="0"/>
            </a:endParaRPr>
          </a:p>
          <a:p>
            <a:pPr>
              <a:lnSpc>
                <a:spcPct val="150000"/>
              </a:lnSpc>
            </a:pPr>
            <a:r>
              <a:rPr lang="en-GB" sz="1200" dirty="0">
                <a:latin typeface="Lucida Grande" charset="0"/>
                <a:ea typeface="Lucida Grande" charset="0"/>
                <a:cs typeface="Lucida Grande" charset="0"/>
              </a:rPr>
              <a:t>We can also use command line options to get more information (in this case  </a:t>
            </a:r>
            <a:r>
              <a:rPr lang="en-GB" sz="1200" dirty="0">
                <a:latin typeface="Courier New" panose="02070309020205020404" pitchFamily="49" charset="0"/>
                <a:ea typeface="Lucida Grande" charset="0"/>
                <a:cs typeface="Courier New" panose="02070309020205020404" pitchFamily="49" charset="0"/>
              </a:rPr>
              <a:t>–-verbose; </a:t>
            </a:r>
            <a:r>
              <a:rPr lang="en-GB" sz="1200" dirty="0">
                <a:latin typeface="Lucida Grande" charset="0"/>
                <a:cs typeface="Lucida Grande" charset="0"/>
              </a:rPr>
              <a:t>which can be used more than once to get more information)</a:t>
            </a:r>
          </a:p>
          <a:p>
            <a:pPr>
              <a:lnSpc>
                <a:spcPct val="150000"/>
              </a:lnSpc>
            </a:pPr>
            <a:endParaRPr lang="en-GB" sz="1200" dirty="0">
              <a:latin typeface="Courier" pitchFamily="2" charset="0"/>
              <a:cs typeface="Lucida Grande" charset="0"/>
            </a:endParaRPr>
          </a:p>
        </p:txBody>
      </p:sp>
      <p:pic>
        <p:nvPicPr>
          <p:cNvPr id="11" name="Picture 10">
            <a:extLst>
              <a:ext uri="{FF2B5EF4-FFF2-40B4-BE49-F238E27FC236}">
                <a16:creationId xmlns:a16="http://schemas.microsoft.com/office/drawing/2014/main" id="{509CE547-1701-1E8B-C13E-E3E84FDEA6CA}"/>
              </a:ext>
            </a:extLst>
          </p:cNvPr>
          <p:cNvPicPr>
            <a:picLocks noChangeAspect="1"/>
          </p:cNvPicPr>
          <p:nvPr/>
        </p:nvPicPr>
        <p:blipFill rotWithShape="1">
          <a:blip r:embed="rId2"/>
          <a:srcRect b="44572"/>
          <a:stretch/>
        </p:blipFill>
        <p:spPr>
          <a:xfrm>
            <a:off x="321541" y="2085686"/>
            <a:ext cx="6058894" cy="2356556"/>
          </a:xfrm>
          <a:prstGeom prst="rect">
            <a:avLst/>
          </a:prstGeom>
        </p:spPr>
      </p:pic>
      <p:sp>
        <p:nvSpPr>
          <p:cNvPr id="13" name="Rectangle 12">
            <a:extLst>
              <a:ext uri="{FF2B5EF4-FFF2-40B4-BE49-F238E27FC236}">
                <a16:creationId xmlns:a16="http://schemas.microsoft.com/office/drawing/2014/main" id="{CDDD9F61-C336-A01A-2D84-DD14BD15C8A3}"/>
              </a:ext>
            </a:extLst>
          </p:cNvPr>
          <p:cNvSpPr/>
          <p:nvPr/>
        </p:nvSpPr>
        <p:spPr>
          <a:xfrm>
            <a:off x="171592" y="6887101"/>
            <a:ext cx="6214918" cy="610167"/>
          </a:xfrm>
          <a:prstGeom prst="rect">
            <a:avLst/>
          </a:prstGeom>
        </p:spPr>
        <p:txBody>
          <a:bodyPr wrap="square">
            <a:spAutoFit/>
          </a:bodyPr>
          <a:lstStyle/>
          <a:p>
            <a:pPr>
              <a:lnSpc>
                <a:spcPct val="150000"/>
              </a:lnSpc>
            </a:pPr>
            <a:r>
              <a:rPr lang="en-GB" sz="1200" dirty="0">
                <a:latin typeface="Lucida Grande" charset="0"/>
                <a:ea typeface="Lucida Grande" charset="0"/>
                <a:cs typeface="Lucida Grande" charset="0"/>
              </a:rPr>
              <a:t>As you can see this gives you considerably more detail (which is written to the error output and so allows us to put this in a pipeline, see below…)</a:t>
            </a:r>
          </a:p>
        </p:txBody>
      </p:sp>
      <p:sp>
        <p:nvSpPr>
          <p:cNvPr id="14" name="Rectangle 13">
            <a:extLst>
              <a:ext uri="{FF2B5EF4-FFF2-40B4-BE49-F238E27FC236}">
                <a16:creationId xmlns:a16="http://schemas.microsoft.com/office/drawing/2014/main" id="{AC1CDA68-FEFE-4690-0165-7409A7C8452F}"/>
              </a:ext>
            </a:extLst>
          </p:cNvPr>
          <p:cNvSpPr/>
          <p:nvPr/>
        </p:nvSpPr>
        <p:spPr>
          <a:xfrm>
            <a:off x="0" y="4650060"/>
            <a:ext cx="6873645" cy="754194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15" name="Rectangle 14">
            <a:extLst>
              <a:ext uri="{FF2B5EF4-FFF2-40B4-BE49-F238E27FC236}">
                <a16:creationId xmlns:a16="http://schemas.microsoft.com/office/drawing/2014/main" id="{1B939ED1-B220-8146-0A01-BDE5145C7DEA}"/>
              </a:ext>
            </a:extLst>
          </p:cNvPr>
          <p:cNvSpPr/>
          <p:nvPr/>
        </p:nvSpPr>
        <p:spPr>
          <a:xfrm>
            <a:off x="278744" y="4883757"/>
            <a:ext cx="2473754" cy="461665"/>
          </a:xfrm>
          <a:prstGeom prst="rect">
            <a:avLst/>
          </a:prstGeom>
        </p:spPr>
        <p:txBody>
          <a:bodyPr wrap="none">
            <a:spAutoFit/>
          </a:bodyPr>
          <a:lstStyle/>
          <a:p>
            <a:pPr algn="ctr"/>
            <a:r>
              <a:rPr lang="en-GB" sz="2400" dirty="0">
                <a:latin typeface="Lucida Grande" charset="0"/>
                <a:ea typeface="Lucida Grande" charset="0"/>
                <a:cs typeface="Lucida Grande" charset="0"/>
              </a:rPr>
              <a:t>Using pipelines</a:t>
            </a:r>
          </a:p>
        </p:txBody>
      </p:sp>
      <p:sp>
        <p:nvSpPr>
          <p:cNvPr id="16" name="Rectangle 15">
            <a:extLst>
              <a:ext uri="{FF2B5EF4-FFF2-40B4-BE49-F238E27FC236}">
                <a16:creationId xmlns:a16="http://schemas.microsoft.com/office/drawing/2014/main" id="{AC3F62DF-C36E-FCED-E059-253374C9A4C2}"/>
              </a:ext>
            </a:extLst>
          </p:cNvPr>
          <p:cNvSpPr/>
          <p:nvPr/>
        </p:nvSpPr>
        <p:spPr>
          <a:xfrm>
            <a:off x="296435" y="5439879"/>
            <a:ext cx="6214918" cy="2007473"/>
          </a:xfrm>
          <a:prstGeom prst="rect">
            <a:avLst/>
          </a:prstGeom>
        </p:spPr>
        <p:txBody>
          <a:bodyPr wrap="square">
            <a:spAutoFit/>
          </a:bodyPr>
          <a:lstStyle/>
          <a:p>
            <a:pPr>
              <a:lnSpc>
                <a:spcPct val="150000"/>
              </a:lnSpc>
            </a:pPr>
            <a:r>
              <a:rPr lang="en-GB" sz="1200" dirty="0">
                <a:latin typeface="Lucida Grande" charset="0"/>
                <a:ea typeface="Lucida Grande" charset="0"/>
                <a:cs typeface="Lucida Grande" charset="0"/>
              </a:rPr>
              <a:t>As expected from the name of the program, pipelines are an important part of the program that we haven’t really investigated so far. So what’s a pipeline and how do we use them.</a:t>
            </a:r>
          </a:p>
          <a:p>
            <a:pPr>
              <a:lnSpc>
                <a:spcPct val="150000"/>
              </a:lnSpc>
            </a:pPr>
            <a:endParaRPr lang="en-GB" sz="1200" dirty="0">
              <a:latin typeface="Lucida Grande" charset="0"/>
              <a:ea typeface="Lucida Grande" charset="0"/>
              <a:cs typeface="Lucida Grande" charset="0"/>
            </a:endParaRPr>
          </a:p>
          <a:p>
            <a:pPr>
              <a:lnSpc>
                <a:spcPct val="150000"/>
              </a:lnSpc>
            </a:pPr>
            <a:r>
              <a:rPr lang="en-GB" sz="1200" dirty="0">
                <a:latin typeface="Lucida Grande" charset="0"/>
                <a:ea typeface="Lucida Grande" charset="0"/>
                <a:cs typeface="Lucida Grande" charset="0"/>
              </a:rPr>
              <a:t>Each NEF-Pipeline command is an individual program with an input </a:t>
            </a:r>
            <a:r>
              <a:rPr lang="en-GB" sz="1200" dirty="0">
                <a:latin typeface="Courier" pitchFamily="2" charset="0"/>
                <a:ea typeface="Lucida Grande" charset="0"/>
                <a:cs typeface="Lucida Grande" charset="0"/>
              </a:rPr>
              <a:t>&lt;IN&gt; </a:t>
            </a:r>
            <a:r>
              <a:rPr lang="en-GB" sz="1200" dirty="0">
                <a:latin typeface="Lucida Grande" charset="0"/>
                <a:ea typeface="Lucida Grande" charset="0"/>
                <a:cs typeface="Lucida Grande" charset="0"/>
              </a:rPr>
              <a:t>and two outputs </a:t>
            </a:r>
            <a:r>
              <a:rPr lang="en-GB" sz="1200" dirty="0">
                <a:latin typeface="Courier" pitchFamily="2" charset="0"/>
                <a:ea typeface="Lucida Grande" charset="0"/>
                <a:cs typeface="Lucida Grande" charset="0"/>
              </a:rPr>
              <a:t>&lt;OUT&gt; </a:t>
            </a:r>
            <a:r>
              <a:rPr lang="en-GB" sz="1200" dirty="0">
                <a:latin typeface="Lucida Grande" charset="0"/>
                <a:ea typeface="Lucida Grande" charset="0"/>
                <a:cs typeface="Lucida Grande" charset="0"/>
              </a:rPr>
              <a:t>and </a:t>
            </a:r>
            <a:r>
              <a:rPr lang="en-GB" sz="1200" dirty="0">
                <a:latin typeface="Courier" pitchFamily="2" charset="0"/>
                <a:ea typeface="Lucida Grande" charset="0"/>
                <a:cs typeface="Lucida Grande" charset="0"/>
              </a:rPr>
              <a:t>&lt;ERROR&gt;; note &lt;IN&gt; and &lt;OUT&gt; read and write NEF text.</a:t>
            </a:r>
          </a:p>
        </p:txBody>
      </p:sp>
      <p:sp>
        <p:nvSpPr>
          <p:cNvPr id="17" name="Rectangle 16">
            <a:extLst>
              <a:ext uri="{FF2B5EF4-FFF2-40B4-BE49-F238E27FC236}">
                <a16:creationId xmlns:a16="http://schemas.microsoft.com/office/drawing/2014/main" id="{AD5A1A63-9804-D768-5462-6DE27DCF60FC}"/>
              </a:ext>
            </a:extLst>
          </p:cNvPr>
          <p:cNvSpPr/>
          <p:nvPr/>
        </p:nvSpPr>
        <p:spPr>
          <a:xfrm>
            <a:off x="303850" y="8882325"/>
            <a:ext cx="6214918" cy="896656"/>
          </a:xfrm>
          <a:prstGeom prst="rect">
            <a:avLst/>
          </a:prstGeom>
        </p:spPr>
        <p:txBody>
          <a:bodyPr wrap="square">
            <a:spAutoFit/>
          </a:bodyPr>
          <a:lstStyle/>
          <a:p>
            <a:pPr>
              <a:lnSpc>
                <a:spcPct val="150000"/>
              </a:lnSpc>
            </a:pPr>
            <a:r>
              <a:rPr lang="en-GB" sz="1200" dirty="0">
                <a:latin typeface="Lucida Grande" charset="0"/>
                <a:ea typeface="Lucida Grande" charset="0"/>
                <a:cs typeface="Lucida Grande" charset="0"/>
              </a:rPr>
              <a:t>However, the real power comes from combining NEF-Pipelines commands together to build and modify a the text NEF ‘file’ as it is passed through the pipeline and then output to the screen or a file.</a:t>
            </a:r>
            <a:endParaRPr lang="en-GB" sz="1200" dirty="0">
              <a:latin typeface="Courier" pitchFamily="2" charset="0"/>
              <a:ea typeface="Lucida Grande" charset="0"/>
              <a:cs typeface="Lucida Grande" charset="0"/>
            </a:endParaRPr>
          </a:p>
        </p:txBody>
      </p:sp>
      <p:pic>
        <p:nvPicPr>
          <p:cNvPr id="18" name="Picture 17">
            <a:extLst>
              <a:ext uri="{FF2B5EF4-FFF2-40B4-BE49-F238E27FC236}">
                <a16:creationId xmlns:a16="http://schemas.microsoft.com/office/drawing/2014/main" id="{5739C6E0-8B2D-228E-C6A4-99CCA464E866}"/>
              </a:ext>
            </a:extLst>
          </p:cNvPr>
          <p:cNvPicPr>
            <a:picLocks noChangeAspect="1"/>
          </p:cNvPicPr>
          <p:nvPr/>
        </p:nvPicPr>
        <p:blipFill>
          <a:blip r:embed="rId3"/>
          <a:stretch>
            <a:fillRect/>
          </a:stretch>
        </p:blipFill>
        <p:spPr>
          <a:xfrm>
            <a:off x="321541" y="7591725"/>
            <a:ext cx="2928075" cy="1092079"/>
          </a:xfrm>
          <a:prstGeom prst="rect">
            <a:avLst/>
          </a:prstGeom>
        </p:spPr>
      </p:pic>
      <p:pic>
        <p:nvPicPr>
          <p:cNvPr id="19" name="Picture 18">
            <a:extLst>
              <a:ext uri="{FF2B5EF4-FFF2-40B4-BE49-F238E27FC236}">
                <a16:creationId xmlns:a16="http://schemas.microsoft.com/office/drawing/2014/main" id="{3DF8B948-6FE4-B17F-313B-7C08AE066E08}"/>
              </a:ext>
            </a:extLst>
          </p:cNvPr>
          <p:cNvPicPr>
            <a:picLocks noChangeAspect="1"/>
          </p:cNvPicPr>
          <p:nvPr/>
        </p:nvPicPr>
        <p:blipFill>
          <a:blip r:embed="rId4"/>
          <a:stretch>
            <a:fillRect/>
          </a:stretch>
        </p:blipFill>
        <p:spPr>
          <a:xfrm>
            <a:off x="395938" y="9982540"/>
            <a:ext cx="3908332" cy="1367575"/>
          </a:xfrm>
          <a:prstGeom prst="rect">
            <a:avLst/>
          </a:prstGeom>
        </p:spPr>
      </p:pic>
      <p:sp>
        <p:nvSpPr>
          <p:cNvPr id="20" name="Rectangle 19">
            <a:extLst>
              <a:ext uri="{FF2B5EF4-FFF2-40B4-BE49-F238E27FC236}">
                <a16:creationId xmlns:a16="http://schemas.microsoft.com/office/drawing/2014/main" id="{6EA91253-09D4-971C-FC23-F106573D97C1}"/>
              </a:ext>
            </a:extLst>
          </p:cNvPr>
          <p:cNvSpPr/>
          <p:nvPr/>
        </p:nvSpPr>
        <p:spPr>
          <a:xfrm>
            <a:off x="303850" y="11350115"/>
            <a:ext cx="6214918" cy="619657"/>
          </a:xfrm>
          <a:prstGeom prst="rect">
            <a:avLst/>
          </a:prstGeom>
        </p:spPr>
        <p:txBody>
          <a:bodyPr wrap="square">
            <a:spAutoFit/>
          </a:bodyPr>
          <a:lstStyle/>
          <a:p>
            <a:pPr>
              <a:lnSpc>
                <a:spcPct val="150000"/>
              </a:lnSpc>
            </a:pPr>
            <a:r>
              <a:rPr lang="en-GB" sz="1200" dirty="0">
                <a:latin typeface="Lucida Grande" charset="0"/>
                <a:ea typeface="Lucida Grande" charset="0"/>
                <a:cs typeface="Lucida Grande" charset="0"/>
              </a:rPr>
              <a:t>In this case sequence is read from a FASTA file and assigned peaks are read from NMRPipe and all the data are written as a NEF file on disc</a:t>
            </a:r>
            <a:endParaRPr lang="en-GB" sz="1200" dirty="0">
              <a:latin typeface="Courier" pitchFamily="2" charset="0"/>
              <a:ea typeface="Lucida Grande" charset="0"/>
              <a:cs typeface="Lucida Grande" charset="0"/>
            </a:endParaRPr>
          </a:p>
        </p:txBody>
      </p:sp>
      <p:sp>
        <p:nvSpPr>
          <p:cNvPr id="22" name="TextBox 21">
            <a:extLst>
              <a:ext uri="{FF2B5EF4-FFF2-40B4-BE49-F238E27FC236}">
                <a16:creationId xmlns:a16="http://schemas.microsoft.com/office/drawing/2014/main" id="{FD5F1022-8D15-F702-D4C8-271408ADFB90}"/>
              </a:ext>
            </a:extLst>
          </p:cNvPr>
          <p:cNvSpPr txBox="1"/>
          <p:nvPr/>
        </p:nvSpPr>
        <p:spPr>
          <a:xfrm>
            <a:off x="2584195" y="4075872"/>
            <a:ext cx="3440150" cy="369332"/>
          </a:xfrm>
          <a:prstGeom prst="rect">
            <a:avLst/>
          </a:prstGeom>
          <a:noFill/>
        </p:spPr>
        <p:txBody>
          <a:bodyPr wrap="square">
            <a:spAutoFit/>
          </a:bodyPr>
          <a:lstStyle/>
          <a:p>
            <a:r>
              <a:rPr lang="en-GB" sz="1800" dirty="0">
                <a:latin typeface="Lucida Grande" charset="0"/>
                <a:cs typeface="Lucida Grande" charset="0"/>
              </a:rPr>
              <a:t>…</a:t>
            </a:r>
            <a:endParaRPr lang="en-US" dirty="0"/>
          </a:p>
        </p:txBody>
      </p:sp>
    </p:spTree>
    <p:extLst>
      <p:ext uri="{BB962C8B-B14F-4D97-AF65-F5344CB8AC3E}">
        <p14:creationId xmlns:p14="http://schemas.microsoft.com/office/powerpoint/2010/main" val="2623755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5552"/>
            <a:ext cx="6858000" cy="1219755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19" name="Rectangle 18"/>
          <p:cNvSpPr/>
          <p:nvPr/>
        </p:nvSpPr>
        <p:spPr>
          <a:xfrm>
            <a:off x="171595" y="242707"/>
            <a:ext cx="6214918" cy="619657"/>
          </a:xfrm>
          <a:prstGeom prst="rect">
            <a:avLst/>
          </a:prstGeom>
        </p:spPr>
        <p:txBody>
          <a:bodyPr wrap="square">
            <a:spAutoFit/>
          </a:bodyPr>
          <a:lstStyle/>
          <a:p>
            <a:pPr lvl="1" algn="just">
              <a:lnSpc>
                <a:spcPct val="150000"/>
              </a:lnSpc>
            </a:pPr>
            <a:r>
              <a:rPr lang="en-US" sz="1200" dirty="0">
                <a:latin typeface="Lucida Grande" charset="0"/>
                <a:ea typeface="Lucida Grande" charset="0"/>
                <a:cs typeface="Lucida Grande" charset="0"/>
              </a:rPr>
              <a:t>Typing </a:t>
            </a:r>
            <a:r>
              <a:rPr lang="en-US" sz="1200" b="1" dirty="0">
                <a:latin typeface="Courier" pitchFamily="2" charset="0"/>
                <a:ea typeface="Lucida Grande" charset="0"/>
                <a:cs typeface="Lucida Grande" charset="0"/>
              </a:rPr>
              <a:t>nef mars export sequence </a:t>
            </a:r>
            <a:r>
              <a:rPr lang="en-US" sz="1200" dirty="0">
                <a:latin typeface="Lucida Grande" charset="0"/>
                <a:ea typeface="Lucida Grande" charset="0"/>
                <a:cs typeface="Lucida Grande" charset="0"/>
              </a:rPr>
              <a:t>or </a:t>
            </a:r>
          </a:p>
          <a:p>
            <a:pPr lvl="1" algn="just">
              <a:lnSpc>
                <a:spcPct val="150000"/>
              </a:lnSpc>
            </a:pPr>
            <a:r>
              <a:rPr lang="en-US" sz="1200" b="1" dirty="0">
                <a:latin typeface="Courier" pitchFamily="2" charset="0"/>
                <a:ea typeface="Lucida Grande" charset="0"/>
                <a:cs typeface="Lucida Grande" charset="0"/>
              </a:rPr>
              <a:t>nef mars export sequence --help</a:t>
            </a:r>
            <a:r>
              <a:rPr lang="en-US" sz="1200" b="1" dirty="0">
                <a:latin typeface="Lucida Grande" charset="0"/>
                <a:ea typeface="Lucida Grande" charset="0"/>
                <a:cs typeface="Lucida Grande" charset="0"/>
              </a:rPr>
              <a:t> </a:t>
            </a:r>
            <a:r>
              <a:rPr lang="en-US" sz="1200" dirty="0">
                <a:latin typeface="Lucida Grande" charset="0"/>
                <a:ea typeface="Lucida Grande" charset="0"/>
                <a:cs typeface="Lucida Grande" charset="0"/>
              </a:rPr>
              <a:t>shows</a:t>
            </a:r>
            <a:endParaRPr lang="en-GB" sz="1200" dirty="0">
              <a:latin typeface="Lucida Grande" charset="0"/>
              <a:ea typeface="Lucida Grande" charset="0"/>
              <a:cs typeface="Lucida Grande" charset="0"/>
            </a:endParaRPr>
          </a:p>
        </p:txBody>
      </p:sp>
      <p:sp>
        <p:nvSpPr>
          <p:cNvPr id="4" name="Slide Number Placeholder 3"/>
          <p:cNvSpPr>
            <a:spLocks noGrp="1"/>
          </p:cNvSpPr>
          <p:nvPr>
            <p:ph type="sldNum" sz="quarter" idx="12"/>
          </p:nvPr>
        </p:nvSpPr>
        <p:spPr/>
        <p:txBody>
          <a:bodyPr/>
          <a:lstStyle/>
          <a:p>
            <a:fld id="{EAB789F6-3BD3-1645-B8E5-7AE28DC0F5BB}" type="slidenum">
              <a:rPr lang="en-US" smtClean="0"/>
              <a:t>6</a:t>
            </a:fld>
            <a:endParaRPr lang="en-US" dirty="0"/>
          </a:p>
        </p:txBody>
      </p:sp>
      <p:sp>
        <p:nvSpPr>
          <p:cNvPr id="8" name="Rectangle 7">
            <a:extLst>
              <a:ext uri="{FF2B5EF4-FFF2-40B4-BE49-F238E27FC236}">
                <a16:creationId xmlns:a16="http://schemas.microsoft.com/office/drawing/2014/main" id="{2D8D8D6C-82EA-404F-2BF4-C435688B174D}"/>
              </a:ext>
            </a:extLst>
          </p:cNvPr>
          <p:cNvSpPr/>
          <p:nvPr/>
        </p:nvSpPr>
        <p:spPr>
          <a:xfrm>
            <a:off x="148180" y="5220510"/>
            <a:ext cx="6214918" cy="2549159"/>
          </a:xfrm>
          <a:prstGeom prst="rect">
            <a:avLst/>
          </a:prstGeom>
        </p:spPr>
        <p:txBody>
          <a:bodyPr wrap="square">
            <a:spAutoFit/>
          </a:bodyPr>
          <a:lstStyle/>
          <a:p>
            <a:pPr>
              <a:lnSpc>
                <a:spcPct val="150000"/>
              </a:lnSpc>
            </a:pPr>
            <a:r>
              <a:rPr lang="en-US" sz="1200" b="1" dirty="0">
                <a:latin typeface="Lucida Grande" charset="0"/>
                <a:ea typeface="Lucida Grande" charset="0"/>
                <a:cs typeface="Lucida Grande" charset="0"/>
              </a:rPr>
              <a:t>Commands may be combined using the pipe symbol</a:t>
            </a:r>
          </a:p>
          <a:p>
            <a:pPr lvl="1" algn="just">
              <a:lnSpc>
                <a:spcPct val="150000"/>
              </a:lnSpc>
            </a:pPr>
            <a:r>
              <a:rPr lang="en-US" sz="1200" dirty="0">
                <a:latin typeface="Lucida Grande" charset="0"/>
                <a:ea typeface="Lucida Grande" charset="0"/>
                <a:cs typeface="Lucida Grande" charset="0"/>
              </a:rPr>
              <a:t>Multiple commands can be combined using the pipe symbol: </a:t>
            </a:r>
            <a:r>
              <a:rPr lang="en-US" sz="1200" b="1" dirty="0">
                <a:latin typeface="Lucida Grande" charset="0"/>
                <a:ea typeface="Lucida Grande" charset="0"/>
                <a:cs typeface="Lucida Grande" charset="0"/>
              </a:rPr>
              <a:t>|</a:t>
            </a:r>
            <a:r>
              <a:rPr lang="en-US" sz="1200" dirty="0">
                <a:latin typeface="Lucida Grande" charset="0"/>
                <a:ea typeface="Lucida Grande" charset="0"/>
                <a:cs typeface="Lucida Grande" charset="0"/>
              </a:rPr>
              <a:t> under Windows, Linux and OSX. This feeds the output of one command to the next command after the pipe symbol. The </a:t>
            </a:r>
            <a:r>
              <a:rPr lang="en-US" sz="1200" b="1" dirty="0">
                <a:latin typeface="Lucida Grande" charset="0"/>
                <a:ea typeface="Lucida Grande" charset="0"/>
                <a:cs typeface="Lucida Grande" charset="0"/>
              </a:rPr>
              <a:t>&gt;</a:t>
            </a:r>
            <a:r>
              <a:rPr lang="en-US" sz="1200" dirty="0">
                <a:latin typeface="Lucida Grande" charset="0"/>
                <a:ea typeface="Lucida Grande" charset="0"/>
                <a:cs typeface="Lucida Grande" charset="0"/>
              </a:rPr>
              <a:t> character can be used to write to a file. Below is shown symbolically a pipeline that reads a FASTA file produces a stream which contains a NEF file that is fed to the nmrpipe command that adds nmrpipe peaks to the stream and then writes out to a NEF file containing both sets of data. This is followed by the command line you would use to run these commands.</a:t>
            </a:r>
            <a:endParaRPr lang="en-GB" sz="1200" dirty="0">
              <a:latin typeface="Lucida Grande" charset="0"/>
              <a:ea typeface="Lucida Grande" charset="0"/>
              <a:cs typeface="Lucida Grande" charset="0"/>
            </a:endParaRPr>
          </a:p>
        </p:txBody>
      </p:sp>
      <p:sp>
        <p:nvSpPr>
          <p:cNvPr id="6" name="Rectangle 5">
            <a:extLst>
              <a:ext uri="{FF2B5EF4-FFF2-40B4-BE49-F238E27FC236}">
                <a16:creationId xmlns:a16="http://schemas.microsoft.com/office/drawing/2014/main" id="{85A0E120-1BF4-8E6D-3254-D6D9845A9371}"/>
              </a:ext>
            </a:extLst>
          </p:cNvPr>
          <p:cNvSpPr/>
          <p:nvPr/>
        </p:nvSpPr>
        <p:spPr>
          <a:xfrm>
            <a:off x="148180" y="3472634"/>
            <a:ext cx="6214918" cy="1718163"/>
          </a:xfrm>
          <a:prstGeom prst="rect">
            <a:avLst/>
          </a:prstGeom>
        </p:spPr>
        <p:txBody>
          <a:bodyPr wrap="square">
            <a:spAutoFit/>
          </a:bodyPr>
          <a:lstStyle/>
          <a:p>
            <a:pPr lvl="1" algn="just">
              <a:lnSpc>
                <a:spcPct val="150000"/>
              </a:lnSpc>
            </a:pPr>
            <a:r>
              <a:rPr lang="en-US" sz="1200" dirty="0">
                <a:latin typeface="Lucida Grande" charset="0"/>
                <a:ea typeface="Lucida Grande" charset="0"/>
                <a:cs typeface="Lucida Grande" charset="0"/>
              </a:rPr>
              <a:t>This shows input arguments to feed the command with data and options that maybe used to change how the command works. For example in this case </a:t>
            </a:r>
            <a:r>
              <a:rPr lang="en-US" sz="1200" b="1" dirty="0">
                <a:latin typeface="Lucida Grande" charset="0"/>
                <a:ea typeface="Lucida Grande" charset="0"/>
                <a:cs typeface="Lucida Grande" charset="0"/>
              </a:rPr>
              <a:t>MARS</a:t>
            </a:r>
            <a:r>
              <a:rPr lang="en-US" sz="1200" dirty="0">
                <a:latin typeface="Lucida Grande" charset="0"/>
                <a:ea typeface="Lucida Grande" charset="0"/>
                <a:cs typeface="Lucida Grande" charset="0"/>
              </a:rPr>
              <a:t> only works with a single molecular chain and we can use </a:t>
            </a:r>
            <a:r>
              <a:rPr lang="en-US" sz="1200" b="1" dirty="0">
                <a:latin typeface="Courier" pitchFamily="2" charset="0"/>
                <a:ea typeface="Lucida Grande" charset="0"/>
                <a:cs typeface="Lucida Grande" charset="0"/>
              </a:rPr>
              <a:t>–c</a:t>
            </a:r>
            <a:r>
              <a:rPr lang="en-US" sz="1200" dirty="0">
                <a:latin typeface="Lucida Grande" charset="0"/>
                <a:ea typeface="Lucida Grande" charset="0"/>
                <a:cs typeface="Lucida Grande" charset="0"/>
              </a:rPr>
              <a:t> or </a:t>
            </a:r>
            <a:r>
              <a:rPr lang="en-US" sz="1200" b="1" dirty="0">
                <a:latin typeface="Courier" pitchFamily="2" charset="0"/>
                <a:ea typeface="Lucida Grande" charset="0"/>
                <a:cs typeface="Lucida Grande" charset="0"/>
              </a:rPr>
              <a:t>--chain </a:t>
            </a:r>
            <a:r>
              <a:rPr lang="en-US" sz="1200" dirty="0">
                <a:latin typeface="Lucida Grande" charset="0"/>
                <a:ea typeface="Lucida Grande" charset="0"/>
                <a:cs typeface="Lucida Grande" charset="0"/>
              </a:rPr>
              <a:t>to select which chain to export from a NEF file if there is more than one. We won’t use arguments or options today but they are an  important part of NEF-pipelines.</a:t>
            </a:r>
            <a:endParaRPr lang="en-GB" sz="1200" dirty="0">
              <a:latin typeface="Lucida Grande" charset="0"/>
              <a:ea typeface="Lucida Grande" charset="0"/>
              <a:cs typeface="Lucida Grande" charset="0"/>
            </a:endParaRPr>
          </a:p>
        </p:txBody>
      </p:sp>
      <p:pic>
        <p:nvPicPr>
          <p:cNvPr id="14" name="Picture 13">
            <a:extLst>
              <a:ext uri="{FF2B5EF4-FFF2-40B4-BE49-F238E27FC236}">
                <a16:creationId xmlns:a16="http://schemas.microsoft.com/office/drawing/2014/main" id="{3EE011D1-2E2A-976E-00C6-2BD32381081E}"/>
              </a:ext>
            </a:extLst>
          </p:cNvPr>
          <p:cNvPicPr>
            <a:picLocks noChangeAspect="1"/>
          </p:cNvPicPr>
          <p:nvPr/>
        </p:nvPicPr>
        <p:blipFill>
          <a:blip r:embed="rId4"/>
          <a:stretch>
            <a:fillRect/>
          </a:stretch>
        </p:blipFill>
        <p:spPr>
          <a:xfrm>
            <a:off x="713067" y="7924121"/>
            <a:ext cx="4968480" cy="2291399"/>
          </a:xfrm>
          <a:prstGeom prst="rect">
            <a:avLst/>
          </a:prstGeom>
        </p:spPr>
      </p:pic>
      <p:pic>
        <p:nvPicPr>
          <p:cNvPr id="5" name="Picture 4">
            <a:extLst>
              <a:ext uri="{FF2B5EF4-FFF2-40B4-BE49-F238E27FC236}">
                <a16:creationId xmlns:a16="http://schemas.microsoft.com/office/drawing/2014/main" id="{614AB1D4-F98C-EC43-A0B1-79DD33D2A73A}"/>
              </a:ext>
            </a:extLst>
          </p:cNvPr>
          <p:cNvPicPr>
            <a:picLocks noChangeAspect="1"/>
          </p:cNvPicPr>
          <p:nvPr/>
        </p:nvPicPr>
        <p:blipFill>
          <a:blip r:embed="rId5"/>
          <a:stretch>
            <a:fillRect/>
          </a:stretch>
        </p:blipFill>
        <p:spPr>
          <a:xfrm>
            <a:off x="696340" y="974039"/>
            <a:ext cx="5514726" cy="2388392"/>
          </a:xfrm>
          <a:prstGeom prst="rect">
            <a:avLst/>
          </a:prstGeom>
        </p:spPr>
      </p:pic>
      <p:pic>
        <p:nvPicPr>
          <p:cNvPr id="9" name="Picture 8">
            <a:extLst>
              <a:ext uri="{FF2B5EF4-FFF2-40B4-BE49-F238E27FC236}">
                <a16:creationId xmlns:a16="http://schemas.microsoft.com/office/drawing/2014/main" id="{7C3D7C02-FD8C-C259-375E-F4EC45B8460A}"/>
              </a:ext>
            </a:extLst>
          </p:cNvPr>
          <p:cNvPicPr>
            <a:picLocks noChangeAspect="1"/>
          </p:cNvPicPr>
          <p:nvPr/>
        </p:nvPicPr>
        <p:blipFill>
          <a:blip r:embed="rId6"/>
          <a:stretch>
            <a:fillRect/>
          </a:stretch>
        </p:blipFill>
        <p:spPr>
          <a:xfrm>
            <a:off x="713067" y="10387791"/>
            <a:ext cx="4091409" cy="1000122"/>
          </a:xfrm>
          <a:prstGeom prst="rect">
            <a:avLst/>
          </a:prstGeom>
        </p:spPr>
      </p:pic>
      <p:sp>
        <p:nvSpPr>
          <p:cNvPr id="15" name="Rectangle 14">
            <a:extLst>
              <a:ext uri="{FF2B5EF4-FFF2-40B4-BE49-F238E27FC236}">
                <a16:creationId xmlns:a16="http://schemas.microsoft.com/office/drawing/2014/main" id="{D8BA8444-2215-8010-8527-E29A3A2F5121}"/>
              </a:ext>
            </a:extLst>
          </p:cNvPr>
          <p:cNvSpPr/>
          <p:nvPr/>
        </p:nvSpPr>
        <p:spPr>
          <a:xfrm>
            <a:off x="471487" y="11261682"/>
            <a:ext cx="6214918" cy="610167"/>
          </a:xfrm>
          <a:prstGeom prst="rect">
            <a:avLst/>
          </a:prstGeom>
        </p:spPr>
        <p:txBody>
          <a:bodyPr wrap="square">
            <a:spAutoFit/>
          </a:bodyPr>
          <a:lstStyle/>
          <a:p>
            <a:pPr>
              <a:lnSpc>
                <a:spcPct val="150000"/>
              </a:lnSpc>
            </a:pPr>
            <a:r>
              <a:rPr lang="en-US" sz="1200" dirty="0">
                <a:latin typeface="Lucida Grande" charset="0"/>
                <a:ea typeface="Lucida Grande" charset="0"/>
                <a:cs typeface="Lucida Grande" charset="0"/>
              </a:rPr>
              <a:t>Note:  you don’t need to put \s at the ends of the lines if you want to write the complete command on one line, but, if you do there must be no space after them </a:t>
            </a:r>
            <a:endParaRPr lang="en-GB" sz="1200" dirty="0">
              <a:latin typeface="Lucida Grande" charset="0"/>
              <a:ea typeface="Lucida Grande" charset="0"/>
              <a:cs typeface="Lucida Grande" charset="0"/>
            </a:endParaRPr>
          </a:p>
        </p:txBody>
      </p:sp>
    </p:spTree>
    <p:extLst>
      <p:ext uri="{BB962C8B-B14F-4D97-AF65-F5344CB8AC3E}">
        <p14:creationId xmlns:p14="http://schemas.microsoft.com/office/powerpoint/2010/main" val="1036439447"/>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312" y="0"/>
            <a:ext cx="6858000" cy="123384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latin typeface="Lucida Grande" charset="0"/>
                <a:cs typeface="Lucida Grande" charset="0"/>
              </a:rPr>
              <a:t>type </a:t>
            </a:r>
            <a:r>
              <a:rPr lang="en-US" sz="1800" b="1" dirty="0" err="1">
                <a:latin typeface="Courier" pitchFamily="2" charset="0"/>
                <a:cs typeface="Lucida Grande" charset="0"/>
              </a:rPr>
              <a:t>nef</a:t>
            </a:r>
            <a:r>
              <a:rPr lang="en-US" sz="1800" dirty="0">
                <a:latin typeface="Lucida Grande" charset="0"/>
                <a:cs typeface="Lucida Grande" charset="0"/>
              </a:rPr>
              <a:t> to get</a:t>
            </a:r>
            <a:endParaRPr lang="en-US" sz="1801" dirty="0"/>
          </a:p>
        </p:txBody>
      </p:sp>
      <p:sp>
        <p:nvSpPr>
          <p:cNvPr id="19" name="Rectangle 18"/>
          <p:cNvSpPr/>
          <p:nvPr/>
        </p:nvSpPr>
        <p:spPr>
          <a:xfrm>
            <a:off x="171595" y="886113"/>
            <a:ext cx="6214918" cy="3830729"/>
          </a:xfrm>
          <a:prstGeom prst="rect">
            <a:avLst/>
          </a:prstGeom>
        </p:spPr>
        <p:txBody>
          <a:bodyPr wrap="square">
            <a:spAutoFit/>
          </a:bodyPr>
          <a:lstStyle/>
          <a:p>
            <a:pPr>
              <a:lnSpc>
                <a:spcPct val="150000"/>
              </a:lnSpc>
            </a:pPr>
            <a:endParaRPr lang="en-US" sz="1200" b="1" dirty="0">
              <a:latin typeface="Lucida Grande" charset="0"/>
              <a:ea typeface="Lucida Grande" charset="0"/>
              <a:cs typeface="Lucida Grande" charset="0"/>
            </a:endParaRPr>
          </a:p>
          <a:p>
            <a:pPr>
              <a:lnSpc>
                <a:spcPct val="150000"/>
              </a:lnSpc>
            </a:pPr>
            <a:endParaRPr lang="en-US" sz="500" dirty="0">
              <a:latin typeface="Lucida Grande" charset="0"/>
              <a:ea typeface="Lucida Grande" charset="0"/>
              <a:cs typeface="Lucida Grande" charset="0"/>
            </a:endParaRPr>
          </a:p>
          <a:p>
            <a:pPr>
              <a:lnSpc>
                <a:spcPct val="150000"/>
              </a:lnSpc>
            </a:pPr>
            <a:r>
              <a:rPr lang="en-US" sz="1200" b="1" dirty="0">
                <a:latin typeface="Lucida Grande" charset="0"/>
                <a:ea typeface="Lucida Grande" charset="0"/>
                <a:cs typeface="Lucida Grande" charset="0"/>
              </a:rPr>
              <a:t>Installing NEF-Pipelines</a:t>
            </a:r>
          </a:p>
          <a:p>
            <a:pPr lvl="1" algn="just">
              <a:lnSpc>
                <a:spcPct val="150000"/>
              </a:lnSpc>
            </a:pPr>
            <a:r>
              <a:rPr lang="en-US" sz="1200" dirty="0">
                <a:latin typeface="Lucida Grande" charset="0"/>
                <a:ea typeface="Lucida Grande" charset="0"/>
                <a:cs typeface="Lucida Grande" charset="0"/>
              </a:rPr>
              <a:t>NEF-Pipelines may be installed directly from the NEF-Pipelines </a:t>
            </a:r>
            <a:r>
              <a:rPr lang="en-US" sz="1200" dirty="0" err="1">
                <a:latin typeface="Lucida Grande" charset="0"/>
                <a:ea typeface="Lucida Grande" charset="0"/>
                <a:cs typeface="Lucida Grande" charset="0"/>
              </a:rPr>
              <a:t>github</a:t>
            </a:r>
            <a:r>
              <a:rPr lang="en-US" sz="1200" dirty="0">
                <a:latin typeface="Lucida Grande" charset="0"/>
                <a:ea typeface="Lucida Grande" charset="0"/>
                <a:cs typeface="Lucida Grande" charset="0"/>
              </a:rPr>
              <a:t> repo </a:t>
            </a:r>
            <a:r>
              <a:rPr lang="en-US" sz="1200" b="1" dirty="0">
                <a:latin typeface="Courier" pitchFamily="2" charset="0"/>
                <a:ea typeface="Lucida Grande" charset="0"/>
                <a:cs typeface="Lucida Grande" charset="0"/>
                <a:hlinkClick r:id="rId4"/>
              </a:rPr>
              <a:t>https://github.com/varioustoxins/</a:t>
            </a:r>
            <a:r>
              <a:rPr lang="en-US" sz="1200" b="1" dirty="0">
                <a:latin typeface="Courier" pitchFamily="2" charset="0"/>
                <a:cs typeface="Lucida Grande" charset="0"/>
                <a:hlinkClick r:id="rId4"/>
              </a:rPr>
              <a:t>NEF-Pipelines</a:t>
            </a:r>
            <a:r>
              <a:rPr lang="en-US" sz="1200" b="1" dirty="0">
                <a:latin typeface="Courier" pitchFamily="2" charset="0"/>
                <a:cs typeface="Lucida Grande" charset="0"/>
              </a:rPr>
              <a:t> </a:t>
            </a:r>
            <a:r>
              <a:rPr lang="en-US" sz="1200" dirty="0">
                <a:latin typeface="Lucida Grande" charset="0"/>
                <a:cs typeface="Lucida Grande" charset="0"/>
              </a:rPr>
              <a:t>The best way to do this is using the UV tool using the script on the </a:t>
            </a:r>
            <a:r>
              <a:rPr lang="en-US" sz="1200" dirty="0" err="1">
                <a:latin typeface="Lucida Grande" charset="0"/>
                <a:cs typeface="Lucida Grande" charset="0"/>
              </a:rPr>
              <a:t>github</a:t>
            </a:r>
            <a:r>
              <a:rPr lang="en-US" sz="1200" dirty="0">
                <a:latin typeface="Lucida Grande" charset="0"/>
                <a:cs typeface="Lucida Grande" charset="0"/>
              </a:rPr>
              <a:t> site…</a:t>
            </a:r>
            <a:br>
              <a:rPr lang="en-US" sz="1200" dirty="0">
                <a:latin typeface="Lucida Grande" charset="0"/>
                <a:cs typeface="Lucida Grande" charset="0"/>
              </a:rPr>
            </a:br>
            <a:endParaRPr lang="en-US" sz="1200" dirty="0">
              <a:latin typeface="Lucida Grande" charset="0"/>
              <a:cs typeface="Lucida Grande" charset="0"/>
            </a:endParaRPr>
          </a:p>
          <a:p>
            <a:pPr lvl="1" algn="just">
              <a:lnSpc>
                <a:spcPct val="150000"/>
              </a:lnSpc>
            </a:pPr>
            <a:r>
              <a:rPr lang="en-US" sz="1000" dirty="0">
                <a:latin typeface="Courier New" panose="02070309020205020404" pitchFamily="49" charset="0"/>
                <a:cs typeface="Courier New" panose="02070309020205020404" pitchFamily="49" charset="0"/>
              </a:rPr>
              <a:t>curl -</a:t>
            </a:r>
            <a:r>
              <a:rPr lang="en-US" sz="1000" dirty="0" err="1">
                <a:latin typeface="Courier New" panose="02070309020205020404" pitchFamily="49" charset="0"/>
                <a:cs typeface="Courier New" panose="02070309020205020404" pitchFamily="49" charset="0"/>
              </a:rPr>
              <a:t>sL</a:t>
            </a:r>
            <a:r>
              <a:rPr lang="en-US" sz="1000" dirty="0">
                <a:latin typeface="Courier New" panose="02070309020205020404" pitchFamily="49" charset="0"/>
                <a:cs typeface="Courier New" panose="02070309020205020404" pitchFamily="49" charset="0"/>
              </a:rPr>
              <a:t> https://</a:t>
            </a:r>
            <a:r>
              <a:rPr lang="en-US" sz="1000" dirty="0" err="1">
                <a:latin typeface="Courier New" panose="02070309020205020404" pitchFamily="49" charset="0"/>
                <a:cs typeface="Courier New" panose="02070309020205020404" pitchFamily="49" charset="0"/>
              </a:rPr>
              <a:t>raw.githubusercontent.com</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varioustoxins</a:t>
            </a:r>
            <a:r>
              <a:rPr lang="en-US" sz="1000" dirty="0">
                <a:latin typeface="Courier New" panose="02070309020205020404" pitchFamily="49" charset="0"/>
                <a:cs typeface="Courier New" panose="02070309020205020404" pitchFamily="49" charset="0"/>
              </a:rPr>
              <a:t>/NEF-Pipelines/refs/heads/master/</a:t>
            </a:r>
            <a:r>
              <a:rPr lang="en-US" sz="1000" dirty="0" err="1">
                <a:latin typeface="Courier New" panose="02070309020205020404" pitchFamily="49" charset="0"/>
                <a:cs typeface="Courier New" panose="02070309020205020404" pitchFamily="49" charset="0"/>
              </a:rPr>
              <a:t>install_scripts</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install.sh</a:t>
            </a:r>
            <a:r>
              <a:rPr lang="en-US" sz="1000" dirty="0">
                <a:latin typeface="Courier New" panose="02070309020205020404" pitchFamily="49" charset="0"/>
                <a:cs typeface="Courier New" panose="02070309020205020404" pitchFamily="49" charset="0"/>
              </a:rPr>
              <a:t> | </a:t>
            </a:r>
            <a:r>
              <a:rPr lang="en-US" sz="1000" dirty="0" err="1">
                <a:latin typeface="Courier New" panose="02070309020205020404" pitchFamily="49" charset="0"/>
                <a:cs typeface="Courier New" panose="02070309020205020404" pitchFamily="49" charset="0"/>
              </a:rPr>
              <a:t>sh</a:t>
            </a:r>
            <a:endParaRPr lang="en-US" sz="1000" dirty="0">
              <a:latin typeface="Courier New" panose="02070309020205020404" pitchFamily="49" charset="0"/>
              <a:cs typeface="Courier New" panose="02070309020205020404" pitchFamily="49" charset="0"/>
            </a:endParaRPr>
          </a:p>
          <a:p>
            <a:pPr lvl="1" algn="just">
              <a:lnSpc>
                <a:spcPct val="150000"/>
              </a:lnSpc>
            </a:pPr>
            <a:endParaRPr lang="en-US" sz="1000" b="1" dirty="0">
              <a:latin typeface="Lucida Grande" charset="0"/>
              <a:cs typeface="Lucida Grande" charset="0"/>
            </a:endParaRPr>
          </a:p>
          <a:p>
            <a:pPr lvl="1" algn="just">
              <a:lnSpc>
                <a:spcPct val="150000"/>
              </a:lnSpc>
            </a:pPr>
            <a:r>
              <a:rPr lang="en-US" sz="1000" b="1" dirty="0">
                <a:latin typeface="Lucida Grande" charset="0"/>
                <a:cs typeface="Lucida Grande" charset="0"/>
              </a:rPr>
              <a:t>[note this should all be on one line…]</a:t>
            </a:r>
          </a:p>
          <a:p>
            <a:pPr lvl="1" algn="just">
              <a:lnSpc>
                <a:spcPct val="150000"/>
              </a:lnSpc>
            </a:pPr>
            <a:endParaRPr lang="en-US" sz="1000" b="1" dirty="0">
              <a:latin typeface="Lucida Grande" charset="0"/>
              <a:cs typeface="Lucida Grande" charset="0"/>
            </a:endParaRPr>
          </a:p>
          <a:p>
            <a:pPr lvl="1" algn="just">
              <a:lnSpc>
                <a:spcPct val="150000"/>
              </a:lnSpc>
            </a:pPr>
            <a:r>
              <a:rPr lang="en-US" sz="1200" dirty="0">
                <a:latin typeface="Lucida Grande" charset="0"/>
                <a:cs typeface="Lucida Grande" charset="0"/>
              </a:rPr>
              <a:t>or you can use a script provided with CCPN Analysis. Just type   </a:t>
            </a:r>
          </a:p>
          <a:p>
            <a:pPr lvl="1" algn="just">
              <a:lnSpc>
                <a:spcPct val="150000"/>
              </a:lnSpc>
            </a:pPr>
            <a:r>
              <a:rPr lang="en-US" sz="1200" b="1" dirty="0" err="1">
                <a:latin typeface="Lucida Grande" charset="0"/>
                <a:cs typeface="Lucida Grande" charset="0"/>
              </a:rPr>
              <a:t>install_</a:t>
            </a:r>
            <a:r>
              <a:rPr lang="en-US" sz="1200" b="1" dirty="0" err="1">
                <a:latin typeface="Courier" pitchFamily="2" charset="0"/>
                <a:cs typeface="Lucida Grande" charset="0"/>
              </a:rPr>
              <a:t>nef_pipelines</a:t>
            </a:r>
            <a:r>
              <a:rPr lang="en-US" sz="1200" dirty="0">
                <a:latin typeface="Courier" pitchFamily="2" charset="0"/>
                <a:cs typeface="Lucida Grande" charset="0"/>
              </a:rPr>
              <a:t>, </a:t>
            </a:r>
            <a:r>
              <a:rPr lang="en-US" sz="1200" dirty="0">
                <a:latin typeface="Lucida Grande" charset="0"/>
                <a:cs typeface="Lucida Grande" charset="0"/>
              </a:rPr>
              <a:t>this will produce a lot of text output</a:t>
            </a:r>
            <a:r>
              <a:rPr lang="en-US" sz="1200" dirty="0">
                <a:latin typeface="Courier" pitchFamily="2" charset="0"/>
                <a:cs typeface="Lucida Grande" charset="0"/>
              </a:rPr>
              <a:t>. </a:t>
            </a:r>
            <a:r>
              <a:rPr lang="en-US" sz="1200" dirty="0">
                <a:latin typeface="Lucida Grande" charset="0"/>
                <a:cs typeface="Lucida Grande" charset="0"/>
              </a:rPr>
              <a:t>Once NEF-Pipelines has installed you can type </a:t>
            </a:r>
            <a:r>
              <a:rPr lang="en-US" sz="1200" b="1" dirty="0">
                <a:latin typeface="Courier" pitchFamily="2" charset="0"/>
                <a:cs typeface="Lucida Grande" charset="0"/>
              </a:rPr>
              <a:t>nef</a:t>
            </a:r>
            <a:r>
              <a:rPr lang="en-US" sz="1200" dirty="0">
                <a:latin typeface="Lucida Grande" charset="0"/>
                <a:cs typeface="Lucida Grande" charset="0"/>
              </a:rPr>
              <a:t> to get the text below</a:t>
            </a:r>
            <a:endParaRPr lang="en-GB" sz="1200" dirty="0">
              <a:latin typeface="Lucida Grande" charset="0"/>
              <a:cs typeface="Lucida Grande" charset="0"/>
            </a:endParaRPr>
          </a:p>
        </p:txBody>
      </p:sp>
      <p:sp>
        <p:nvSpPr>
          <p:cNvPr id="4" name="Slide Number Placeholder 3"/>
          <p:cNvSpPr>
            <a:spLocks noGrp="1"/>
          </p:cNvSpPr>
          <p:nvPr>
            <p:ph type="sldNum" sz="quarter" idx="12"/>
          </p:nvPr>
        </p:nvSpPr>
        <p:spPr/>
        <p:txBody>
          <a:bodyPr/>
          <a:lstStyle/>
          <a:p>
            <a:fld id="{EAB789F6-3BD3-1645-B8E5-7AE28DC0F5BB}" type="slidenum">
              <a:rPr lang="en-US" smtClean="0"/>
              <a:t>7</a:t>
            </a:fld>
            <a:endParaRPr lang="en-US" dirty="0"/>
          </a:p>
        </p:txBody>
      </p:sp>
      <p:sp>
        <p:nvSpPr>
          <p:cNvPr id="7" name="Rectangle 6">
            <a:extLst>
              <a:ext uri="{FF2B5EF4-FFF2-40B4-BE49-F238E27FC236}">
                <a16:creationId xmlns:a16="http://schemas.microsoft.com/office/drawing/2014/main" id="{8A611DAB-3680-984A-9C0B-B84449E8A783}"/>
              </a:ext>
            </a:extLst>
          </p:cNvPr>
          <p:cNvSpPr/>
          <p:nvPr/>
        </p:nvSpPr>
        <p:spPr>
          <a:xfrm>
            <a:off x="2508721" y="226572"/>
            <a:ext cx="1840568" cy="461665"/>
          </a:xfrm>
          <a:prstGeom prst="rect">
            <a:avLst/>
          </a:prstGeom>
        </p:spPr>
        <p:txBody>
          <a:bodyPr wrap="none">
            <a:spAutoFit/>
          </a:bodyPr>
          <a:lstStyle/>
          <a:p>
            <a:pPr algn="ctr"/>
            <a:r>
              <a:rPr lang="en-GB" sz="2400" dirty="0">
                <a:latin typeface="Lucida Grande" charset="0"/>
                <a:ea typeface="Lucida Grande" charset="0"/>
                <a:cs typeface="Lucida Grande" charset="0"/>
              </a:rPr>
              <a:t>Installation</a:t>
            </a:r>
          </a:p>
        </p:txBody>
      </p:sp>
      <p:pic>
        <p:nvPicPr>
          <p:cNvPr id="6" name="Picture 5">
            <a:extLst>
              <a:ext uri="{FF2B5EF4-FFF2-40B4-BE49-F238E27FC236}">
                <a16:creationId xmlns:a16="http://schemas.microsoft.com/office/drawing/2014/main" id="{07384ED2-3081-69EC-B10D-CEB5EABA2D4F}"/>
              </a:ext>
            </a:extLst>
          </p:cNvPr>
          <p:cNvPicPr>
            <a:picLocks noChangeAspect="1"/>
          </p:cNvPicPr>
          <p:nvPr/>
        </p:nvPicPr>
        <p:blipFill rotWithShape="1">
          <a:blip r:embed="rId5"/>
          <a:srcRect b="1160"/>
          <a:stretch/>
        </p:blipFill>
        <p:spPr>
          <a:xfrm>
            <a:off x="635620" y="5128308"/>
            <a:ext cx="5641042" cy="4751672"/>
          </a:xfrm>
          <a:prstGeom prst="rect">
            <a:avLst/>
          </a:prstGeom>
        </p:spPr>
      </p:pic>
      <p:sp>
        <p:nvSpPr>
          <p:cNvPr id="9" name="Rectangle 8">
            <a:extLst>
              <a:ext uri="{FF2B5EF4-FFF2-40B4-BE49-F238E27FC236}">
                <a16:creationId xmlns:a16="http://schemas.microsoft.com/office/drawing/2014/main" id="{194AF111-7F4E-A7C5-BD97-D50CFE3994A7}"/>
              </a:ext>
            </a:extLst>
          </p:cNvPr>
          <p:cNvSpPr/>
          <p:nvPr/>
        </p:nvSpPr>
        <p:spPr>
          <a:xfrm>
            <a:off x="321541" y="9879980"/>
            <a:ext cx="6214918" cy="887166"/>
          </a:xfrm>
          <a:prstGeom prst="rect">
            <a:avLst/>
          </a:prstGeom>
        </p:spPr>
        <p:txBody>
          <a:bodyPr wrap="square">
            <a:spAutoFit/>
          </a:bodyPr>
          <a:lstStyle/>
          <a:p>
            <a:pPr>
              <a:lnSpc>
                <a:spcPct val="150000"/>
              </a:lnSpc>
            </a:pPr>
            <a:endParaRPr lang="en-US" sz="1200" b="1" dirty="0">
              <a:latin typeface="Lucida Grande" charset="0"/>
              <a:ea typeface="Lucida Grande" charset="0"/>
              <a:cs typeface="Lucida Grande" charset="0"/>
            </a:endParaRPr>
          </a:p>
          <a:p>
            <a:pPr>
              <a:lnSpc>
                <a:spcPct val="150000"/>
              </a:lnSpc>
            </a:pPr>
            <a:r>
              <a:rPr lang="en-US" sz="1200" dirty="0">
                <a:latin typeface="Lucida Grande" charset="0"/>
                <a:ea typeface="Lucida Grande" charset="0"/>
                <a:cs typeface="Lucida Grande" charset="0"/>
              </a:rPr>
              <a:t>This output [and more that isn’t shown; …] demonstrates that the program is working</a:t>
            </a:r>
          </a:p>
        </p:txBody>
      </p:sp>
      <p:sp>
        <p:nvSpPr>
          <p:cNvPr id="12" name="Rectangle 11">
            <a:extLst>
              <a:ext uri="{FF2B5EF4-FFF2-40B4-BE49-F238E27FC236}">
                <a16:creationId xmlns:a16="http://schemas.microsoft.com/office/drawing/2014/main" id="{D411B8B3-7B1C-1094-1FB7-DC8FDBE4092D}"/>
              </a:ext>
            </a:extLst>
          </p:cNvPr>
          <p:cNvSpPr/>
          <p:nvPr/>
        </p:nvSpPr>
        <p:spPr>
          <a:xfrm>
            <a:off x="5703478" y="9440904"/>
            <a:ext cx="6214918" cy="333168"/>
          </a:xfrm>
          <a:prstGeom prst="rect">
            <a:avLst/>
          </a:prstGeom>
        </p:spPr>
        <p:txBody>
          <a:bodyPr wrap="square">
            <a:spAutoFit/>
          </a:bodyPr>
          <a:lstStyle/>
          <a:p>
            <a:pPr>
              <a:lnSpc>
                <a:spcPct val="150000"/>
              </a:lnSpc>
            </a:pPr>
            <a:r>
              <a:rPr lang="en-US" sz="1200" b="1" dirty="0">
                <a:latin typeface="Lucida Grande" charset="0"/>
                <a:ea typeface="Lucida Grande" charset="0"/>
                <a:cs typeface="Lucida Grande" charset="0"/>
              </a:rPr>
              <a:t>…</a:t>
            </a:r>
            <a:endParaRPr lang="en-GB" sz="1200" dirty="0">
              <a:latin typeface="Lucida Grande" charset="0"/>
              <a:cs typeface="Lucida Grande" charset="0"/>
            </a:endParaRPr>
          </a:p>
        </p:txBody>
      </p:sp>
    </p:spTree>
    <p:extLst>
      <p:ext uri="{BB962C8B-B14F-4D97-AF65-F5344CB8AC3E}">
        <p14:creationId xmlns:p14="http://schemas.microsoft.com/office/powerpoint/2010/main" val="2033080491"/>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96AFF30-D5F9-C89D-3557-98AEEDA4152D}"/>
              </a:ext>
            </a:extLst>
          </p:cNvPr>
          <p:cNvPicPr>
            <a:picLocks noChangeAspect="1"/>
          </p:cNvPicPr>
          <p:nvPr/>
        </p:nvPicPr>
        <p:blipFill rotWithShape="1">
          <a:blip r:embed="rId4"/>
          <a:srcRect t="-2" b="53352"/>
          <a:stretch/>
        </p:blipFill>
        <p:spPr>
          <a:xfrm>
            <a:off x="471487" y="9423423"/>
            <a:ext cx="5931762" cy="1937303"/>
          </a:xfrm>
          <a:prstGeom prst="rect">
            <a:avLst/>
          </a:prstGeom>
        </p:spPr>
      </p:pic>
      <p:sp>
        <p:nvSpPr>
          <p:cNvPr id="5" name="Rectangle 4"/>
          <p:cNvSpPr/>
          <p:nvPr/>
        </p:nvSpPr>
        <p:spPr>
          <a:xfrm>
            <a:off x="0" y="2"/>
            <a:ext cx="955964" cy="831273"/>
          </a:xfrm>
          <a:prstGeom prst="rect">
            <a:avLst/>
          </a:prstGeom>
          <a:solidFill>
            <a:srgbClr val="03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7" name="Rectangle 6"/>
          <p:cNvSpPr/>
          <p:nvPr/>
        </p:nvSpPr>
        <p:spPr>
          <a:xfrm>
            <a:off x="0" y="831274"/>
            <a:ext cx="6858000" cy="442652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10" name="Rectangle 9"/>
          <p:cNvSpPr/>
          <p:nvPr/>
        </p:nvSpPr>
        <p:spPr>
          <a:xfrm>
            <a:off x="1075649" y="179276"/>
            <a:ext cx="4706738" cy="461665"/>
          </a:xfrm>
          <a:prstGeom prst="rect">
            <a:avLst/>
          </a:prstGeom>
        </p:spPr>
        <p:txBody>
          <a:bodyPr wrap="none">
            <a:spAutoFit/>
          </a:bodyPr>
          <a:lstStyle/>
          <a:p>
            <a:pPr algn="ctr"/>
            <a:r>
              <a:rPr lang="en-GB" sz="2400" dirty="0">
                <a:latin typeface="Lucida Grande" charset="0"/>
                <a:ea typeface="ＭＳ 明朝" charset="-128"/>
              </a:rPr>
              <a:t>Streaming a NEF File to screen</a:t>
            </a:r>
            <a:endParaRPr lang="en-US" sz="1801" dirty="0"/>
          </a:p>
        </p:txBody>
      </p:sp>
      <p:sp>
        <p:nvSpPr>
          <p:cNvPr id="11" name="Rectangle 10"/>
          <p:cNvSpPr/>
          <p:nvPr/>
        </p:nvSpPr>
        <p:spPr>
          <a:xfrm>
            <a:off x="-196086" y="7304452"/>
            <a:ext cx="955964" cy="461665"/>
          </a:xfrm>
          <a:prstGeom prst="rect">
            <a:avLst/>
          </a:prstGeom>
        </p:spPr>
        <p:txBody>
          <a:bodyPr wrap="square">
            <a:spAutoFit/>
          </a:bodyPr>
          <a:lstStyle/>
          <a:p>
            <a:pPr algn="ctr"/>
            <a:r>
              <a:rPr lang="en-GB" sz="2400" dirty="0">
                <a:latin typeface="Lucida Grande" charset="0"/>
                <a:ea typeface="ＭＳ 明朝" charset="-128"/>
              </a:rPr>
              <a:t>1</a:t>
            </a:r>
            <a:r>
              <a:rPr lang="en-GB" sz="1401" dirty="0">
                <a:latin typeface="Lucida Grande" charset="0"/>
                <a:ea typeface="ＭＳ 明朝" charset="-128"/>
              </a:rPr>
              <a:t>A</a:t>
            </a:r>
            <a:endParaRPr lang="en-US" sz="1801" dirty="0"/>
          </a:p>
        </p:txBody>
      </p:sp>
      <p:sp>
        <p:nvSpPr>
          <p:cNvPr id="12" name="Rectangle 11"/>
          <p:cNvSpPr/>
          <p:nvPr/>
        </p:nvSpPr>
        <p:spPr>
          <a:xfrm>
            <a:off x="471487" y="7230202"/>
            <a:ext cx="5626635" cy="610167"/>
          </a:xfrm>
          <a:prstGeom prst="rect">
            <a:avLst/>
          </a:prstGeom>
        </p:spPr>
        <p:txBody>
          <a:bodyPr wrap="square">
            <a:spAutoFit/>
          </a:bodyPr>
          <a:lstStyle/>
          <a:p>
            <a:pPr>
              <a:lnSpc>
                <a:spcPct val="150000"/>
              </a:lnSpc>
            </a:pPr>
            <a:r>
              <a:rPr lang="en-US" sz="1200" b="1" dirty="0">
                <a:latin typeface="Lucida Grande" charset="0"/>
                <a:ea typeface="Lucida Grande" charset="0"/>
                <a:cs typeface="Lucida Grande" charset="0"/>
              </a:rPr>
              <a:t>Streaming the file to screen</a:t>
            </a:r>
            <a:br>
              <a:rPr lang="en-US" sz="1200" b="1" dirty="0">
                <a:latin typeface="Lucida Grande" charset="0"/>
                <a:ea typeface="Lucida Grande" charset="0"/>
                <a:cs typeface="Lucida Grande" charset="0"/>
              </a:rPr>
            </a:br>
            <a:r>
              <a:rPr lang="en-GB" sz="1200" dirty="0">
                <a:latin typeface="Lucida Grande" charset="0"/>
                <a:ea typeface="Lucida Grande" charset="0"/>
                <a:cs typeface="Lucida Grande" charset="0"/>
              </a:rPr>
              <a:t>To do this type the following in the terminal</a:t>
            </a:r>
          </a:p>
        </p:txBody>
      </p:sp>
      <p:sp>
        <p:nvSpPr>
          <p:cNvPr id="8" name="Rectangle 7"/>
          <p:cNvSpPr/>
          <p:nvPr/>
        </p:nvSpPr>
        <p:spPr>
          <a:xfrm>
            <a:off x="5689492" y="554276"/>
            <a:ext cx="1213794" cy="276999"/>
          </a:xfrm>
          <a:prstGeom prst="rect">
            <a:avLst/>
          </a:prstGeom>
        </p:spPr>
        <p:txBody>
          <a:bodyPr wrap="none">
            <a:spAutoFit/>
          </a:bodyPr>
          <a:lstStyle/>
          <a:p>
            <a:r>
              <a:rPr lang="en-US" sz="1200" dirty="0">
                <a:latin typeface="Lucida Grande" charset="0"/>
                <a:ea typeface="Lucida Grande" charset="0"/>
                <a:cs typeface="Lucida Grande" charset="0"/>
              </a:rPr>
              <a:t>NEF-Pipelines</a:t>
            </a:r>
            <a:endParaRPr lang="en-GB" sz="1200" dirty="0"/>
          </a:p>
        </p:txBody>
      </p:sp>
      <p:sp>
        <p:nvSpPr>
          <p:cNvPr id="17" name="Slide Number Placeholder 16"/>
          <p:cNvSpPr>
            <a:spLocks noGrp="1"/>
          </p:cNvSpPr>
          <p:nvPr>
            <p:ph type="sldNum" sz="quarter" idx="12"/>
          </p:nvPr>
        </p:nvSpPr>
        <p:spPr/>
        <p:txBody>
          <a:bodyPr/>
          <a:lstStyle/>
          <a:p>
            <a:fld id="{EAB789F6-3BD3-1645-B8E5-7AE28DC0F5BB}" type="slidenum">
              <a:rPr lang="en-US" smtClean="0"/>
              <a:t>8</a:t>
            </a:fld>
            <a:endParaRPr lang="en-US" dirty="0"/>
          </a:p>
        </p:txBody>
      </p:sp>
      <p:sp>
        <p:nvSpPr>
          <p:cNvPr id="13" name="Rectangle 12"/>
          <p:cNvSpPr/>
          <p:nvPr/>
        </p:nvSpPr>
        <p:spPr>
          <a:xfrm>
            <a:off x="955964" y="2302656"/>
            <a:ext cx="4834897" cy="2258047"/>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GB" dirty="0"/>
              <a:t>Self-explanatory image</a:t>
            </a:r>
          </a:p>
        </p:txBody>
      </p:sp>
      <p:sp>
        <p:nvSpPr>
          <p:cNvPr id="18" name="Rectangle 17"/>
          <p:cNvSpPr/>
          <p:nvPr/>
        </p:nvSpPr>
        <p:spPr>
          <a:xfrm>
            <a:off x="295194" y="5448132"/>
            <a:ext cx="6001195" cy="1615827"/>
          </a:xfrm>
          <a:prstGeom prst="rect">
            <a:avLst/>
          </a:prstGeom>
        </p:spPr>
        <p:txBody>
          <a:bodyPr wrap="square">
            <a:spAutoFit/>
          </a:bodyPr>
          <a:lstStyle/>
          <a:p>
            <a:r>
              <a:rPr lang="en-GB" sz="1100" dirty="0">
                <a:latin typeface="Lucida Grande" charset="0"/>
                <a:ea typeface="ＭＳ 明朝" charset="-128"/>
              </a:rPr>
              <a:t>Note how much data this NEF file contains, its is the information about a complete NMR assignment project with peaks, shifts, a molecular system and other data its quite complex. NEF-Pipelines is designed to manage this complexity… </a:t>
            </a:r>
          </a:p>
          <a:p>
            <a:endParaRPr lang="en-GB" sz="1100" dirty="0">
              <a:latin typeface="Lucida Grande" charset="0"/>
              <a:ea typeface="ＭＳ 明朝" charset="-128"/>
            </a:endParaRPr>
          </a:p>
          <a:p>
            <a:r>
              <a:rPr lang="en-GB" sz="1100" dirty="0">
                <a:latin typeface="Lucida Grande" charset="0"/>
                <a:ea typeface="ＭＳ 明朝" charset="-128"/>
              </a:rPr>
              <a:t>A NEF pipeline tool is represented by this symbol</a:t>
            </a:r>
          </a:p>
          <a:p>
            <a:r>
              <a:rPr lang="en-GB" sz="1100" dirty="0">
                <a:latin typeface="Lucida Grande" charset="0"/>
                <a:ea typeface="ＭＳ 明朝" charset="-128"/>
              </a:rPr>
              <a:t>It has a name an input and an output.</a:t>
            </a:r>
          </a:p>
          <a:p>
            <a:endParaRPr lang="en-GB" sz="1100" dirty="0">
              <a:latin typeface="Lucida Grande" charset="0"/>
              <a:ea typeface="ＭＳ 明朝" charset="-128"/>
            </a:endParaRPr>
          </a:p>
          <a:p>
            <a:r>
              <a:rPr lang="en-GB" sz="1100" dirty="0">
                <a:latin typeface="Lucida Grande" charset="0"/>
                <a:ea typeface="ＭＳ 明朝" charset="-128"/>
              </a:rPr>
              <a:t>We shall use these symbols throughout the </a:t>
            </a:r>
          </a:p>
          <a:p>
            <a:r>
              <a:rPr lang="en-GB" sz="1100" dirty="0">
                <a:latin typeface="Lucida Grande" charset="0"/>
                <a:ea typeface="ＭＳ 明朝" charset="-128"/>
              </a:rPr>
              <a:t>tutorial</a:t>
            </a:r>
          </a:p>
        </p:txBody>
      </p:sp>
      <p:sp>
        <p:nvSpPr>
          <p:cNvPr id="19" name="Rectangle 18"/>
          <p:cNvSpPr/>
          <p:nvPr/>
        </p:nvSpPr>
        <p:spPr>
          <a:xfrm>
            <a:off x="0" y="161366"/>
            <a:ext cx="955964" cy="461665"/>
          </a:xfrm>
          <a:prstGeom prst="rect">
            <a:avLst/>
          </a:prstGeom>
        </p:spPr>
        <p:txBody>
          <a:bodyPr wrap="square">
            <a:spAutoFit/>
          </a:bodyPr>
          <a:lstStyle/>
          <a:p>
            <a:pPr algn="ctr"/>
            <a:r>
              <a:rPr lang="en-GB" sz="2400" dirty="0">
                <a:latin typeface="Lucida Grande" charset="0"/>
                <a:ea typeface="ＭＳ 明朝" charset="-128"/>
              </a:rPr>
              <a:t>1</a:t>
            </a:r>
            <a:endParaRPr lang="en-US" sz="1801" dirty="0"/>
          </a:p>
        </p:txBody>
      </p:sp>
      <p:sp>
        <p:nvSpPr>
          <p:cNvPr id="15" name="Rectangle 14"/>
          <p:cNvSpPr/>
          <p:nvPr/>
        </p:nvSpPr>
        <p:spPr>
          <a:xfrm>
            <a:off x="866152" y="1682031"/>
            <a:ext cx="4895892" cy="461665"/>
          </a:xfrm>
          <a:prstGeom prst="rect">
            <a:avLst/>
          </a:prstGeom>
        </p:spPr>
        <p:txBody>
          <a:bodyPr wrap="none">
            <a:spAutoFit/>
          </a:bodyPr>
          <a:lstStyle/>
          <a:p>
            <a:r>
              <a:rPr lang="en-US" sz="1200" dirty="0">
                <a:latin typeface="Lucida Grande" charset="0"/>
                <a:cs typeface="Lucida Grande" charset="0"/>
              </a:rPr>
              <a:t>First of all we are going to stream a NEF file </a:t>
            </a:r>
            <a:r>
              <a:rPr lang="en-US" sz="1200" b="1" dirty="0">
                <a:latin typeface="Lucida Grande" charset="0"/>
                <a:cs typeface="Lucida Grande" charset="0"/>
              </a:rPr>
              <a:t>sec5.nef </a:t>
            </a:r>
            <a:r>
              <a:rPr lang="en-US" sz="1200" dirty="0">
                <a:latin typeface="Lucida Grande" charset="0"/>
                <a:cs typeface="Lucida Grande" charset="0"/>
              </a:rPr>
              <a:t>to screen,</a:t>
            </a:r>
          </a:p>
          <a:p>
            <a:r>
              <a:rPr lang="en-US" sz="1200" dirty="0">
                <a:latin typeface="Lucida Grande" charset="0"/>
                <a:cs typeface="Lucida Grande" charset="0"/>
              </a:rPr>
              <a:t>the diagram below show conceptually what we are doing </a:t>
            </a:r>
          </a:p>
        </p:txBody>
      </p:sp>
      <p:pic>
        <p:nvPicPr>
          <p:cNvPr id="3" name="Picture 2">
            <a:extLst>
              <a:ext uri="{FF2B5EF4-FFF2-40B4-BE49-F238E27FC236}">
                <a16:creationId xmlns:a16="http://schemas.microsoft.com/office/drawing/2014/main" id="{63A3E43D-5E30-26F9-5839-F5C1D431AD8A}"/>
              </a:ext>
            </a:extLst>
          </p:cNvPr>
          <p:cNvPicPr>
            <a:picLocks noChangeAspect="1"/>
          </p:cNvPicPr>
          <p:nvPr/>
        </p:nvPicPr>
        <p:blipFill>
          <a:blip r:embed="rId5"/>
          <a:stretch>
            <a:fillRect/>
          </a:stretch>
        </p:blipFill>
        <p:spPr>
          <a:xfrm>
            <a:off x="1123884" y="2780030"/>
            <a:ext cx="4499056" cy="1303298"/>
          </a:xfrm>
          <a:prstGeom prst="rect">
            <a:avLst/>
          </a:prstGeom>
        </p:spPr>
      </p:pic>
      <p:pic>
        <p:nvPicPr>
          <p:cNvPr id="4" name="Picture 3">
            <a:extLst>
              <a:ext uri="{FF2B5EF4-FFF2-40B4-BE49-F238E27FC236}">
                <a16:creationId xmlns:a16="http://schemas.microsoft.com/office/drawing/2014/main" id="{A26EB990-87B2-6362-253B-6CF0A04FA987}"/>
              </a:ext>
            </a:extLst>
          </p:cNvPr>
          <p:cNvPicPr>
            <a:picLocks noChangeAspect="1"/>
          </p:cNvPicPr>
          <p:nvPr/>
        </p:nvPicPr>
        <p:blipFill>
          <a:blip r:embed="rId6"/>
          <a:stretch>
            <a:fillRect/>
          </a:stretch>
        </p:blipFill>
        <p:spPr>
          <a:xfrm>
            <a:off x="3769036" y="6108555"/>
            <a:ext cx="1640114" cy="841967"/>
          </a:xfrm>
          <a:prstGeom prst="rect">
            <a:avLst/>
          </a:prstGeom>
        </p:spPr>
      </p:pic>
      <p:sp>
        <p:nvSpPr>
          <p:cNvPr id="27" name="Rectangle 26">
            <a:extLst>
              <a:ext uri="{FF2B5EF4-FFF2-40B4-BE49-F238E27FC236}">
                <a16:creationId xmlns:a16="http://schemas.microsoft.com/office/drawing/2014/main" id="{9383C8D6-C5E5-064E-7A27-6D8003D452F2}"/>
              </a:ext>
            </a:extLst>
          </p:cNvPr>
          <p:cNvSpPr/>
          <p:nvPr/>
        </p:nvSpPr>
        <p:spPr>
          <a:xfrm>
            <a:off x="471487" y="8484787"/>
            <a:ext cx="6040631" cy="887166"/>
          </a:xfrm>
          <a:prstGeom prst="rect">
            <a:avLst/>
          </a:prstGeom>
        </p:spPr>
        <p:txBody>
          <a:bodyPr wrap="square">
            <a:spAutoFit/>
          </a:bodyPr>
          <a:lstStyle/>
          <a:p>
            <a:pPr>
              <a:lnSpc>
                <a:spcPct val="150000"/>
              </a:lnSpc>
            </a:pPr>
            <a:r>
              <a:rPr lang="en-GB" sz="1200" dirty="0">
                <a:effectLst/>
                <a:latin typeface="Lucida Grande" panose="020B0600040502020204" pitchFamily="34" charset="0"/>
                <a:cs typeface="Lucida Grande" panose="020B0600040502020204" pitchFamily="34" charset="0"/>
              </a:rPr>
              <a:t>Note that our sec5 data is stored in </a:t>
            </a:r>
            <a:r>
              <a:rPr lang="en-GB" sz="1200" b="1" dirty="0">
                <a:effectLst/>
                <a:latin typeface="Lucida Grande" panose="020B0600040502020204" pitchFamily="34" charset="0"/>
                <a:cs typeface="Lucida Grande" panose="020B0600040502020204" pitchFamily="34" charset="0"/>
              </a:rPr>
              <a:t>tests/test_data/sec5.nef </a:t>
            </a:r>
            <a:r>
              <a:rPr lang="en-GB" sz="1200" dirty="0">
                <a:effectLst/>
                <a:latin typeface="Lucida Grande" panose="020B0600040502020204" pitchFamily="34" charset="0"/>
                <a:cs typeface="Lucida Grande" panose="020B0600040502020204" pitchFamily="34" charset="0"/>
              </a:rPr>
              <a:t>. You will need to correct the path to your </a:t>
            </a:r>
            <a:r>
              <a:rPr lang="en-GB" sz="1200" b="1" dirty="0">
                <a:effectLst/>
                <a:latin typeface="Lucida Grande" panose="020B0600040502020204" pitchFamily="34" charset="0"/>
                <a:cs typeface="Lucida Grande" panose="020B0600040502020204" pitchFamily="34" charset="0"/>
              </a:rPr>
              <a:t>sec5.nef  </a:t>
            </a:r>
            <a:r>
              <a:rPr lang="en-GB" sz="1200" dirty="0">
                <a:effectLst/>
                <a:latin typeface="Lucida Grande" panose="020B0600040502020204" pitchFamily="34" charset="0"/>
                <a:cs typeface="Lucida Grande" panose="020B0600040502020204" pitchFamily="34" charset="0"/>
              </a:rPr>
              <a:t>file from the tutorial data. You will see the file contents go by.</a:t>
            </a:r>
          </a:p>
        </p:txBody>
      </p:sp>
      <p:sp>
        <p:nvSpPr>
          <p:cNvPr id="28" name="TextBox 27">
            <a:extLst>
              <a:ext uri="{FF2B5EF4-FFF2-40B4-BE49-F238E27FC236}">
                <a16:creationId xmlns:a16="http://schemas.microsoft.com/office/drawing/2014/main" id="{643A6B22-56F7-5457-8943-0838E1BE2631}"/>
              </a:ext>
            </a:extLst>
          </p:cNvPr>
          <p:cNvSpPr txBox="1"/>
          <p:nvPr/>
        </p:nvSpPr>
        <p:spPr>
          <a:xfrm>
            <a:off x="5673477" y="10772039"/>
            <a:ext cx="343364" cy="369332"/>
          </a:xfrm>
          <a:prstGeom prst="rect">
            <a:avLst/>
          </a:prstGeom>
          <a:noFill/>
        </p:spPr>
        <p:txBody>
          <a:bodyPr wrap="none" rtlCol="0">
            <a:spAutoFit/>
          </a:bodyPr>
          <a:lstStyle/>
          <a:p>
            <a:r>
              <a:rPr lang="en-US" dirty="0">
                <a:solidFill>
                  <a:schemeClr val="bg1"/>
                </a:solidFill>
              </a:rPr>
              <a:t>…</a:t>
            </a:r>
          </a:p>
        </p:txBody>
      </p:sp>
      <p:pic>
        <p:nvPicPr>
          <p:cNvPr id="2" name="Picture 1">
            <a:extLst>
              <a:ext uri="{FF2B5EF4-FFF2-40B4-BE49-F238E27FC236}">
                <a16:creationId xmlns:a16="http://schemas.microsoft.com/office/drawing/2014/main" id="{121970A8-AB24-EC91-B320-8374C12CD008}"/>
              </a:ext>
            </a:extLst>
          </p:cNvPr>
          <p:cNvPicPr>
            <a:picLocks noChangeAspect="1"/>
          </p:cNvPicPr>
          <p:nvPr/>
        </p:nvPicPr>
        <p:blipFill rotWithShape="1">
          <a:blip r:embed="rId7"/>
          <a:srcRect r="29668"/>
          <a:stretch/>
        </p:blipFill>
        <p:spPr>
          <a:xfrm>
            <a:off x="529115" y="8048081"/>
            <a:ext cx="5569007" cy="436706"/>
          </a:xfrm>
          <a:prstGeom prst="rect">
            <a:avLst/>
          </a:prstGeom>
        </p:spPr>
      </p:pic>
      <p:sp>
        <p:nvSpPr>
          <p:cNvPr id="9" name="Rectangle 8">
            <a:extLst>
              <a:ext uri="{FF2B5EF4-FFF2-40B4-BE49-F238E27FC236}">
                <a16:creationId xmlns:a16="http://schemas.microsoft.com/office/drawing/2014/main" id="{328A642E-8FB2-3F79-A4D4-1968A8943FC3}"/>
              </a:ext>
            </a:extLst>
          </p:cNvPr>
          <p:cNvSpPr/>
          <p:nvPr/>
        </p:nvSpPr>
        <p:spPr>
          <a:xfrm>
            <a:off x="761609" y="11397808"/>
            <a:ext cx="6214918" cy="333168"/>
          </a:xfrm>
          <a:prstGeom prst="rect">
            <a:avLst/>
          </a:prstGeom>
        </p:spPr>
        <p:txBody>
          <a:bodyPr wrap="square">
            <a:spAutoFit/>
          </a:bodyPr>
          <a:lstStyle/>
          <a:p>
            <a:pPr>
              <a:lnSpc>
                <a:spcPct val="150000"/>
              </a:lnSpc>
            </a:pPr>
            <a:r>
              <a:rPr lang="en-US" sz="1200" b="1" dirty="0">
                <a:latin typeface="Lucida Grande" charset="0"/>
                <a:ea typeface="Lucida Grande" charset="0"/>
                <a:cs typeface="Lucida Grande" charset="0"/>
              </a:rPr>
              <a:t>…</a:t>
            </a:r>
            <a:endParaRPr lang="en-GB" sz="1200" dirty="0">
              <a:latin typeface="Lucida Grande" charset="0"/>
              <a:cs typeface="Lucida Grande" charset="0"/>
            </a:endParaRPr>
          </a:p>
        </p:txBody>
      </p:sp>
    </p:spTree>
    <p:extLst>
      <p:ext uri="{BB962C8B-B14F-4D97-AF65-F5344CB8AC3E}">
        <p14:creationId xmlns:p14="http://schemas.microsoft.com/office/powerpoint/2010/main" val="1075388953"/>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19003</TotalTime>
  <Words>2918</Words>
  <Application>Microsoft Macintosh PowerPoint</Application>
  <PresentationFormat>Widescreen</PresentationFormat>
  <Paragraphs>178</Paragraphs>
  <Slides>14</Slides>
  <Notes>12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vt:i4>
      </vt:variant>
    </vt:vector>
  </HeadingPairs>
  <TitlesOfParts>
    <vt:vector size="25" baseType="lpstr">
      <vt:lpstr>Arial</vt:lpstr>
      <vt:lpstr>Calibri</vt:lpstr>
      <vt:lpstr>Calibri Light</vt:lpstr>
      <vt:lpstr>Courier</vt:lpstr>
      <vt:lpstr>Courier New</vt:lpstr>
      <vt:lpstr>Helvetica Neue</vt:lpstr>
      <vt:lpstr>Helvetica Neue Light</vt:lpstr>
      <vt:lpstr>Helvetica-Bold</vt:lpstr>
      <vt:lpstr>Lucida Grande</vt:lpstr>
      <vt:lpstr>LucidaGrande-Bold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Luca M</dc:creator>
  <cp:lastModifiedBy>Gary Thompson</cp:lastModifiedBy>
  <cp:revision>336</cp:revision>
  <cp:lastPrinted>2018-08-22T12:25:58Z</cp:lastPrinted>
  <dcterms:created xsi:type="dcterms:W3CDTF">2017-10-30T08:34:43Z</dcterms:created>
  <dcterms:modified xsi:type="dcterms:W3CDTF">2025-11-18T19:45:54Z</dcterms:modified>
</cp:coreProperties>
</file>