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88952" cy="6858000"/>
  <p:notesSz cx="6858000" cy="12188952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3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371600"/>
            <a:ext cx="1371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2E7D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›_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457200" y="2011680"/>
            <a:ext cx="109728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64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</a:t>
            </a:r>
            <a:endParaRPr lang="en-US" sz="6400" dirty="0"/>
          </a:p>
        </p:txBody>
      </p:sp>
      <p:sp>
        <p:nvSpPr>
          <p:cNvPr id="4" name="Text 2"/>
          <p:cNvSpPr/>
          <p:nvPr/>
        </p:nvSpPr>
        <p:spPr>
          <a:xfrm>
            <a:off x="457200" y="31089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22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open, real-time intelligence layer for AI startups —</a:t>
            </a:r>
            <a:endParaRPr lang="en-US" sz="22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22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that any agent can build on.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457200" y="4297680"/>
            <a:ext cx="11247120" cy="1005840"/>
          </a:xfrm>
          <a:prstGeom prst="roundRect">
            <a:avLst>
              <a:gd name="adj" fmla="val 7273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4434840"/>
            <a:ext cx="108813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2E7D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› openpitch  get anthropic --arr
</a:t>
            </a:r>
            <a:pPr indent="0" marL="0">
              <a:buNone/>
            </a:pPr>
            <a:r>
              <a:rPr lang="en-US" sz="130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ARR ~$47B  [reported · medium]  ·  source: CNBC 2026-05-28  ·  ⚑ discrepancy flagged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457200" y="54864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free, open alternative to PitchBook &amp; CB Insights — focused on the AI companies VCs care about.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  ·  open · MCP-native · zero-cost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1133856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F13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502920"/>
            <a:ext cx="112471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Status: built, tested, and live-validated.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TRACTION</a:t>
            </a:r>
            <a:endParaRPr lang="en-US" sz="1100" dirty="0"/>
          </a:p>
        </p:txBody>
      </p:sp>
      <p:sp>
        <p:nvSpPr>
          <p:cNvPr id="4" name="Shape 2"/>
          <p:cNvSpPr/>
          <p:nvPr/>
        </p:nvSpPr>
        <p:spPr>
          <a:xfrm>
            <a:off x="457200" y="1645920"/>
            <a:ext cx="5440680" cy="1234440"/>
          </a:xfrm>
          <a:prstGeom prst="roundRect">
            <a:avLst>
              <a:gd name="adj" fmla="val 592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40080" y="1783080"/>
            <a:ext cx="5120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42 tests passing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640080" y="2212848"/>
            <a:ext cx="51206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 engine, adapters, extraction, derivation, MCP — all green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6126480" y="1645920"/>
            <a:ext cx="5440680" cy="1234440"/>
          </a:xfrm>
          <a:prstGeom prst="roundRect">
            <a:avLst>
              <a:gd name="adj" fmla="val 592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309360" y="1783080"/>
            <a:ext cx="5120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Live-validated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6309360" y="2212848"/>
            <a:ext cx="51206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Extracted OpenAI $852B / $24B ARR from real sources, matching verified data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457200" y="3017520"/>
            <a:ext cx="5440680" cy="1234440"/>
          </a:xfrm>
          <a:prstGeom prst="roundRect">
            <a:avLst>
              <a:gd name="adj" fmla="val 592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0080" y="3154680"/>
            <a:ext cx="5120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MCP connected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640080" y="3584448"/>
            <a:ext cx="51206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Registered in Claude Code (✓) and Codex — answers in-agent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6126480" y="3017520"/>
            <a:ext cx="5440680" cy="1234440"/>
          </a:xfrm>
          <a:prstGeom prst="roundRect">
            <a:avLst>
              <a:gd name="adj" fmla="val 592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309360" y="3154680"/>
            <a:ext cx="5120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Verified seed + 2 contradictions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6309360" y="3584448"/>
            <a:ext cx="51206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AI companies, real sources, Mistral &amp; Cursor discrepancies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457200" y="4389120"/>
            <a:ext cx="5440680" cy="1234440"/>
          </a:xfrm>
          <a:prstGeom prst="roundRect">
            <a:avLst>
              <a:gd name="adj" fmla="val 592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40080" y="4526280"/>
            <a:ext cx="5120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 Zero-cost pipeline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640080" y="4956048"/>
            <a:ext cx="51206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Daily GitHub Actions, batching + rotation, $0</a:t>
            </a:r>
            <a:endParaRPr lang="en-US" sz="1250" dirty="0"/>
          </a:p>
        </p:txBody>
      </p:sp>
      <p:sp>
        <p:nvSpPr>
          <p:cNvPr id="19" name="Shape 17"/>
          <p:cNvSpPr/>
          <p:nvPr/>
        </p:nvSpPr>
        <p:spPr>
          <a:xfrm>
            <a:off x="6126480" y="4389120"/>
            <a:ext cx="5440680" cy="1234440"/>
          </a:xfrm>
          <a:prstGeom prst="roundRect">
            <a:avLst>
              <a:gd name="adj" fmla="val 592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309360" y="4526280"/>
            <a:ext cx="5120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3B34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◐ Remaining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6309360" y="4956048"/>
            <a:ext cx="51206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Whisper key, launch-grade contradictions, PyPI publish, demo GIF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  ·  open · MCP-native · zero-cost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1133856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10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F13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502920"/>
            <a:ext cx="112471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Go-to-market: a sharp beachhead, an honest plan.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GTM</a:t>
            </a:r>
            <a:endParaRPr lang="en-US" sz="1100" dirty="0"/>
          </a:p>
        </p:txBody>
      </p:sp>
      <p:sp>
        <p:nvSpPr>
          <p:cNvPr id="4" name="Shape 2"/>
          <p:cNvSpPr/>
          <p:nvPr/>
        </p:nvSpPr>
        <p:spPr>
          <a:xfrm>
            <a:off x="457200" y="1600200"/>
            <a:ext cx="5486400" cy="4206240"/>
          </a:xfrm>
          <a:prstGeom prst="roundRect">
            <a:avLst>
              <a:gd name="adj" fmla="val 1739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85800" y="1828800"/>
            <a:ext cx="5029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Beachhead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685800" y="2377440"/>
            <a:ext cx="502920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builders who need grounded company data in their own agents/products.
</a:t>
            </a:r>
            <a:pPr indent="0" marL="0">
              <a:lnSpc>
                <a:spcPct val="115000"/>
              </a:lnSpc>
              <a:buNone/>
            </a:pPr>
            <a:r>
              <a:rPr lang="en-US" sz="1500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in our channel · recurring, embedded use · the spot incumbents can't reach.
</a:t>
            </a:r>
            <a:pPr indent="0" marL="0">
              <a:lnSpc>
                <a:spcPct val="115000"/>
              </a:lnSpc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Secondary: founders, VCs/scouts priced out of PitchBook, tech press.</a:t>
            </a:r>
            <a:endParaRPr lang="en-US" sz="1500" dirty="0"/>
          </a:p>
        </p:txBody>
      </p:sp>
      <p:sp>
        <p:nvSpPr>
          <p:cNvPr id="7" name="Shape 5"/>
          <p:cNvSpPr/>
          <p:nvPr/>
        </p:nvSpPr>
        <p:spPr>
          <a:xfrm>
            <a:off x="6217920" y="1600200"/>
            <a:ext cx="5486400" cy="4206240"/>
          </a:xfrm>
          <a:prstGeom prst="roundRect">
            <a:avLst>
              <a:gd name="adj" fmla="val 1739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828800"/>
            <a:ext cx="5029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30-day launch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6446520" y="2377440"/>
            <a:ext cx="5029200" cy="3291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Hook: the contradiction-finder (drama) + free PitchBook-for-AI (utility).
</a:t>
            </a:r>
            <a:pPr indent="0" marL="0">
              <a:lnSpc>
                <a:spcPct val="115000"/>
              </a:lnSpc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Show HN → X thread → Product Hunt → Reddit, sustained by a renewable drip of new contradictions.
</a:t>
            </a:r>
            <a:pPr indent="0" marL="0">
              <a:lnSpc>
                <a:spcPct val="115000"/>
              </a:lnSpc>
              <a:buNone/>
            </a:pPr>
            <a:r>
              <a:rPr lang="en-US" sz="1500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Honest odds of 5,000 stars in 30 days: ~25% (base 2.5–4k). Stars ≠ PMF — we build for the retained user.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  ·  open · MCP-native · zero-cost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1133856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11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F13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280160"/>
            <a:ext cx="1371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2E7D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›_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457200" y="1828800"/>
            <a:ext cx="1124712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40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The open intelligence layer</a:t>
            </a:r>
            <a:endParaRPr lang="en-US" sz="40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40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any agent can build on.</a:t>
            </a:r>
            <a:endParaRPr lang="en-US" sz="4000" dirty="0"/>
          </a:p>
        </p:txBody>
      </p:sp>
      <p:sp>
        <p:nvSpPr>
          <p:cNvPr id="4" name="Shape 2"/>
          <p:cNvSpPr/>
          <p:nvPr/>
        </p:nvSpPr>
        <p:spPr>
          <a:xfrm>
            <a:off x="457200" y="3749040"/>
            <a:ext cx="11247120" cy="1005840"/>
          </a:xfrm>
          <a:prstGeom prst="roundRect">
            <a:avLst>
              <a:gd name="adj" fmla="val 7273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85800" y="3977640"/>
            <a:ext cx="107899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Claude Code:  </a:t>
            </a:r>
            <a:pPr indent="0" marL="0">
              <a:buNone/>
            </a:pPr>
            <a:r>
              <a:rPr lang="en-US" sz="1600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claude mcp add openpitch -- uvx openpitch-mcp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457200" y="5029200"/>
            <a:ext cx="112471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Free · open-source · MCP &amp; A2A native · every number sourced.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457200" y="566928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github.com/&lt;owner&gt;/openpitch   ·   MIT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  ·  open · MCP-native · zero-cost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1133856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12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F13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502920"/>
            <a:ext cx="112471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Private-market data is expensive — and stale.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THE PROBLEM</a:t>
            </a:r>
            <a:endParaRPr lang="en-US" sz="1100" dirty="0"/>
          </a:p>
        </p:txBody>
      </p:sp>
      <p:sp>
        <p:nvSpPr>
          <p:cNvPr id="4" name="Shape 2"/>
          <p:cNvSpPr/>
          <p:nvPr/>
        </p:nvSpPr>
        <p:spPr>
          <a:xfrm>
            <a:off x="457200" y="1554480"/>
            <a:ext cx="356616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94360" y="173736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E3B34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$20k–100k</a:t>
            </a:r>
            <a:endParaRPr lang="en-US" sz="3400" dirty="0"/>
          </a:p>
        </p:txBody>
      </p:sp>
      <p:sp>
        <p:nvSpPr>
          <p:cNvPr id="6" name="Text 4"/>
          <p:cNvSpPr/>
          <p:nvPr/>
        </p:nvSpPr>
        <p:spPr>
          <a:xfrm>
            <a:off x="594360" y="2578608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 seat / year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4297680" y="1554480"/>
            <a:ext cx="356616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434840" y="173736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E3B34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weeks–months</a:t>
            </a:r>
            <a:endParaRPr lang="en-US" sz="3400" dirty="0"/>
          </a:p>
        </p:txBody>
      </p:sp>
      <p:sp>
        <p:nvSpPr>
          <p:cNvPr id="9" name="Text 7"/>
          <p:cNvSpPr/>
          <p:nvPr/>
        </p:nvSpPr>
        <p:spPr>
          <a:xfrm>
            <a:off x="4434840" y="2578608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latency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8138160" y="1554480"/>
            <a:ext cx="356616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275320" y="173736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2–4×</a:t>
            </a:r>
            <a:endParaRPr lang="en-US" sz="3400" dirty="0"/>
          </a:p>
        </p:txBody>
      </p:sp>
      <p:sp>
        <p:nvSpPr>
          <p:cNvPr id="12" name="Text 10"/>
          <p:cNvSpPr/>
          <p:nvPr/>
        </p:nvSpPr>
        <p:spPr>
          <a:xfrm>
            <a:off x="8275320" y="2578608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AI-startup growth / yr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457200" y="3383280"/>
            <a:ext cx="11247120" cy="2560320"/>
          </a:xfrm>
          <a:prstGeom prst="roundRect">
            <a:avLst>
              <a:gd name="adj" fmla="val 2857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31520" y="3611880"/>
            <a:ext cx="10698480" cy="2103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15000"/>
              </a:lnSpc>
              <a:buNone/>
            </a:pPr>
            <a:r>
              <a:rPr lang="en-US" sz="1600" b="1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Incumbents are accurate because they're human-verified — which makes them slow and costly.
</a:t>
            </a:r>
            <a:pPr indent="0" marL="0">
              <a:lnSpc>
                <a:spcPct val="115000"/>
              </a:lnSpc>
              <a:buNone/>
            </a:pPr>
            <a:r>
              <a:rPr lang="en-US" sz="16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For a company tripling yearly, a figure verified 6 months ago can be off by multiples.
</a:t>
            </a:r>
            <a:pPr indent="0" marL="0">
              <a:lnSpc>
                <a:spcPct val="115000"/>
              </a:lnSpc>
              <a:buNone/>
            </a:pPr>
            <a:r>
              <a:rPr lang="en-US" sz="16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The real numbers are already public — founders state ARR on podcasts, filings disclose raises,
   hiring reveals growth — just scattered, unstructured, and contradictory.
</a:t>
            </a:r>
            <a:pPr indent="0" marL="0">
              <a:lnSpc>
                <a:spcPct val="115000"/>
              </a:lnSpc>
              <a:buNone/>
            </a:pPr>
            <a:r>
              <a:rPr lang="en-US" sz="1600" dirty="0">
                <a:solidFill>
                  <a:srgbClr val="7FD1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That's exactly the problem an AI agent is built to solve.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  ·  open · MCP-native · zero-cost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1133856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F13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502920"/>
            <a:ext cx="112471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Proof of the problem: our own seed went stale in 5 months.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WHY THIS EXISTS</a:t>
            </a:r>
            <a:endParaRPr lang="en-US" sz="1100" dirty="0"/>
          </a:p>
        </p:txBody>
      </p:sp>
      <p:sp>
        <p:nvSpPr>
          <p:cNvPr id="4" name="Shape 2"/>
          <p:cNvSpPr/>
          <p:nvPr/>
        </p:nvSpPr>
        <p:spPr>
          <a:xfrm>
            <a:off x="457200" y="1600200"/>
            <a:ext cx="7589520" cy="566928"/>
          </a:xfrm>
          <a:prstGeom prst="roundRect">
            <a:avLst>
              <a:gd name="adj" fmla="val 12903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40080" y="1655064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Company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291840" y="1655064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~Jan 2026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120640" y="1655064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Jun 2026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949440" y="1655064"/>
            <a:ext cx="1005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Δ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457200" y="2203704"/>
            <a:ext cx="7589520" cy="566928"/>
          </a:xfrm>
          <a:prstGeom prst="roundRect">
            <a:avLst>
              <a:gd name="adj" fmla="val 1290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40080" y="2258568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OpenAI valuation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3291840" y="2258568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$300B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5120640" y="2258568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$852B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949440" y="2258568"/>
            <a:ext cx="1005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3B3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2.8×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457200" y="2807208"/>
            <a:ext cx="7589520" cy="566928"/>
          </a:xfrm>
          <a:prstGeom prst="roundRect">
            <a:avLst>
              <a:gd name="adj" fmla="val 1290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0080" y="2862072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Anthropic valuation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3291840" y="2862072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$60B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5120640" y="2862072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$965B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6949440" y="2862072"/>
            <a:ext cx="1005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3B3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16×</a:t>
            </a:r>
            <a:endParaRPr lang="en-US" sz="1500" dirty="0"/>
          </a:p>
        </p:txBody>
      </p:sp>
      <p:sp>
        <p:nvSpPr>
          <p:cNvPr id="19" name="Shape 17"/>
          <p:cNvSpPr/>
          <p:nvPr/>
        </p:nvSpPr>
        <p:spPr>
          <a:xfrm>
            <a:off x="457200" y="3410712"/>
            <a:ext cx="7589520" cy="566928"/>
          </a:xfrm>
          <a:prstGeom prst="roundRect">
            <a:avLst>
              <a:gd name="adj" fmla="val 1290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40080" y="3465576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Anthropic ARR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3291840" y="3465576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$4–5B</a:t>
            </a:r>
            <a:endParaRPr lang="en-US" sz="1500" dirty="0"/>
          </a:p>
        </p:txBody>
      </p:sp>
      <p:sp>
        <p:nvSpPr>
          <p:cNvPr id="22" name="Text 20"/>
          <p:cNvSpPr/>
          <p:nvPr/>
        </p:nvSpPr>
        <p:spPr>
          <a:xfrm>
            <a:off x="5120640" y="3465576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$47B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6949440" y="3465576"/>
            <a:ext cx="1005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3B3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~10×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457200" y="4014216"/>
            <a:ext cx="7589520" cy="566928"/>
          </a:xfrm>
          <a:prstGeom prst="roundRect">
            <a:avLst>
              <a:gd name="adj" fmla="val 1290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40080" y="406908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Cursor valuation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3291840" y="4069080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$9B</a:t>
            </a:r>
            <a:endParaRPr lang="en-US" sz="1500" dirty="0"/>
          </a:p>
        </p:txBody>
      </p:sp>
      <p:sp>
        <p:nvSpPr>
          <p:cNvPr id="27" name="Text 25"/>
          <p:cNvSpPr/>
          <p:nvPr/>
        </p:nvSpPr>
        <p:spPr>
          <a:xfrm>
            <a:off x="5120640" y="4069080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$50B</a:t>
            </a:r>
            <a:endParaRPr lang="en-US" sz="1500" dirty="0"/>
          </a:p>
        </p:txBody>
      </p:sp>
      <p:sp>
        <p:nvSpPr>
          <p:cNvPr id="28" name="Text 26"/>
          <p:cNvSpPr/>
          <p:nvPr/>
        </p:nvSpPr>
        <p:spPr>
          <a:xfrm>
            <a:off x="6949440" y="4069080"/>
            <a:ext cx="1005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3B3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5.5×</a:t>
            </a:r>
            <a:endParaRPr lang="en-US" sz="1500" dirty="0"/>
          </a:p>
        </p:txBody>
      </p:sp>
      <p:sp>
        <p:nvSpPr>
          <p:cNvPr id="29" name="Shape 27"/>
          <p:cNvSpPr/>
          <p:nvPr/>
        </p:nvSpPr>
        <p:spPr>
          <a:xfrm>
            <a:off x="457200" y="4617720"/>
            <a:ext cx="7589520" cy="566928"/>
          </a:xfrm>
          <a:prstGeom prst="roundRect">
            <a:avLst>
              <a:gd name="adj" fmla="val 1290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640080" y="4672584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Cognition ARR</a:t>
            </a:r>
            <a:endParaRPr lang="en-US" sz="1500" dirty="0"/>
          </a:p>
        </p:txBody>
      </p:sp>
      <p:sp>
        <p:nvSpPr>
          <p:cNvPr id="31" name="Text 29"/>
          <p:cNvSpPr/>
          <p:nvPr/>
        </p:nvSpPr>
        <p:spPr>
          <a:xfrm>
            <a:off x="3291840" y="4672584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$73M</a:t>
            </a:r>
            <a:endParaRPr lang="en-US" sz="1500" dirty="0"/>
          </a:p>
        </p:txBody>
      </p:sp>
      <p:sp>
        <p:nvSpPr>
          <p:cNvPr id="32" name="Text 30"/>
          <p:cNvSpPr/>
          <p:nvPr/>
        </p:nvSpPr>
        <p:spPr>
          <a:xfrm>
            <a:off x="5120640" y="4672584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$492M</a:t>
            </a:r>
            <a:endParaRPr lang="en-US" sz="1500" dirty="0"/>
          </a:p>
        </p:txBody>
      </p:sp>
      <p:sp>
        <p:nvSpPr>
          <p:cNvPr id="33" name="Text 31"/>
          <p:cNvSpPr/>
          <p:nvPr/>
        </p:nvSpPr>
        <p:spPr>
          <a:xfrm>
            <a:off x="6949440" y="4672584"/>
            <a:ext cx="1005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3B3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6.7×</a:t>
            </a:r>
            <a:endParaRPr lang="en-US" sz="1500" dirty="0"/>
          </a:p>
        </p:txBody>
      </p:sp>
      <p:sp>
        <p:nvSpPr>
          <p:cNvPr id="34" name="Shape 32"/>
          <p:cNvSpPr/>
          <p:nvPr/>
        </p:nvSpPr>
        <p:spPr>
          <a:xfrm>
            <a:off x="8321040" y="1600200"/>
            <a:ext cx="3383280" cy="3566160"/>
          </a:xfrm>
          <a:prstGeom prst="roundRect">
            <a:avLst>
              <a:gd name="adj" fmla="val 2162"/>
            </a:avLst>
          </a:prstGeom>
          <a:solidFill>
            <a:srgbClr val="131826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8503920" y="1920240"/>
            <a:ext cx="3108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Incumbent-grade data goes stale in months.</a:t>
            </a:r>
            <a:endParaRPr lang="en-US" sz="2000" dirty="0"/>
          </a:p>
        </p:txBody>
      </p:sp>
      <p:sp>
        <p:nvSpPr>
          <p:cNvPr id="36" name="Text 34"/>
          <p:cNvSpPr/>
          <p:nvPr/>
        </p:nvSpPr>
        <p:spPr>
          <a:xfrm>
            <a:off x="8503920" y="3200400"/>
            <a:ext cx="310896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OpenPitch refreshes it daily, every figure sourced and confidence-scored.</a:t>
            </a:r>
            <a:endParaRPr lang="en-US" sz="1500" dirty="0"/>
          </a:p>
        </p:txBody>
      </p:sp>
      <p:sp>
        <p:nvSpPr>
          <p:cNvPr id="37" name="Text 35"/>
          <p:cNvSpPr/>
          <p:nvPr/>
        </p:nvSpPr>
        <p:spPr>
          <a:xfrm>
            <a:off x="457200" y="5486400"/>
            <a:ext cx="10972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Latency, not coverage — that's the wedge incumbents structurally can't close.</a:t>
            </a:r>
            <a:endParaRPr lang="en-US" sz="1400" dirty="0"/>
          </a:p>
        </p:txBody>
      </p:sp>
      <p:sp>
        <p:nvSpPr>
          <p:cNvPr id="38" name="Text 36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  ·  open · MCP-native · zero-cost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1133856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F13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502920"/>
            <a:ext cx="112471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Sourced, confidence-scored intelligence — inside your agent.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WHAT IT IS</a:t>
            </a:r>
            <a:endParaRPr lang="en-US" sz="1100" dirty="0"/>
          </a:p>
        </p:txBody>
      </p:sp>
      <p:sp>
        <p:nvSpPr>
          <p:cNvPr id="4" name="Shape 2"/>
          <p:cNvSpPr/>
          <p:nvPr/>
        </p:nvSpPr>
        <p:spPr>
          <a:xfrm>
            <a:off x="457200" y="1600200"/>
            <a:ext cx="3566160" cy="2194560"/>
          </a:xfrm>
          <a:prstGeom prst="roundRect">
            <a:avLst>
              <a:gd name="adj" fmla="val 3333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685800" y="1828800"/>
            <a:ext cx="457200" cy="457200"/>
          </a:xfrm>
          <a:prstGeom prst="ellipse">
            <a:avLst/>
          </a:prstGeom>
          <a:solidFill>
            <a:srgbClr val="2E7D6F"/>
          </a:solidFill>
          <a:ln/>
        </p:spPr>
      </p:sp>
      <p:sp>
        <p:nvSpPr>
          <p:cNvPr id="6" name="Text 4"/>
          <p:cNvSpPr/>
          <p:nvPr/>
        </p:nvSpPr>
        <p:spPr>
          <a:xfrm>
            <a:off x="685800" y="1847088"/>
            <a:ext cx="4572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685800" y="2423160"/>
            <a:ext cx="3108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Every number sourced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685800" y="2926080"/>
            <a:ext cx="31546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Podcast timestamp, filing, or article — no black-box figures.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4251960" y="1600200"/>
            <a:ext cx="3566160" cy="2194560"/>
          </a:xfrm>
          <a:prstGeom prst="roundRect">
            <a:avLst>
              <a:gd name="adj" fmla="val 3333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480560" y="1828800"/>
            <a:ext cx="457200" cy="457200"/>
          </a:xfrm>
          <a:prstGeom prst="ellipse">
            <a:avLst/>
          </a:prstGeom>
          <a:solidFill>
            <a:srgbClr val="2E7D6F"/>
          </a:solidFill>
          <a:ln/>
        </p:spPr>
      </p:sp>
      <p:sp>
        <p:nvSpPr>
          <p:cNvPr id="11" name="Text 9"/>
          <p:cNvSpPr/>
          <p:nvPr/>
        </p:nvSpPr>
        <p:spPr>
          <a:xfrm>
            <a:off x="4480560" y="1847088"/>
            <a:ext cx="4572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480560" y="2423160"/>
            <a:ext cx="3108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Confidence-scored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4480560" y="2926080"/>
            <a:ext cx="31546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 reliability × speaker × corroboration × freshness (decays with age).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8046720" y="1600200"/>
            <a:ext cx="3566160" cy="2194560"/>
          </a:xfrm>
          <a:prstGeom prst="roundRect">
            <a:avLst>
              <a:gd name="adj" fmla="val 3333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8275320" y="1828800"/>
            <a:ext cx="457200" cy="457200"/>
          </a:xfrm>
          <a:prstGeom prst="ellipse">
            <a:avLst/>
          </a:prstGeom>
          <a:solidFill>
            <a:srgbClr val="2E7D6F"/>
          </a:solidFill>
          <a:ln/>
        </p:spPr>
      </p:sp>
      <p:sp>
        <p:nvSpPr>
          <p:cNvPr id="16" name="Text 14"/>
          <p:cNvSpPr/>
          <p:nvPr/>
        </p:nvSpPr>
        <p:spPr>
          <a:xfrm>
            <a:off x="8275320" y="1847088"/>
            <a:ext cx="4572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3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8275320" y="2423160"/>
            <a:ext cx="3108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In your agent (MCP/A2A)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8275320" y="2926080"/>
            <a:ext cx="31546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 Claude Code or Codex directly — no website, no key, no signup.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457200" y="4069080"/>
            <a:ext cx="11247120" cy="1828800"/>
          </a:xfrm>
          <a:prstGeom prst="roundRect">
            <a:avLst>
              <a:gd name="adj" fmla="val 4000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85800" y="4297680"/>
            <a:ext cx="1078992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2E7D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› "What is Cognition's ARR — with sources and confidence?"
</a:t>
            </a:r>
            <a:pPr indent="0" marL="0">
              <a:buNone/>
            </a:pPr>
            <a:r>
              <a:rPr lang="en-US" sz="150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ARR  $492M  [reported · medium]  as of 2026-05  ·  source: Sacra  ·  +573% YoY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  ·  open · MCP-native · zero-cost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1133856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F13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502920"/>
            <a:ext cx="112471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How it works — git is the database, runs on free CI.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ARCHITECTURE</a:t>
            </a:r>
            <a:endParaRPr lang="en-US" sz="1100" dirty="0"/>
          </a:p>
        </p:txBody>
      </p:sp>
      <p:sp>
        <p:nvSpPr>
          <p:cNvPr id="4" name="Shape 2"/>
          <p:cNvSpPr/>
          <p:nvPr/>
        </p:nvSpPr>
        <p:spPr>
          <a:xfrm>
            <a:off x="457200" y="1828800"/>
            <a:ext cx="205740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48640" y="1965960"/>
            <a:ext cx="18745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Sources</a:t>
            </a:r>
            <a:endParaRPr lang="en-US" sz="1250" dirty="0"/>
          </a:p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podcasts · filings</a:t>
            </a:r>
            <a:endParaRPr lang="en-US" sz="1250" dirty="0"/>
          </a:p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news · web</a:t>
            </a:r>
            <a:endParaRPr lang="en-US" sz="1250" dirty="0"/>
          </a:p>
        </p:txBody>
      </p:sp>
      <p:sp>
        <p:nvSpPr>
          <p:cNvPr id="6" name="Text 4"/>
          <p:cNvSpPr/>
          <p:nvPr/>
        </p:nvSpPr>
        <p:spPr>
          <a:xfrm>
            <a:off x="2542032" y="2286000"/>
            <a:ext cx="20116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2E7D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›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2743200" y="1828800"/>
            <a:ext cx="205740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834640" y="1965960"/>
            <a:ext cx="18745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Extract</a:t>
            </a:r>
            <a:endParaRPr lang="en-US" sz="1250" dirty="0"/>
          </a:p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LLM → claims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4828032" y="2286000"/>
            <a:ext cx="20116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2E7D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›</a:t>
            </a:r>
            <a:endParaRPr lang="en-US" sz="2400" dirty="0"/>
          </a:p>
        </p:txBody>
      </p:sp>
      <p:sp>
        <p:nvSpPr>
          <p:cNvPr id="10" name="Shape 8"/>
          <p:cNvSpPr/>
          <p:nvPr/>
        </p:nvSpPr>
        <p:spPr>
          <a:xfrm>
            <a:off x="5029200" y="1828800"/>
            <a:ext cx="205740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120640" y="1965960"/>
            <a:ext cx="18745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Derive</a:t>
            </a:r>
            <a:endParaRPr lang="en-US" sz="1250" dirty="0"/>
          </a:p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identities +</a:t>
            </a:r>
            <a:endParaRPr lang="en-US" sz="1250" dirty="0"/>
          </a:p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validation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7114032" y="2286000"/>
            <a:ext cx="20116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2E7D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›</a:t>
            </a:r>
            <a:endParaRPr lang="en-US" sz="2400" dirty="0"/>
          </a:p>
        </p:txBody>
      </p:sp>
      <p:sp>
        <p:nvSpPr>
          <p:cNvPr id="13" name="Shape 11"/>
          <p:cNvSpPr/>
          <p:nvPr/>
        </p:nvSpPr>
        <p:spPr>
          <a:xfrm>
            <a:off x="7315200" y="1828800"/>
            <a:ext cx="205740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406640" y="1965960"/>
            <a:ext cx="18745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Reconcile</a:t>
            </a:r>
            <a:endParaRPr lang="en-US" sz="1250" dirty="0"/>
          </a:p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consensus +</a:t>
            </a:r>
            <a:endParaRPr lang="en-US" sz="1250" dirty="0"/>
          </a:p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contradictions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9400032" y="2286000"/>
            <a:ext cx="20116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2E7D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›</a:t>
            </a:r>
            <a:endParaRPr lang="en-US" sz="2400" dirty="0"/>
          </a:p>
        </p:txBody>
      </p:sp>
      <p:sp>
        <p:nvSpPr>
          <p:cNvPr id="16" name="Shape 14"/>
          <p:cNvSpPr/>
          <p:nvPr/>
        </p:nvSpPr>
        <p:spPr>
          <a:xfrm>
            <a:off x="9601200" y="1828800"/>
            <a:ext cx="205740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692640" y="1965960"/>
            <a:ext cx="18745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Publish</a:t>
            </a:r>
            <a:endParaRPr lang="en-US" sz="1250" dirty="0"/>
          </a:p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JSON · history</a:t>
            </a:r>
            <a:endParaRPr lang="en-US" sz="1250" dirty="0"/>
          </a:p>
          <a:p>
            <a:pPr algn="ctr"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events · digest</a:t>
            </a:r>
            <a:endParaRPr lang="en-US" sz="1250" dirty="0"/>
          </a:p>
        </p:txBody>
      </p:sp>
      <p:sp>
        <p:nvSpPr>
          <p:cNvPr id="18" name="Shape 16"/>
          <p:cNvSpPr/>
          <p:nvPr/>
        </p:nvSpPr>
        <p:spPr>
          <a:xfrm>
            <a:off x="457200" y="3749040"/>
            <a:ext cx="11247120" cy="914400"/>
          </a:xfrm>
          <a:prstGeom prst="roundRect">
            <a:avLst>
              <a:gd name="adj" fmla="val 8000"/>
            </a:avLst>
          </a:prstGeom>
          <a:solidFill>
            <a:srgbClr val="131826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40080" y="3931920"/>
            <a:ext cx="10881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7FD1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Daily on free GitHub Actions  →  commits versioned data  →  the git log IS the audit trail.</a:t>
            </a:r>
            <a:endParaRPr lang="en-US" sz="1500" dirty="0"/>
          </a:p>
        </p:txBody>
      </p:sp>
      <p:sp>
        <p:nvSpPr>
          <p:cNvPr id="20" name="Shape 18"/>
          <p:cNvSpPr/>
          <p:nvPr/>
        </p:nvSpPr>
        <p:spPr>
          <a:xfrm>
            <a:off x="457200" y="4846320"/>
            <a:ext cx="3566160" cy="914400"/>
          </a:xfrm>
          <a:prstGeom prst="roundRect">
            <a:avLst>
              <a:gd name="adj" fmla="val 8000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594360" y="502920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MCP server (local, BYO agent)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4251960" y="4846320"/>
            <a:ext cx="3566160" cy="914400"/>
          </a:xfrm>
          <a:prstGeom prst="roundRect">
            <a:avLst>
              <a:gd name="adj" fmla="val 8000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389120" y="502920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Static dashboard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8046720" y="4846320"/>
            <a:ext cx="3566160" cy="914400"/>
          </a:xfrm>
          <a:prstGeom prst="roundRect">
            <a:avLst>
              <a:gd name="adj" fmla="val 8000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183880" y="502920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Event feed + A2A agent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  ·  open · MCP-native · zero-cost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1133856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F13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502920"/>
            <a:ext cx="112471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The edge nobody else has: it reasons about the numbers.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DIFFERENTIATOR</a:t>
            </a:r>
            <a:endParaRPr lang="en-US" sz="1100" dirty="0"/>
          </a:p>
        </p:txBody>
      </p:sp>
      <p:sp>
        <p:nvSpPr>
          <p:cNvPr id="4" name="Shape 2"/>
          <p:cNvSpPr/>
          <p:nvPr/>
        </p:nvSpPr>
        <p:spPr>
          <a:xfrm>
            <a:off x="457200" y="1600200"/>
            <a:ext cx="5486400" cy="4114800"/>
          </a:xfrm>
          <a:prstGeom prst="roundRect">
            <a:avLst>
              <a:gd name="adj" fmla="val 1778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85800" y="1828800"/>
            <a:ext cx="5029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E3B34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⚑  Contradiction detection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685800" y="2377440"/>
            <a:ext cx="50292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40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When public sources disagree, it flags it — neutrally.
</a:t>
            </a:r>
            <a:pPr indent="0" marL="0">
              <a:lnSpc>
                <a:spcPct val="110000"/>
              </a:lnSpc>
              <a:buNone/>
            </a:pPr>
            <a:r>
              <a:rPr lang="en-US" sz="14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Mistral valuation:
</a:t>
            </a:r>
            <a:pPr indent="0" marL="0">
              <a:lnSpc>
                <a:spcPct val="110000"/>
              </a:lnSpc>
              <a:buNone/>
            </a:pPr>
            <a:r>
              <a:rPr lang="en-US" sz="140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$13B confirmed (Series C)  vs  $23B rumored</a:t>
            </a:r>
            <a:endParaRPr lang="en-US" sz="14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40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→ public-source discrepancy ⚑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85800" y="4937760"/>
            <a:ext cx="5029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Screenshot-worthy, defensible, and unique to OpenPitch.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6217920" y="1600200"/>
            <a:ext cx="5486400" cy="4114800"/>
          </a:xfrm>
          <a:prstGeom prst="roundRect">
            <a:avLst>
              <a:gd name="adj" fmla="val 1778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46520" y="1828800"/>
            <a:ext cx="5029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Σ  Derivation / triangulation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6446520" y="2377440"/>
            <a:ext cx="5029200" cy="2926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40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Reverse-engineers metrics like an analyst:
</a:t>
            </a:r>
            <a:pPr indent="0" marL="0">
              <a:lnSpc>
                <a:spcPct val="110000"/>
              </a:lnSpc>
              <a:buNone/>
            </a:pPr>
            <a:r>
              <a:rPr lang="en-US" sz="1400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ARR = MRR × 12
  valuation = round ÷ equity %
  ARR = subscribers × ACV
  revenue multiple = valuation ÷ ARR
</a:t>
            </a:r>
            <a:pPr indent="0" marL="0">
              <a:lnSpc>
                <a:spcPct val="110000"/>
              </a:lnSpc>
              <a:buNone/>
            </a:pPr>
            <a:r>
              <a:rPr lang="en-US" sz="14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Derived values cross-check reported ones —</a:t>
            </a:r>
            <a:endParaRPr lang="en-US" sz="14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4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so fabricated numbers get caught.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  ·  open · MCP-native · zero-cost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1133856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6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F13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502920"/>
            <a:ext cx="112471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Complementary, not a clone — we win a narrow wedge.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LANDSCAPE</a:t>
            </a:r>
            <a:endParaRPr lang="en-US" sz="1100" dirty="0"/>
          </a:p>
        </p:txBody>
      </p:sp>
      <p:sp>
        <p:nvSpPr>
          <p:cNvPr id="4" name="Shape 2"/>
          <p:cNvSpPr/>
          <p:nvPr/>
        </p:nvSpPr>
        <p:spPr>
          <a:xfrm>
            <a:off x="457200" y="1554480"/>
            <a:ext cx="3383280" cy="594360"/>
          </a:xfrm>
          <a:prstGeom prst="roundRect">
            <a:avLst>
              <a:gd name="adj" fmla="val 12308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02920" y="1572768"/>
            <a:ext cx="3291840" cy="557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3931920" y="1554480"/>
            <a:ext cx="1920240" cy="594360"/>
          </a:xfrm>
          <a:prstGeom prst="roundRect">
            <a:avLst>
              <a:gd name="adj" fmla="val 12308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3977640" y="1572768"/>
            <a:ext cx="1828800" cy="557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PitchBook /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CB Insights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5943600" y="1554480"/>
            <a:ext cx="1828800" cy="594360"/>
          </a:xfrm>
          <a:prstGeom prst="roundRect">
            <a:avLst>
              <a:gd name="adj" fmla="val 12308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989320" y="1572768"/>
            <a:ext cx="1737360" cy="557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Crunchbase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7863840" y="1554480"/>
            <a:ext cx="1828800" cy="594360"/>
          </a:xfrm>
          <a:prstGeom prst="roundRect">
            <a:avLst>
              <a:gd name="adj" fmla="val 12308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909560" y="1572768"/>
            <a:ext cx="1737360" cy="557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OpenBB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9784080" y="1554480"/>
            <a:ext cx="2194560" cy="594360"/>
          </a:xfrm>
          <a:prstGeom prst="roundRect">
            <a:avLst>
              <a:gd name="adj" fmla="val 12308"/>
            </a:avLst>
          </a:prstGeom>
          <a:solidFill>
            <a:srgbClr val="2E7D6F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9829800" y="1572768"/>
            <a:ext cx="2103120" cy="557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57200" y="2194560"/>
            <a:ext cx="338328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02920" y="2212848"/>
            <a:ext cx="329184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Free &amp; open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3931920" y="2194560"/>
            <a:ext cx="192024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977640" y="2212848"/>
            <a:ext cx="182880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F0776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✗</a:t>
            </a:r>
            <a:endParaRPr lang="en-US" sz="1500" dirty="0"/>
          </a:p>
        </p:txBody>
      </p:sp>
      <p:sp>
        <p:nvSpPr>
          <p:cNvPr id="18" name="Shape 16"/>
          <p:cNvSpPr/>
          <p:nvPr/>
        </p:nvSpPr>
        <p:spPr>
          <a:xfrm>
            <a:off x="5943600" y="2194560"/>
            <a:ext cx="182880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989320" y="2212848"/>
            <a:ext cx="173736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3B34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◐</a:t>
            </a:r>
            <a:endParaRPr lang="en-US" sz="1500" dirty="0"/>
          </a:p>
        </p:txBody>
      </p:sp>
      <p:sp>
        <p:nvSpPr>
          <p:cNvPr id="20" name="Shape 18"/>
          <p:cNvSpPr/>
          <p:nvPr/>
        </p:nvSpPr>
        <p:spPr>
          <a:xfrm>
            <a:off x="7863840" y="2194560"/>
            <a:ext cx="182880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909560" y="2212848"/>
            <a:ext cx="173736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</a:t>
            </a:r>
            <a:endParaRPr lang="en-US" sz="1500" dirty="0"/>
          </a:p>
        </p:txBody>
      </p:sp>
      <p:sp>
        <p:nvSpPr>
          <p:cNvPr id="22" name="Shape 20"/>
          <p:cNvSpPr/>
          <p:nvPr/>
        </p:nvSpPr>
        <p:spPr>
          <a:xfrm>
            <a:off x="9784080" y="2194560"/>
            <a:ext cx="2194560" cy="530352"/>
          </a:xfrm>
          <a:prstGeom prst="roundRect">
            <a:avLst>
              <a:gd name="adj" fmla="val 13793"/>
            </a:avLst>
          </a:prstGeom>
          <a:solidFill>
            <a:srgbClr val="15302B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829800" y="2212848"/>
            <a:ext cx="21031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457200" y="2761488"/>
            <a:ext cx="338328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02920" y="2779776"/>
            <a:ext cx="329184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Daily freshness</a:t>
            </a:r>
            <a:endParaRPr lang="en-US" sz="1300" dirty="0"/>
          </a:p>
        </p:txBody>
      </p:sp>
      <p:sp>
        <p:nvSpPr>
          <p:cNvPr id="26" name="Shape 24"/>
          <p:cNvSpPr/>
          <p:nvPr/>
        </p:nvSpPr>
        <p:spPr>
          <a:xfrm>
            <a:off x="3931920" y="2761488"/>
            <a:ext cx="192024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3977640" y="2779776"/>
            <a:ext cx="182880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F0776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✗</a:t>
            </a:r>
            <a:endParaRPr lang="en-US" sz="1500" dirty="0"/>
          </a:p>
        </p:txBody>
      </p:sp>
      <p:sp>
        <p:nvSpPr>
          <p:cNvPr id="28" name="Shape 26"/>
          <p:cNvSpPr/>
          <p:nvPr/>
        </p:nvSpPr>
        <p:spPr>
          <a:xfrm>
            <a:off x="5943600" y="2761488"/>
            <a:ext cx="182880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5989320" y="2779776"/>
            <a:ext cx="173736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3B34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◐</a:t>
            </a:r>
            <a:endParaRPr lang="en-US" sz="1500" dirty="0"/>
          </a:p>
        </p:txBody>
      </p:sp>
      <p:sp>
        <p:nvSpPr>
          <p:cNvPr id="30" name="Shape 28"/>
          <p:cNvSpPr/>
          <p:nvPr/>
        </p:nvSpPr>
        <p:spPr>
          <a:xfrm>
            <a:off x="7863840" y="2761488"/>
            <a:ext cx="182880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7909560" y="2779776"/>
            <a:ext cx="173736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3B34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◐</a:t>
            </a:r>
            <a:endParaRPr lang="en-US" sz="1500" dirty="0"/>
          </a:p>
        </p:txBody>
      </p:sp>
      <p:sp>
        <p:nvSpPr>
          <p:cNvPr id="32" name="Shape 30"/>
          <p:cNvSpPr/>
          <p:nvPr/>
        </p:nvSpPr>
        <p:spPr>
          <a:xfrm>
            <a:off x="9784080" y="2761488"/>
            <a:ext cx="2194560" cy="530352"/>
          </a:xfrm>
          <a:prstGeom prst="roundRect">
            <a:avLst>
              <a:gd name="adj" fmla="val 13793"/>
            </a:avLst>
          </a:prstGeom>
          <a:solidFill>
            <a:srgbClr val="15302B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9829800" y="2779776"/>
            <a:ext cx="21031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</a:t>
            </a:r>
            <a:endParaRPr lang="en-US" sz="1500" dirty="0"/>
          </a:p>
        </p:txBody>
      </p:sp>
      <p:sp>
        <p:nvSpPr>
          <p:cNvPr id="34" name="Shape 32"/>
          <p:cNvSpPr/>
          <p:nvPr/>
        </p:nvSpPr>
        <p:spPr>
          <a:xfrm>
            <a:off x="457200" y="3328416"/>
            <a:ext cx="338328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502920" y="3346704"/>
            <a:ext cx="329184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your agent (MCP)</a:t>
            </a:r>
            <a:endParaRPr lang="en-US" sz="1300" dirty="0"/>
          </a:p>
        </p:txBody>
      </p:sp>
      <p:sp>
        <p:nvSpPr>
          <p:cNvPr id="36" name="Shape 34"/>
          <p:cNvSpPr/>
          <p:nvPr/>
        </p:nvSpPr>
        <p:spPr>
          <a:xfrm>
            <a:off x="3931920" y="3328416"/>
            <a:ext cx="192024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3977640" y="3346704"/>
            <a:ext cx="182880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F0776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✗</a:t>
            </a:r>
            <a:endParaRPr lang="en-US" sz="1500" dirty="0"/>
          </a:p>
        </p:txBody>
      </p:sp>
      <p:sp>
        <p:nvSpPr>
          <p:cNvPr id="38" name="Shape 36"/>
          <p:cNvSpPr/>
          <p:nvPr/>
        </p:nvSpPr>
        <p:spPr>
          <a:xfrm>
            <a:off x="5943600" y="3328416"/>
            <a:ext cx="182880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5989320" y="3346704"/>
            <a:ext cx="173736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F0776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✗</a:t>
            </a:r>
            <a:endParaRPr lang="en-US" sz="1500" dirty="0"/>
          </a:p>
        </p:txBody>
      </p:sp>
      <p:sp>
        <p:nvSpPr>
          <p:cNvPr id="40" name="Shape 38"/>
          <p:cNvSpPr/>
          <p:nvPr/>
        </p:nvSpPr>
        <p:spPr>
          <a:xfrm>
            <a:off x="7863840" y="3328416"/>
            <a:ext cx="182880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7909560" y="3346704"/>
            <a:ext cx="173736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</a:t>
            </a:r>
            <a:endParaRPr lang="en-US" sz="1500" dirty="0"/>
          </a:p>
        </p:txBody>
      </p:sp>
      <p:sp>
        <p:nvSpPr>
          <p:cNvPr id="42" name="Shape 40"/>
          <p:cNvSpPr/>
          <p:nvPr/>
        </p:nvSpPr>
        <p:spPr>
          <a:xfrm>
            <a:off x="9784080" y="3328416"/>
            <a:ext cx="2194560" cy="530352"/>
          </a:xfrm>
          <a:prstGeom prst="roundRect">
            <a:avLst>
              <a:gd name="adj" fmla="val 13793"/>
            </a:avLst>
          </a:prstGeom>
          <a:solidFill>
            <a:srgbClr val="15302B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9829800" y="3346704"/>
            <a:ext cx="21031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</a:t>
            </a:r>
            <a:endParaRPr lang="en-US" sz="1500" dirty="0"/>
          </a:p>
        </p:txBody>
      </p:sp>
      <p:sp>
        <p:nvSpPr>
          <p:cNvPr id="44" name="Shape 42"/>
          <p:cNvSpPr/>
          <p:nvPr/>
        </p:nvSpPr>
        <p:spPr>
          <a:xfrm>
            <a:off x="457200" y="3895344"/>
            <a:ext cx="338328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45" name="Text 43"/>
          <p:cNvSpPr/>
          <p:nvPr/>
        </p:nvSpPr>
        <p:spPr>
          <a:xfrm>
            <a:off x="502920" y="3913632"/>
            <a:ext cx="329184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figure sourced</a:t>
            </a:r>
            <a:endParaRPr lang="en-US" sz="1300" dirty="0"/>
          </a:p>
        </p:txBody>
      </p:sp>
      <p:sp>
        <p:nvSpPr>
          <p:cNvPr id="46" name="Shape 44"/>
          <p:cNvSpPr/>
          <p:nvPr/>
        </p:nvSpPr>
        <p:spPr>
          <a:xfrm>
            <a:off x="3931920" y="3895344"/>
            <a:ext cx="192024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3977640" y="3913632"/>
            <a:ext cx="182880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3B34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◐</a:t>
            </a:r>
            <a:endParaRPr lang="en-US" sz="1500" dirty="0"/>
          </a:p>
        </p:txBody>
      </p:sp>
      <p:sp>
        <p:nvSpPr>
          <p:cNvPr id="48" name="Shape 46"/>
          <p:cNvSpPr/>
          <p:nvPr/>
        </p:nvSpPr>
        <p:spPr>
          <a:xfrm>
            <a:off x="5943600" y="3895344"/>
            <a:ext cx="182880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5989320" y="3913632"/>
            <a:ext cx="173736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3B34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◐</a:t>
            </a:r>
            <a:endParaRPr lang="en-US" sz="1500" dirty="0"/>
          </a:p>
        </p:txBody>
      </p:sp>
      <p:sp>
        <p:nvSpPr>
          <p:cNvPr id="50" name="Shape 48"/>
          <p:cNvSpPr/>
          <p:nvPr/>
        </p:nvSpPr>
        <p:spPr>
          <a:xfrm>
            <a:off x="7863840" y="3895344"/>
            <a:ext cx="182880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909560" y="3913632"/>
            <a:ext cx="173736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F0776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✗</a:t>
            </a:r>
            <a:endParaRPr lang="en-US" sz="1500" dirty="0"/>
          </a:p>
        </p:txBody>
      </p:sp>
      <p:sp>
        <p:nvSpPr>
          <p:cNvPr id="52" name="Shape 50"/>
          <p:cNvSpPr/>
          <p:nvPr/>
        </p:nvSpPr>
        <p:spPr>
          <a:xfrm>
            <a:off x="9784080" y="3895344"/>
            <a:ext cx="2194560" cy="530352"/>
          </a:xfrm>
          <a:prstGeom prst="roundRect">
            <a:avLst>
              <a:gd name="adj" fmla="val 13793"/>
            </a:avLst>
          </a:prstGeom>
          <a:solidFill>
            <a:srgbClr val="15302B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9829800" y="3913632"/>
            <a:ext cx="21031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</a:t>
            </a:r>
            <a:endParaRPr lang="en-US" sz="1500" dirty="0"/>
          </a:p>
        </p:txBody>
      </p:sp>
      <p:sp>
        <p:nvSpPr>
          <p:cNvPr id="54" name="Shape 52"/>
          <p:cNvSpPr/>
          <p:nvPr/>
        </p:nvSpPr>
        <p:spPr>
          <a:xfrm>
            <a:off x="457200" y="4462272"/>
            <a:ext cx="338328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5" name="Text 53"/>
          <p:cNvSpPr/>
          <p:nvPr/>
        </p:nvSpPr>
        <p:spPr>
          <a:xfrm>
            <a:off x="502920" y="4480560"/>
            <a:ext cx="329184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Contradiction detection</a:t>
            </a:r>
            <a:endParaRPr lang="en-US" sz="1300" dirty="0"/>
          </a:p>
        </p:txBody>
      </p:sp>
      <p:sp>
        <p:nvSpPr>
          <p:cNvPr id="56" name="Shape 54"/>
          <p:cNvSpPr/>
          <p:nvPr/>
        </p:nvSpPr>
        <p:spPr>
          <a:xfrm>
            <a:off x="3931920" y="4462272"/>
            <a:ext cx="192024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3977640" y="4480560"/>
            <a:ext cx="182880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F0776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✗</a:t>
            </a:r>
            <a:endParaRPr lang="en-US" sz="1500" dirty="0"/>
          </a:p>
        </p:txBody>
      </p:sp>
      <p:sp>
        <p:nvSpPr>
          <p:cNvPr id="58" name="Shape 56"/>
          <p:cNvSpPr/>
          <p:nvPr/>
        </p:nvSpPr>
        <p:spPr>
          <a:xfrm>
            <a:off x="5943600" y="4462272"/>
            <a:ext cx="182880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9" name="Text 57"/>
          <p:cNvSpPr/>
          <p:nvPr/>
        </p:nvSpPr>
        <p:spPr>
          <a:xfrm>
            <a:off x="5989320" y="4480560"/>
            <a:ext cx="173736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F0776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✗</a:t>
            </a:r>
            <a:endParaRPr lang="en-US" sz="1500" dirty="0"/>
          </a:p>
        </p:txBody>
      </p:sp>
      <p:sp>
        <p:nvSpPr>
          <p:cNvPr id="60" name="Shape 58"/>
          <p:cNvSpPr/>
          <p:nvPr/>
        </p:nvSpPr>
        <p:spPr>
          <a:xfrm>
            <a:off x="7863840" y="4462272"/>
            <a:ext cx="182880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61" name="Text 59"/>
          <p:cNvSpPr/>
          <p:nvPr/>
        </p:nvSpPr>
        <p:spPr>
          <a:xfrm>
            <a:off x="7909560" y="4480560"/>
            <a:ext cx="173736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F0776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✗</a:t>
            </a:r>
            <a:endParaRPr lang="en-US" sz="1500" dirty="0"/>
          </a:p>
        </p:txBody>
      </p:sp>
      <p:sp>
        <p:nvSpPr>
          <p:cNvPr id="62" name="Shape 60"/>
          <p:cNvSpPr/>
          <p:nvPr/>
        </p:nvSpPr>
        <p:spPr>
          <a:xfrm>
            <a:off x="9784080" y="4462272"/>
            <a:ext cx="2194560" cy="530352"/>
          </a:xfrm>
          <a:prstGeom prst="roundRect">
            <a:avLst>
              <a:gd name="adj" fmla="val 13793"/>
            </a:avLst>
          </a:prstGeom>
          <a:solidFill>
            <a:srgbClr val="15302B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63" name="Text 61"/>
          <p:cNvSpPr/>
          <p:nvPr/>
        </p:nvSpPr>
        <p:spPr>
          <a:xfrm>
            <a:off x="9829800" y="4480560"/>
            <a:ext cx="21031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</a:t>
            </a:r>
            <a:endParaRPr lang="en-US" sz="1500" dirty="0"/>
          </a:p>
        </p:txBody>
      </p:sp>
      <p:sp>
        <p:nvSpPr>
          <p:cNvPr id="64" name="Shape 62"/>
          <p:cNvSpPr/>
          <p:nvPr/>
        </p:nvSpPr>
        <p:spPr>
          <a:xfrm>
            <a:off x="457200" y="5029200"/>
            <a:ext cx="338328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65" name="Text 63"/>
          <p:cNvSpPr/>
          <p:nvPr/>
        </p:nvSpPr>
        <p:spPr>
          <a:xfrm>
            <a:off x="502920" y="5047488"/>
            <a:ext cx="329184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AI-startup focus</a:t>
            </a:r>
            <a:endParaRPr lang="en-US" sz="1300" dirty="0"/>
          </a:p>
        </p:txBody>
      </p:sp>
      <p:sp>
        <p:nvSpPr>
          <p:cNvPr id="66" name="Shape 64"/>
          <p:cNvSpPr/>
          <p:nvPr/>
        </p:nvSpPr>
        <p:spPr>
          <a:xfrm>
            <a:off x="3931920" y="5029200"/>
            <a:ext cx="192024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67" name="Text 65"/>
          <p:cNvSpPr/>
          <p:nvPr/>
        </p:nvSpPr>
        <p:spPr>
          <a:xfrm>
            <a:off x="3977640" y="5047488"/>
            <a:ext cx="182880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3B34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◐</a:t>
            </a:r>
            <a:endParaRPr lang="en-US" sz="1500" dirty="0"/>
          </a:p>
        </p:txBody>
      </p:sp>
      <p:sp>
        <p:nvSpPr>
          <p:cNvPr id="68" name="Shape 66"/>
          <p:cNvSpPr/>
          <p:nvPr/>
        </p:nvSpPr>
        <p:spPr>
          <a:xfrm>
            <a:off x="5943600" y="5029200"/>
            <a:ext cx="182880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69" name="Text 67"/>
          <p:cNvSpPr/>
          <p:nvPr/>
        </p:nvSpPr>
        <p:spPr>
          <a:xfrm>
            <a:off x="5989320" y="5047488"/>
            <a:ext cx="173736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3B34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◐</a:t>
            </a:r>
            <a:endParaRPr lang="en-US" sz="1500" dirty="0"/>
          </a:p>
        </p:txBody>
      </p:sp>
      <p:sp>
        <p:nvSpPr>
          <p:cNvPr id="70" name="Shape 68"/>
          <p:cNvSpPr/>
          <p:nvPr/>
        </p:nvSpPr>
        <p:spPr>
          <a:xfrm>
            <a:off x="7863840" y="5029200"/>
            <a:ext cx="1828800" cy="530352"/>
          </a:xfrm>
          <a:prstGeom prst="roundRect">
            <a:avLst>
              <a:gd name="adj" fmla="val 13793"/>
            </a:avLst>
          </a:prstGeom>
          <a:solidFill>
            <a:srgbClr val="0F1320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7909560" y="5047488"/>
            <a:ext cx="173736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F0776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✗</a:t>
            </a:r>
            <a:endParaRPr lang="en-US" sz="1500" dirty="0"/>
          </a:p>
        </p:txBody>
      </p:sp>
      <p:sp>
        <p:nvSpPr>
          <p:cNvPr id="72" name="Shape 70"/>
          <p:cNvSpPr/>
          <p:nvPr/>
        </p:nvSpPr>
        <p:spPr>
          <a:xfrm>
            <a:off x="9784080" y="5029200"/>
            <a:ext cx="2194560" cy="530352"/>
          </a:xfrm>
          <a:prstGeom prst="roundRect">
            <a:avLst>
              <a:gd name="adj" fmla="val 13793"/>
            </a:avLst>
          </a:prstGeom>
          <a:solidFill>
            <a:srgbClr val="15302B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73" name="Text 71"/>
          <p:cNvSpPr/>
          <p:nvPr/>
        </p:nvSpPr>
        <p:spPr>
          <a:xfrm>
            <a:off x="9829800" y="5047488"/>
            <a:ext cx="21031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✓</a:t>
            </a:r>
            <a:endParaRPr lang="en-US" sz="1500" dirty="0"/>
          </a:p>
        </p:txBody>
      </p:sp>
      <p:sp>
        <p:nvSpPr>
          <p:cNvPr id="74" name="Text 72"/>
          <p:cNvSpPr/>
          <p:nvPr/>
        </p:nvSpPr>
        <p:spPr>
          <a:xfrm>
            <a:off x="457200" y="603504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honest pitch: the free, fresh, agent-native first look — before you pull the expensive verified report.</a:t>
            </a:r>
            <a:endParaRPr lang="en-US" sz="1300" dirty="0"/>
          </a:p>
        </p:txBody>
      </p:sp>
      <p:sp>
        <p:nvSpPr>
          <p:cNvPr id="75" name="Text 73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  ·  open · MCP-native · zero-cost</a:t>
            </a:r>
            <a:endParaRPr lang="en-US" sz="900" dirty="0"/>
          </a:p>
        </p:txBody>
      </p:sp>
      <p:sp>
        <p:nvSpPr>
          <p:cNvPr id="76" name="Text 74"/>
          <p:cNvSpPr/>
          <p:nvPr/>
        </p:nvSpPr>
        <p:spPr>
          <a:xfrm>
            <a:off x="1133856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7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F13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502920"/>
            <a:ext cx="112471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Why now: agents need grounded data, and the rails just shipped.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TIMING</a:t>
            </a:r>
            <a:endParaRPr lang="en-US" sz="1100" dirty="0"/>
          </a:p>
        </p:txBody>
      </p:sp>
      <p:sp>
        <p:nvSpPr>
          <p:cNvPr id="4" name="Shape 2"/>
          <p:cNvSpPr/>
          <p:nvPr/>
        </p:nvSpPr>
        <p:spPr>
          <a:xfrm>
            <a:off x="457200" y="1737360"/>
            <a:ext cx="356616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94360" y="192024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97M+</a:t>
            </a:r>
            <a:endParaRPr lang="en-US" sz="3400" dirty="0"/>
          </a:p>
        </p:txBody>
      </p:sp>
      <p:sp>
        <p:nvSpPr>
          <p:cNvPr id="6" name="Text 4"/>
          <p:cNvSpPr/>
          <p:nvPr/>
        </p:nvSpPr>
        <p:spPr>
          <a:xfrm>
            <a:off x="594360" y="2761488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MCP SDK downloads / mo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4297680" y="1737360"/>
            <a:ext cx="356616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434840" y="192024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150+</a:t>
            </a:r>
            <a:endParaRPr lang="en-US" sz="3400" dirty="0"/>
          </a:p>
        </p:txBody>
      </p:sp>
      <p:sp>
        <p:nvSpPr>
          <p:cNvPr id="9" name="Text 7"/>
          <p:cNvSpPr/>
          <p:nvPr/>
        </p:nvSpPr>
        <p:spPr>
          <a:xfrm>
            <a:off x="4434840" y="2761488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orgs adopting A2A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8138160" y="1737360"/>
            <a:ext cx="356616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275320" y="192024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~2026</a:t>
            </a:r>
            <a:endParaRPr lang="en-US" sz="3400" dirty="0"/>
          </a:p>
        </p:txBody>
      </p:sp>
      <p:sp>
        <p:nvSpPr>
          <p:cNvPr id="12" name="Text 10"/>
          <p:cNvSpPr/>
          <p:nvPr/>
        </p:nvSpPr>
        <p:spPr>
          <a:xfrm>
            <a:off x="8275320" y="2761488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app gets an AI assistant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457200" y="3566160"/>
            <a:ext cx="11247120" cy="2286000"/>
          </a:xfrm>
          <a:prstGeom prst="roundRect">
            <a:avLst>
              <a:gd name="adj" fmla="val 3200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31520" y="3794760"/>
            <a:ext cx="1069848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15000"/>
              </a:lnSpc>
              <a:buNone/>
            </a:pPr>
            <a:r>
              <a:rPr lang="en-US" sz="1700" b="1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interoperability layer (MCP + A2A) is now the default — and every agent has the same problem:
</a:t>
            </a:r>
            <a:pPr indent="0" marL="0">
              <a:lnSpc>
                <a:spcPct val="115000"/>
              </a:lnSpc>
              <a:buNone/>
            </a:pPr>
            <a:r>
              <a:rPr lang="en-US" sz="1700" b="1" dirty="0">
                <a:solidFill>
                  <a:srgbClr val="E3B3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 hallucinates private-company numbers.
</a:t>
            </a:r>
            <a:pPr indent="0" marL="0">
              <a:lnSpc>
                <a:spcPct val="115000"/>
              </a:lnSpc>
              <a:buNone/>
            </a:pPr>
            <a:r>
              <a:rPr lang="en-US" sz="17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OpenPitch is the free, grounded fact-base agents call so they stop making numbers up —</a:t>
            </a:r>
            <a:endParaRPr lang="en-US" sz="1700" dirty="0"/>
          </a:p>
          <a:p>
            <a:pPr indent="0" marL="0">
              <a:lnSpc>
                <a:spcPct val="115000"/>
              </a:lnSpc>
              <a:buNone/>
            </a:pPr>
            <a:r>
              <a:rPr lang="en-US" sz="17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one place the $30k incumbents structurally can't follow.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  ·  open · MCP-native · zero-cost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1133856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8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F13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502920"/>
            <a:ext cx="112471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Zero cost — proven, not aspirational.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UNIT ECONOMICS</a:t>
            </a:r>
            <a:endParaRPr lang="en-US" sz="1100" dirty="0"/>
          </a:p>
        </p:txBody>
      </p:sp>
      <p:sp>
        <p:nvSpPr>
          <p:cNvPr id="4" name="Shape 2"/>
          <p:cNvSpPr/>
          <p:nvPr/>
        </p:nvSpPr>
        <p:spPr>
          <a:xfrm>
            <a:off x="457200" y="1737360"/>
            <a:ext cx="356616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94360" y="192024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E8ECF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50</a:t>
            </a:r>
            <a:endParaRPr lang="en-US" sz="3400" dirty="0"/>
          </a:p>
        </p:txBody>
      </p:sp>
      <p:sp>
        <p:nvSpPr>
          <p:cNvPr id="6" name="Text 4"/>
          <p:cNvSpPr/>
          <p:nvPr/>
        </p:nvSpPr>
        <p:spPr>
          <a:xfrm>
            <a:off x="594360" y="2761488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extraction calls/day (demand)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4297680" y="1737360"/>
            <a:ext cx="356616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434840" y="192024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420</a:t>
            </a:r>
            <a:endParaRPr lang="en-US" sz="3400" dirty="0"/>
          </a:p>
        </p:txBody>
      </p:sp>
      <p:sp>
        <p:nvSpPr>
          <p:cNvPr id="9" name="Text 7"/>
          <p:cNvSpPr/>
          <p:nvPr/>
        </p:nvSpPr>
        <p:spPr>
          <a:xfrm>
            <a:off x="4434840" y="2761488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free calls/day (capacity)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8138160" y="1737360"/>
            <a:ext cx="3566160" cy="1554480"/>
          </a:xfrm>
          <a:prstGeom prst="roundRect">
            <a:avLst>
              <a:gd name="adj" fmla="val 4706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275320" y="192024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7FD1C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$0</a:t>
            </a:r>
            <a:endParaRPr lang="en-US" sz="3400" dirty="0"/>
          </a:p>
        </p:txBody>
      </p:sp>
      <p:sp>
        <p:nvSpPr>
          <p:cNvPr id="12" name="Text 10"/>
          <p:cNvSpPr/>
          <p:nvPr/>
        </p:nvSpPr>
        <p:spPr>
          <a:xfrm>
            <a:off x="8275320" y="2761488"/>
            <a:ext cx="3291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marginal cost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457200" y="3566160"/>
            <a:ext cx="11247120" cy="2286000"/>
          </a:xfrm>
          <a:prstGeom prst="roundRect">
            <a:avLst>
              <a:gd name="adj" fmla="val 3200"/>
            </a:avLst>
          </a:prstGeom>
          <a:solidFill>
            <a:srgbClr val="171C2E"/>
          </a:solidFill>
          <a:ln w="12700">
            <a:solidFill>
              <a:srgbClr val="232A4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31520" y="3840480"/>
            <a:ext cx="1069848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20000"/>
              </a:lnSpc>
              <a:buNone/>
            </a:pPr>
            <a:r>
              <a:rPr lang="en-US" sz="1700" b="1" dirty="0">
                <a:solidFill>
                  <a:srgbClr val="7FD1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How: </a:t>
            </a:r>
            <a:pPr indent="0" marL="0">
              <a:lnSpc>
                <a:spcPct val="120000"/>
              </a:lnSpc>
              <a:buNone/>
            </a:pPr>
            <a:r>
              <a:rPr lang="en-US" sz="17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free GitHub Actions (compute) · git (storage) · free-tier LLM with batching + multi-model rotation ·
Groq free Whisper · and the user brings their own agent for queries.
</a:t>
            </a:r>
            <a:pPr indent="0" marL="0">
              <a:lnSpc>
                <a:spcPct val="120000"/>
              </a:lnSpc>
              <a:buNone/>
            </a:pPr>
            <a:r>
              <a:rPr lang="en-US" sz="1700" b="1" dirty="0">
                <a:solidFill>
                  <a:srgbClr val="7FD1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 if we ever paid: </a:t>
            </a:r>
            <a:pPr indent="0" marL="0">
              <a:lnSpc>
                <a:spcPct val="120000"/>
              </a:lnSpc>
              <a:buNone/>
            </a:pPr>
            <a:r>
              <a:rPr lang="en-US" sz="1700" dirty="0">
                <a:solidFill>
                  <a:srgbClr val="E8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~$2.70 / month at full 50-company daily scale. The free tier covers it 8× over.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OpenPitch  ·  open · MCP-native · zero-cost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11338560" y="644652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9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2026-06-14T13:16:24Z</dcterms:created>
  <dcterms:modified xsi:type="dcterms:W3CDTF">2026-06-14T13:16:24Z</dcterms:modified>
</cp:coreProperties>
</file>