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274" r:id="rId2"/>
    <p:sldId id="272" r:id="rId3"/>
    <p:sldId id="273" r:id="rId4"/>
    <p:sldId id="275" r:id="rId5"/>
    <p:sldId id="276" r:id="rId6"/>
  </p:sldIdLst>
  <p:sldSz cx="14630400" cy="7315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3" d="100"/>
          <a:sy n="113" d="100"/>
        </p:scale>
        <p:origin x="2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33D45-C996-6342-9679-2F1EACB2B322}" type="datetimeFigureOut">
              <a:rPr lang="en-US" smtClean="0"/>
              <a:t>9/20/24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A4357-5B44-8242-9025-8468B79C1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9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1pPr>
    <a:lvl2pPr marL="526694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2pPr>
    <a:lvl3pPr marL="1053389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3pPr>
    <a:lvl4pPr marL="1580083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4pPr>
    <a:lvl5pPr marL="2106778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5pPr>
    <a:lvl6pPr marL="2633472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6pPr>
    <a:lvl7pPr marL="3160166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7pPr>
    <a:lvl8pPr marL="3686861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8pPr>
    <a:lvl9pPr marL="4213555" algn="l" defTabSz="1053389" rtl="0" eaLnBrk="1" latinLnBrk="0" hangingPunct="1">
      <a:defRPr sz="138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4" name="Google Shape;1964;g2810fd41fe4_0_94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5" name="Google Shape;1965;g2810fd41fe4_0_94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3" name="Google Shape;1973;g2810fd41fe4_0_11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685800"/>
            <a:ext cx="6858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4" name="Google Shape;1974;g2810fd41fe4_0_11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197187"/>
            <a:ext cx="10972800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42174"/>
            <a:ext cx="10972800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37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50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389467"/>
            <a:ext cx="3154680" cy="61992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389467"/>
            <a:ext cx="9281160" cy="61992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14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6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1823721"/>
            <a:ext cx="1261872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4895428"/>
            <a:ext cx="1261872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221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1947333"/>
            <a:ext cx="621792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1947333"/>
            <a:ext cx="621792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5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389467"/>
            <a:ext cx="12618720" cy="14139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1793241"/>
            <a:ext cx="6189344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2672080"/>
            <a:ext cx="6189344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1793241"/>
            <a:ext cx="6219826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2672080"/>
            <a:ext cx="6219826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30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051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2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87680"/>
            <a:ext cx="471868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053254"/>
            <a:ext cx="7406640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194560"/>
            <a:ext cx="471868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414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87680"/>
            <a:ext cx="471868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053254"/>
            <a:ext cx="7406640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194560"/>
            <a:ext cx="471868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7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389467"/>
            <a:ext cx="1261872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1947333"/>
            <a:ext cx="1261872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6780107"/>
            <a:ext cx="329184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9504A-E927-4A48-9719-E1A0302D7D9B}" type="datetimeFigureOut">
              <a:rPr lang="en-US" smtClean="0"/>
              <a:t>9/20/24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6780107"/>
            <a:ext cx="493776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6780107"/>
            <a:ext cx="329184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B7813-9435-874E-ACDC-7913597318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2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2837-F79E-D819-9327-4151E2E0A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524" y="2332038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Source Images in Recommender Library</a:t>
            </a:r>
          </a:p>
        </p:txBody>
      </p:sp>
    </p:spTree>
    <p:extLst>
      <p:ext uri="{BB962C8B-B14F-4D97-AF65-F5344CB8AC3E}">
        <p14:creationId xmlns:p14="http://schemas.microsoft.com/office/powerpoint/2010/main" val="1567395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7" name="Google Shape;1967;p67"/>
          <p:cNvSpPr txBox="1">
            <a:spLocks noGrp="1"/>
          </p:cNvSpPr>
          <p:nvPr>
            <p:ph type="title"/>
          </p:nvPr>
        </p:nvSpPr>
        <p:spPr>
          <a:xfrm>
            <a:off x="2057400" y="593725"/>
            <a:ext cx="10515600" cy="13256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/>
              <a:t>Architectural Framework</a:t>
            </a:r>
            <a:endParaRPr/>
          </a:p>
        </p:txBody>
      </p:sp>
      <p:sp>
        <p:nvSpPr>
          <p:cNvPr id="1968" name="Google Shape;1968;p67"/>
          <p:cNvSpPr txBox="1"/>
          <p:nvPr/>
        </p:nvSpPr>
        <p:spPr>
          <a:xfrm>
            <a:off x="1731467" y="1823368"/>
            <a:ext cx="11220400" cy="91803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" sz="2133" b="1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Recommendation Approaches</a:t>
            </a:r>
            <a:endParaRPr sz="2133" b="1" dirty="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algn="ctr"/>
            <a:r>
              <a:rPr lang="en" sz="1733" b="1" dirty="0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Vanilla-Scoring Methods</a:t>
            </a:r>
            <a:r>
              <a:rPr lang="en" sz="1733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  </a:t>
            </a:r>
            <a:r>
              <a:rPr lang="en" sz="1733" b="1" dirty="0">
                <a:solidFill>
                  <a:schemeClr val="accent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Contextual Bandits</a:t>
            </a:r>
            <a:r>
              <a:rPr lang="en" sz="1733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  </a:t>
            </a:r>
            <a:r>
              <a:rPr lang="en" sz="1733" b="1" dirty="0">
                <a:solidFill>
                  <a:schemeClr val="dk2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Session-Based Recommenders </a:t>
            </a:r>
            <a:r>
              <a:rPr lang="en" sz="1733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</a:t>
            </a:r>
            <a:r>
              <a:rPr lang="en" sz="1733" b="1" dirty="0">
                <a:solidFill>
                  <a:schemeClr val="accent4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Uplift Models</a:t>
            </a:r>
            <a:r>
              <a:rPr lang="en" sz="1733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 </a:t>
            </a:r>
            <a:r>
              <a:rPr lang="en" sz="1733" b="1" dirty="0">
                <a:solidFill>
                  <a:srgbClr val="2A3990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HRNNs</a:t>
            </a:r>
            <a:endParaRPr sz="1733" b="1" dirty="0">
              <a:solidFill>
                <a:srgbClr val="2A3990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69" name="Google Shape;1969;p67"/>
          <p:cNvSpPr txBox="1"/>
          <p:nvPr/>
        </p:nvSpPr>
        <p:spPr>
          <a:xfrm>
            <a:off x="1731467" y="3144168"/>
            <a:ext cx="11220400" cy="95913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" sz="2133" b="1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Item-Scorer</a:t>
            </a:r>
            <a:endParaRPr sz="2133" b="1" dirty="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algn="ctr"/>
            <a:r>
              <a:rPr lang="en" sz="2000" b="1" dirty="0">
                <a:solidFill>
                  <a:srgbClr val="93C47D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Multi-Class</a:t>
            </a:r>
            <a:r>
              <a:rPr lang="en" sz="2000" b="1" dirty="0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 		</a:t>
            </a:r>
            <a:r>
              <a:rPr lang="en" sz="2000" b="1" dirty="0">
                <a:solidFill>
                  <a:srgbClr val="0000FF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Independent 			</a:t>
            </a:r>
            <a:r>
              <a:rPr lang="en" sz="2000" b="1" dirty="0">
                <a:solidFill>
                  <a:srgbClr val="8E7CC3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Universal  		       </a:t>
            </a:r>
            <a:r>
              <a:rPr lang="en" sz="2000" b="1" dirty="0">
                <a:solidFill>
                  <a:schemeClr val="accent3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Multi-output</a:t>
            </a:r>
            <a:endParaRPr sz="2000" b="1" dirty="0">
              <a:solidFill>
                <a:schemeClr val="accent3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70" name="Google Shape;1970;p67"/>
          <p:cNvSpPr txBox="1"/>
          <p:nvPr/>
        </p:nvSpPr>
        <p:spPr>
          <a:xfrm>
            <a:off x="1731467" y="4464968"/>
            <a:ext cx="11220400" cy="95913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" sz="2133" b="1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Estimators</a:t>
            </a:r>
            <a:endParaRPr sz="2133" b="1" dirty="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algn="ctr"/>
            <a:r>
              <a:rPr lang="en" sz="2000" b="1" dirty="0">
                <a:solidFill>
                  <a:srgbClr val="DD7E6B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SKLearn-Classifiers</a:t>
            </a:r>
            <a:r>
              <a:rPr lang="en" sz="2000" b="1" dirty="0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	</a:t>
            </a:r>
            <a:r>
              <a:rPr lang="en" sz="2000" b="1" dirty="0">
                <a:solidFill>
                  <a:srgbClr val="F1C232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SKLearn-Regressors</a:t>
            </a:r>
            <a:r>
              <a:rPr lang="en" sz="2000" b="1" dirty="0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  </a:t>
            </a:r>
            <a:r>
              <a:rPr lang="en" sz="2000" b="1" dirty="0">
                <a:solidFill>
                  <a:srgbClr val="FF9900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Neural Networks</a:t>
            </a:r>
            <a:r>
              <a:rPr lang="en" sz="2000" b="1" dirty="0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   </a:t>
            </a:r>
            <a:r>
              <a:rPr lang="en" sz="2000" b="1" dirty="0">
                <a:solidFill>
                  <a:srgbClr val="8E7CC3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TF-Models</a:t>
            </a:r>
            <a:r>
              <a:rPr lang="en" sz="2000" b="1" dirty="0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 …..</a:t>
            </a:r>
            <a:endParaRPr sz="2000" b="1" dirty="0">
              <a:solidFill>
                <a:srgbClr val="0000FF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71" name="Google Shape;1971;p67"/>
          <p:cNvSpPr txBox="1"/>
          <p:nvPr/>
        </p:nvSpPr>
        <p:spPr>
          <a:xfrm>
            <a:off x="1553967" y="5921237"/>
            <a:ext cx="115448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400" u="sng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Pick an option from each box and we will have the option of building so many recommendation models</a:t>
            </a:r>
            <a:endParaRPr sz="2400" u="sng" dirty="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" name="Google Shape;1976;p68"/>
          <p:cNvSpPr txBox="1">
            <a:spLocks noGrp="1"/>
          </p:cNvSpPr>
          <p:nvPr>
            <p:ph type="title"/>
          </p:nvPr>
        </p:nvSpPr>
        <p:spPr>
          <a:xfrm>
            <a:off x="1752600" y="288925"/>
            <a:ext cx="10515600" cy="1325600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ctr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" sz="4000" dirty="0" err="1"/>
              <a:t>SKLearn</a:t>
            </a:r>
            <a:r>
              <a:rPr lang="en" sz="4000" dirty="0"/>
              <a:t>-like Approach to building Rec-Systems</a:t>
            </a:r>
            <a:endParaRPr sz="4000" dirty="0"/>
          </a:p>
        </p:txBody>
      </p:sp>
      <p:sp>
        <p:nvSpPr>
          <p:cNvPr id="1977" name="Google Shape;1977;p68"/>
          <p:cNvSpPr txBox="1"/>
          <p:nvPr/>
        </p:nvSpPr>
        <p:spPr>
          <a:xfrm>
            <a:off x="5073693" y="2432969"/>
            <a:ext cx="3513200" cy="73862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b="1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Recommendation Approaches (</a:t>
            </a:r>
            <a:r>
              <a:rPr lang="en" sz="1600" b="1">
                <a:solidFill>
                  <a:schemeClr val="accent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recommender</a:t>
            </a:r>
            <a:r>
              <a:rPr lang="en" sz="1600" b="1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)</a:t>
            </a:r>
            <a:endParaRPr sz="1600" b="1">
              <a:solidFill>
                <a:srgbClr val="2A3990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78" name="Google Shape;1978;p68"/>
          <p:cNvSpPr txBox="1"/>
          <p:nvPr/>
        </p:nvSpPr>
        <p:spPr>
          <a:xfrm>
            <a:off x="5115733" y="4363369"/>
            <a:ext cx="3513200" cy="73862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b="1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Propensity Scoring Approach (</a:t>
            </a:r>
            <a:r>
              <a:rPr lang="en" sz="1600" b="1">
                <a:solidFill>
                  <a:schemeClr val="accent4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scorer</a:t>
            </a:r>
            <a:r>
              <a:rPr lang="en" sz="1600" b="1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) → enum of 4 options</a:t>
            </a:r>
            <a:endParaRPr sz="1600" b="1">
              <a:solidFill>
                <a:srgbClr val="0000FF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79" name="Google Shape;1979;p68"/>
          <p:cNvSpPr txBox="1"/>
          <p:nvPr/>
        </p:nvSpPr>
        <p:spPr>
          <a:xfrm>
            <a:off x="8873367" y="1880067"/>
            <a:ext cx="4480800" cy="25038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train()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SzPts val="1100"/>
              <a:buFont typeface="Avenir Next For Intuit"/>
              <a:buChar char="○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X, y = </a:t>
            </a:r>
            <a:r>
              <a:rPr lang="en" sz="1467" b="1">
                <a:solidFill>
                  <a:schemeClr val="accent4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scorer</a:t>
            </a: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.process_datasets()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SzPts val="1100"/>
              <a:buFont typeface="Avenir Next For Intuit"/>
              <a:buChar char="○"/>
            </a:pPr>
            <a:r>
              <a:rPr lang="en" sz="1467" b="1">
                <a:solidFill>
                  <a:schemeClr val="accent4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scorer</a:t>
            </a: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.train_model(X, y)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score_items()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SzPts val="1100"/>
              <a:buFont typeface="Avenir Next For Intuit"/>
              <a:buChar char="○"/>
            </a:pPr>
            <a:r>
              <a:rPr lang="en" sz="1467">
                <a:solidFill>
                  <a:schemeClr val="dk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scores = </a:t>
            </a:r>
            <a:r>
              <a:rPr lang="en" sz="1467" b="1">
                <a:solidFill>
                  <a:schemeClr val="accent4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scorer</a:t>
            </a: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.score_items()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recommend()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Clr>
                <a:schemeClr val="dk1"/>
              </a:buClr>
              <a:buSzPts val="1100"/>
              <a:buFont typeface="Avenir Next For Intuit"/>
              <a:buChar char="○"/>
            </a:pPr>
            <a:r>
              <a:rPr lang="en" sz="1467">
                <a:solidFill>
                  <a:schemeClr val="dk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Based on scorer/policy in the recommendation approach</a:t>
            </a:r>
            <a:endParaRPr sz="1467">
              <a:solidFill>
                <a:schemeClr val="dk1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Clr>
                <a:schemeClr val="dk1"/>
              </a:buClr>
              <a:buSzPts val="1100"/>
              <a:buFont typeface="Avenir Next For Intuit"/>
              <a:buChar char="●"/>
            </a:pPr>
            <a:r>
              <a:rPr lang="en" sz="1467">
                <a:solidFill>
                  <a:schemeClr val="dk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Evaluate</a:t>
            </a:r>
            <a:endParaRPr sz="1467">
              <a:solidFill>
                <a:schemeClr val="dk1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Clr>
                <a:schemeClr val="dk1"/>
              </a:buClr>
              <a:buSzPts val="1100"/>
              <a:buFont typeface="Avenir Next For Intuit"/>
              <a:buChar char="○"/>
            </a:pPr>
            <a:r>
              <a:rPr lang="en" sz="1467">
                <a:solidFill>
                  <a:schemeClr val="dk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Obtain metrics </a:t>
            </a:r>
            <a:endParaRPr sz="1467">
              <a:solidFill>
                <a:schemeClr val="dk1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0" name="Google Shape;1980;p68"/>
          <p:cNvSpPr txBox="1"/>
          <p:nvPr/>
        </p:nvSpPr>
        <p:spPr>
          <a:xfrm>
            <a:off x="5127133" y="5887367"/>
            <a:ext cx="3468000" cy="49240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1600" b="1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Estimators (</a:t>
            </a:r>
            <a:r>
              <a:rPr lang="en" sz="1600" b="1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</a:t>
            </a:r>
            <a:r>
              <a:rPr lang="en" sz="1600" b="1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)</a:t>
            </a:r>
            <a:endParaRPr sz="1600" b="1">
              <a:solidFill>
                <a:srgbClr val="0000FF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1" name="Google Shape;1981;p68"/>
          <p:cNvSpPr txBox="1"/>
          <p:nvPr/>
        </p:nvSpPr>
        <p:spPr>
          <a:xfrm>
            <a:off x="1448593" y="2211333"/>
            <a:ext cx="3468000" cy="123106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Datasets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Recommendation approach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Scoring approach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2" name="Google Shape;1982;p68"/>
          <p:cNvSpPr txBox="1"/>
          <p:nvPr/>
        </p:nvSpPr>
        <p:spPr>
          <a:xfrm>
            <a:off x="2540133" y="1534235"/>
            <a:ext cx="12216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400" b="1" u="sng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Inputs</a:t>
            </a:r>
            <a:endParaRPr sz="2400" b="1" u="sng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3" name="Google Shape;1983;p68"/>
          <p:cNvSpPr txBox="1"/>
          <p:nvPr/>
        </p:nvSpPr>
        <p:spPr>
          <a:xfrm>
            <a:off x="8871567" y="4344934"/>
            <a:ext cx="4480800" cy="137501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process_datasets()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train_model()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SzPts val="1100"/>
              <a:buFont typeface="Avenir Next For Intuit"/>
              <a:buChar char="○"/>
            </a:pPr>
            <a:r>
              <a:rPr lang="en" sz="1467" b="1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</a:t>
            </a: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.fit()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Clr>
                <a:schemeClr val="dk1"/>
              </a:buClr>
              <a:buSzPts val="1100"/>
              <a:buFont typeface="Avenir Next For Intuit"/>
              <a:buChar char="●"/>
            </a:pPr>
            <a:r>
              <a:rPr lang="en" sz="1467">
                <a:solidFill>
                  <a:schemeClr val="dk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score_items()</a:t>
            </a:r>
            <a:endParaRPr sz="1467">
              <a:solidFill>
                <a:schemeClr val="dk1"/>
              </a:solidFill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1219170" lvl="1" indent="-397923">
              <a:buClr>
                <a:schemeClr val="dk1"/>
              </a:buClr>
              <a:buSzPts val="1100"/>
              <a:buFont typeface="Avenir Next For Intuit"/>
              <a:buChar char="○"/>
            </a:pPr>
            <a:r>
              <a:rPr lang="en" sz="1467" b="1">
                <a:solidFill>
                  <a:schemeClr val="accent5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</a:t>
            </a:r>
            <a:r>
              <a:rPr lang="en" sz="1467">
                <a:solidFill>
                  <a:schemeClr val="dk1"/>
                </a:solidFill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.predict[_proba]()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4" name="Google Shape;1984;p68"/>
          <p:cNvSpPr txBox="1"/>
          <p:nvPr/>
        </p:nvSpPr>
        <p:spPr>
          <a:xfrm>
            <a:off x="8734097" y="1373435"/>
            <a:ext cx="461827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r>
              <a:rPr lang="en" sz="2400" b="1" u="sng" dirty="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Basic Functionalities and APIs</a:t>
            </a:r>
            <a:endParaRPr sz="2400" b="1" u="sng" dirty="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5" name="Google Shape;1985;p68"/>
          <p:cNvSpPr txBox="1"/>
          <p:nvPr/>
        </p:nvSpPr>
        <p:spPr>
          <a:xfrm>
            <a:off x="1738093" y="4243335"/>
            <a:ext cx="2616000" cy="98484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Datasets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Scoring_approach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Estimator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6" name="Google Shape;1986;p68"/>
          <p:cNvSpPr txBox="1"/>
          <p:nvPr/>
        </p:nvSpPr>
        <p:spPr>
          <a:xfrm>
            <a:off x="1738093" y="5665734"/>
            <a:ext cx="2714400" cy="73862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X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406390">
              <a:buSzPts val="1200"/>
              <a:buFont typeface="Avenir Next For Intuit"/>
              <a:buChar char="●"/>
            </a:pPr>
            <a:r>
              <a:rPr lang="en" sz="1600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y</a:t>
            </a:r>
            <a:endParaRPr sz="1600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sp>
        <p:nvSpPr>
          <p:cNvPr id="1987" name="Google Shape;1987;p68"/>
          <p:cNvSpPr txBox="1"/>
          <p:nvPr/>
        </p:nvSpPr>
        <p:spPr>
          <a:xfrm>
            <a:off x="8873367" y="5767334"/>
            <a:ext cx="4480800" cy="92348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fit()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predict (regressor)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  <a:p>
            <a:pPr marL="609585" indent="-397923">
              <a:buSzPts val="1100"/>
              <a:buFont typeface="Avenir Next For Intuit"/>
              <a:buChar char="●"/>
            </a:pPr>
            <a:r>
              <a:rPr lang="en" sz="1467">
                <a:latin typeface="Avenir Next For Intuit"/>
                <a:ea typeface="Avenir Next For Intuit"/>
                <a:cs typeface="Avenir Next For Intuit"/>
                <a:sym typeface="Avenir Next For Intuit"/>
              </a:rPr>
              <a:t>predict_proba (classifier)</a:t>
            </a:r>
            <a:endParaRPr sz="1467">
              <a:latin typeface="Avenir Next For Intuit"/>
              <a:ea typeface="Avenir Next For Intuit"/>
              <a:cs typeface="Avenir Next For Intuit"/>
              <a:sym typeface="Avenir Next For Intuit"/>
            </a:endParaRPr>
          </a:p>
        </p:txBody>
      </p:sp>
      <p:cxnSp>
        <p:nvCxnSpPr>
          <p:cNvPr id="1988" name="Google Shape;1988;p68"/>
          <p:cNvCxnSpPr>
            <a:cxnSpLocks/>
          </p:cNvCxnSpPr>
          <p:nvPr/>
        </p:nvCxnSpPr>
        <p:spPr>
          <a:xfrm flipV="1">
            <a:off x="6819783" y="3171592"/>
            <a:ext cx="0" cy="119177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89" name="Google Shape;1989;p68"/>
          <p:cNvCxnSpPr>
            <a:cxnSpLocks/>
          </p:cNvCxnSpPr>
          <p:nvPr/>
        </p:nvCxnSpPr>
        <p:spPr>
          <a:xfrm flipV="1">
            <a:off x="6808583" y="5101991"/>
            <a:ext cx="11200" cy="78537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16A0832-E34E-ABD6-BCD2-CBE6FBB34480}"/>
              </a:ext>
            </a:extLst>
          </p:cNvPr>
          <p:cNvSpPr txBox="1"/>
          <p:nvPr/>
        </p:nvSpPr>
        <p:spPr>
          <a:xfrm>
            <a:off x="3700889" y="883017"/>
            <a:ext cx="5675586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02060"/>
                </a:solidFill>
              </a:rPr>
              <a:t>The choice of the scorer depends on how (1) rewards are available and (2) how models need to be trained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F4A0BC-8028-6772-46C0-724C91C3DC7D}"/>
              </a:ext>
            </a:extLst>
          </p:cNvPr>
          <p:cNvSpPr txBox="1"/>
          <p:nvPr/>
        </p:nvSpPr>
        <p:spPr>
          <a:xfrm>
            <a:off x="955301" y="2243707"/>
            <a:ext cx="4119073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For each user, only one item that led to a favorable recommendation is available (details on other items are unknown or unavailable)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4C5278-522E-FEB0-E0A5-C6F4D983A73E}"/>
              </a:ext>
            </a:extLst>
          </p:cNvPr>
          <p:cNvSpPr txBox="1"/>
          <p:nvPr/>
        </p:nvSpPr>
        <p:spPr>
          <a:xfrm>
            <a:off x="1859466" y="5242081"/>
            <a:ext cx="2238998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Scorer-Type = multi-class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58CB04-2D50-ABDB-1422-20ACB8E4CF80}"/>
              </a:ext>
            </a:extLst>
          </p:cNvPr>
          <p:cNvSpPr txBox="1">
            <a:spLocks/>
          </p:cNvSpPr>
          <p:nvPr/>
        </p:nvSpPr>
        <p:spPr>
          <a:xfrm>
            <a:off x="1530049" y="5580635"/>
            <a:ext cx="2969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For each user, every time is scored with soft-max property, the scores sum up to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5D092A1-46F9-45F6-0742-3B41E8692281}"/>
              </a:ext>
            </a:extLst>
          </p:cNvPr>
          <p:cNvSpPr txBox="1">
            <a:spLocks/>
          </p:cNvSpPr>
          <p:nvPr/>
        </p:nvSpPr>
        <p:spPr>
          <a:xfrm>
            <a:off x="955301" y="3148845"/>
            <a:ext cx="4050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The Interactions Dataset has USER-ID as primary key. The EVENT-VALUE and EVENT-TYPE are unused, since it is implied that the ITEM-ID led to a favorable recommendation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BC6C2C-9574-53FA-1905-882C4AA7E917}"/>
              </a:ext>
            </a:extLst>
          </p:cNvPr>
          <p:cNvSpPr txBox="1"/>
          <p:nvPr/>
        </p:nvSpPr>
        <p:spPr>
          <a:xfrm>
            <a:off x="7963349" y="2189160"/>
            <a:ext cx="2826252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For each user, different rewards are available for multiple items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CC20C94-424B-7C3C-E88B-A78E16863A87}"/>
              </a:ext>
            </a:extLst>
          </p:cNvPr>
          <p:cNvSpPr txBox="1"/>
          <p:nvPr/>
        </p:nvSpPr>
        <p:spPr>
          <a:xfrm>
            <a:off x="5370535" y="3499575"/>
            <a:ext cx="311039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Use item-features for collaboration across items and build one model for all items combined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A9070A-5FFB-829F-3BF0-8002624F1605}"/>
              </a:ext>
            </a:extLst>
          </p:cNvPr>
          <p:cNvSpPr txBox="1">
            <a:spLocks/>
          </p:cNvSpPr>
          <p:nvPr/>
        </p:nvSpPr>
        <p:spPr>
          <a:xfrm>
            <a:off x="5855452" y="4338755"/>
            <a:ext cx="22875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Item-features are mandatory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326D5F0-04DA-1A7E-7AED-3B87D13D6053}"/>
              </a:ext>
            </a:extLst>
          </p:cNvPr>
          <p:cNvSpPr txBox="1"/>
          <p:nvPr/>
        </p:nvSpPr>
        <p:spPr>
          <a:xfrm>
            <a:off x="8535214" y="6093629"/>
            <a:ext cx="248648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Scorer-Type </a:t>
            </a:r>
            <a:r>
              <a:rPr lang="en-US" sz="1600">
                <a:solidFill>
                  <a:srgbClr val="002060"/>
                </a:solidFill>
              </a:rPr>
              <a:t>= independent</a:t>
            </a:r>
            <a:endParaRPr lang="en-US" sz="1600" dirty="0">
              <a:solidFill>
                <a:srgbClr val="00206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9BDB660B-60EF-6C97-B23A-B26F1B089380}"/>
              </a:ext>
            </a:extLst>
          </p:cNvPr>
          <p:cNvCxnSpPr>
            <a:stCxn id="4" idx="2"/>
            <a:endCxn id="20" idx="0"/>
          </p:cNvCxnSpPr>
          <p:nvPr/>
        </p:nvCxnSpPr>
        <p:spPr>
          <a:xfrm flipH="1">
            <a:off x="3014838" y="1590903"/>
            <a:ext cx="3523844" cy="65280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FE2D555-DEE2-2A70-67B7-492246EA743A}"/>
              </a:ext>
            </a:extLst>
          </p:cNvPr>
          <p:cNvCxnSpPr>
            <a:cxnSpLocks/>
            <a:stCxn id="23" idx="2"/>
            <a:endCxn id="21" idx="0"/>
          </p:cNvCxnSpPr>
          <p:nvPr/>
        </p:nvCxnSpPr>
        <p:spPr>
          <a:xfrm flipH="1">
            <a:off x="2978965" y="3795175"/>
            <a:ext cx="1688" cy="1446906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D51C8397-D818-17A4-D09C-4F26F1E357A2}"/>
              </a:ext>
            </a:extLst>
          </p:cNvPr>
          <p:cNvSpPr txBox="1"/>
          <p:nvPr/>
        </p:nvSpPr>
        <p:spPr>
          <a:xfrm>
            <a:off x="10096158" y="3596072"/>
            <a:ext cx="282625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Treat each item independently and build independent models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479C649-0D2C-740D-DE0B-78FA6D14C27F}"/>
              </a:ext>
            </a:extLst>
          </p:cNvPr>
          <p:cNvSpPr txBox="1"/>
          <p:nvPr/>
        </p:nvSpPr>
        <p:spPr>
          <a:xfrm>
            <a:off x="5874549" y="5555992"/>
            <a:ext cx="2238998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Scorer-Type = universal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6DDD490-F1BC-C362-38FE-EACFEAA0B844}"/>
              </a:ext>
            </a:extLst>
          </p:cNvPr>
          <p:cNvCxnSpPr>
            <a:cxnSpLocks/>
            <a:stCxn id="4" idx="2"/>
            <a:endCxn id="25" idx="0"/>
          </p:cNvCxnSpPr>
          <p:nvPr/>
        </p:nvCxnSpPr>
        <p:spPr>
          <a:xfrm>
            <a:off x="6538682" y="1590903"/>
            <a:ext cx="2837793" cy="598257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4A8552C-0700-D25E-0E75-603A99F53A53}"/>
              </a:ext>
            </a:extLst>
          </p:cNvPr>
          <p:cNvCxnSpPr>
            <a:cxnSpLocks/>
            <a:stCxn id="25" idx="2"/>
            <a:endCxn id="26" idx="0"/>
          </p:cNvCxnSpPr>
          <p:nvPr/>
        </p:nvCxnSpPr>
        <p:spPr>
          <a:xfrm flipH="1">
            <a:off x="6925730" y="2773935"/>
            <a:ext cx="2450745" cy="72564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8C59D50-23FB-15C0-EA21-2F31895E5AB6}"/>
              </a:ext>
            </a:extLst>
          </p:cNvPr>
          <p:cNvCxnSpPr>
            <a:cxnSpLocks/>
            <a:stCxn id="25" idx="2"/>
            <a:endCxn id="36" idx="0"/>
          </p:cNvCxnSpPr>
          <p:nvPr/>
        </p:nvCxnSpPr>
        <p:spPr>
          <a:xfrm>
            <a:off x="9376475" y="2773935"/>
            <a:ext cx="2132810" cy="822137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CEC51E54-0DE8-A891-86DA-7842F7F9B158}"/>
              </a:ext>
            </a:extLst>
          </p:cNvPr>
          <p:cNvCxnSpPr>
            <a:cxnSpLocks/>
            <a:stCxn id="27" idx="2"/>
            <a:endCxn id="37" idx="0"/>
          </p:cNvCxnSpPr>
          <p:nvPr/>
        </p:nvCxnSpPr>
        <p:spPr>
          <a:xfrm flipH="1">
            <a:off x="6994048" y="4615754"/>
            <a:ext cx="5166" cy="940238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3DE1AEB9-503A-7A82-1657-B9F0C68C6B2B}"/>
              </a:ext>
            </a:extLst>
          </p:cNvPr>
          <p:cNvSpPr txBox="1"/>
          <p:nvPr/>
        </p:nvSpPr>
        <p:spPr>
          <a:xfrm>
            <a:off x="11915688" y="6090348"/>
            <a:ext cx="248648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Scorer-Type = multi-output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8F7939B-D713-E81D-5406-D54EC9AB3B79}"/>
              </a:ext>
            </a:extLst>
          </p:cNvPr>
          <p:cNvSpPr txBox="1"/>
          <p:nvPr/>
        </p:nvSpPr>
        <p:spPr>
          <a:xfrm>
            <a:off x="8680977" y="4862119"/>
            <a:ext cx="219396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Multiple single-output Estimators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3D98FD9-B84D-484A-3FAA-5545E1235EAC}"/>
              </a:ext>
            </a:extLst>
          </p:cNvPr>
          <p:cNvSpPr txBox="1"/>
          <p:nvPr/>
        </p:nvSpPr>
        <p:spPr>
          <a:xfrm>
            <a:off x="12061948" y="4862396"/>
            <a:ext cx="2193963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2060"/>
                </a:solidFill>
              </a:rPr>
              <a:t>One multi-output estimator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F611744-8CEB-1891-B856-C801E1C1B4AE}"/>
              </a:ext>
            </a:extLst>
          </p:cNvPr>
          <p:cNvCxnSpPr>
            <a:cxnSpLocks/>
            <a:stCxn id="36" idx="2"/>
            <a:endCxn id="62" idx="0"/>
          </p:cNvCxnSpPr>
          <p:nvPr/>
        </p:nvCxnSpPr>
        <p:spPr>
          <a:xfrm flipH="1">
            <a:off x="9777959" y="4180847"/>
            <a:ext cx="1731326" cy="68127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F617C653-B7F9-CEBE-D25C-1B91D2871760}"/>
              </a:ext>
            </a:extLst>
          </p:cNvPr>
          <p:cNvCxnSpPr>
            <a:cxnSpLocks/>
            <a:stCxn id="36" idx="2"/>
            <a:endCxn id="63" idx="0"/>
          </p:cNvCxnSpPr>
          <p:nvPr/>
        </p:nvCxnSpPr>
        <p:spPr>
          <a:xfrm>
            <a:off x="11509285" y="4180847"/>
            <a:ext cx="1649645" cy="681549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AF7820-FBFA-56E1-6AC3-0CA7A1C4E918}"/>
              </a:ext>
            </a:extLst>
          </p:cNvPr>
          <p:cNvCxnSpPr>
            <a:cxnSpLocks/>
            <a:stCxn id="62" idx="2"/>
            <a:endCxn id="28" idx="0"/>
          </p:cNvCxnSpPr>
          <p:nvPr/>
        </p:nvCxnSpPr>
        <p:spPr>
          <a:xfrm>
            <a:off x="9777959" y="5446894"/>
            <a:ext cx="497" cy="64673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026F1783-CDAF-0EA1-5D98-7FE3AFC7B69F}"/>
              </a:ext>
            </a:extLst>
          </p:cNvPr>
          <p:cNvCxnSpPr>
            <a:cxnSpLocks/>
            <a:stCxn id="63" idx="2"/>
            <a:endCxn id="51" idx="0"/>
          </p:cNvCxnSpPr>
          <p:nvPr/>
        </p:nvCxnSpPr>
        <p:spPr>
          <a:xfrm>
            <a:off x="13158930" y="5447171"/>
            <a:ext cx="0" cy="643177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C8E01867-B3C6-A8E9-37D0-2DCB4EA037C7}"/>
              </a:ext>
            </a:extLst>
          </p:cNvPr>
          <p:cNvSpPr txBox="1">
            <a:spLocks/>
          </p:cNvSpPr>
          <p:nvPr/>
        </p:nvSpPr>
        <p:spPr>
          <a:xfrm>
            <a:off x="11281343" y="6470887"/>
            <a:ext cx="3349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Every user-item combination requires a reward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No custom interaction features allowed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Only user-features are used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07856A7-AA2A-99D2-8CBF-430618380C9E}"/>
              </a:ext>
            </a:extLst>
          </p:cNvPr>
          <p:cNvSpPr txBox="1">
            <a:spLocks/>
          </p:cNvSpPr>
          <p:nvPr/>
        </p:nvSpPr>
        <p:spPr>
          <a:xfrm>
            <a:off x="9413177" y="4332852"/>
            <a:ext cx="1257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More flexible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AE38238-DDBE-5194-0221-A298AF3AF5DB}"/>
              </a:ext>
            </a:extLst>
          </p:cNvPr>
          <p:cNvSpPr txBox="1">
            <a:spLocks/>
          </p:cNvSpPr>
          <p:nvPr/>
        </p:nvSpPr>
        <p:spPr>
          <a:xfrm>
            <a:off x="12606267" y="4242402"/>
            <a:ext cx="1257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Additional Requirements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F5B33160-6258-B2FE-A30F-34FEFF0A88A7}"/>
              </a:ext>
            </a:extLst>
          </p:cNvPr>
          <p:cNvSpPr txBox="1">
            <a:spLocks/>
          </p:cNvSpPr>
          <p:nvPr/>
        </p:nvSpPr>
        <p:spPr>
          <a:xfrm>
            <a:off x="8680977" y="6428902"/>
            <a:ext cx="2287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200" dirty="0"/>
              <a:t>Can tune each item-level estimator differently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79725AF-9CE9-DDC7-5509-63D2DCAA99BD}"/>
              </a:ext>
            </a:extLst>
          </p:cNvPr>
          <p:cNvSpPr txBox="1">
            <a:spLocks/>
          </p:cNvSpPr>
          <p:nvPr/>
        </p:nvSpPr>
        <p:spPr>
          <a:xfrm>
            <a:off x="5667024" y="6152793"/>
            <a:ext cx="259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200" dirty="0"/>
              <a:t>Only scorer that uses item-features</a:t>
            </a:r>
          </a:p>
        </p:txBody>
      </p:sp>
      <p:sp>
        <p:nvSpPr>
          <p:cNvPr id="2" name="Google Shape;1976;p68">
            <a:extLst>
              <a:ext uri="{FF2B5EF4-FFF2-40B4-BE49-F238E27FC236}">
                <a16:creationId xmlns:a16="http://schemas.microsoft.com/office/drawing/2014/main" id="{80085C32-F337-741F-51B9-43CE40EA39C5}"/>
              </a:ext>
            </a:extLst>
          </p:cNvPr>
          <p:cNvSpPr txBox="1">
            <a:spLocks/>
          </p:cNvSpPr>
          <p:nvPr/>
        </p:nvSpPr>
        <p:spPr>
          <a:xfrm>
            <a:off x="4366334" y="85886"/>
            <a:ext cx="5675586" cy="528373"/>
          </a:xfrm>
          <a:prstGeom prst="rect">
            <a:avLst/>
          </a:prstGeom>
        </p:spPr>
        <p:txBody>
          <a:bodyPr spcFirstLastPara="1" vert="horz" wrap="square" lIns="91433" tIns="45700" rIns="91433" bIns="45700" rtlCol="0" anchor="ctr" anchorCtr="0">
            <a:noAutofit/>
          </a:bodyPr>
          <a:lstStyle>
            <a:lvl1pPr algn="l" defTabSz="97539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693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4000" b="1" dirty="0"/>
              <a:t>Choosing the Scorer Type</a:t>
            </a:r>
          </a:p>
        </p:txBody>
      </p:sp>
    </p:spTree>
    <p:extLst>
      <p:ext uri="{BB962C8B-B14F-4D97-AF65-F5344CB8AC3E}">
        <p14:creationId xmlns:p14="http://schemas.microsoft.com/office/powerpoint/2010/main" val="4216314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D16DF5-6092-CB96-D27E-A52844913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372421"/>
              </p:ext>
            </p:extLst>
          </p:nvPr>
        </p:nvGraphicFramePr>
        <p:xfrm>
          <a:off x="982133" y="1873955"/>
          <a:ext cx="2562578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334">
                  <a:extLst>
                    <a:ext uri="{9D8B030D-6E8A-4147-A177-3AD203B41FA5}">
                      <a16:colId xmlns:a16="http://schemas.microsoft.com/office/drawing/2014/main" val="3818486323"/>
                    </a:ext>
                  </a:extLst>
                </a:gridCol>
                <a:gridCol w="1377244">
                  <a:extLst>
                    <a:ext uri="{9D8B030D-6E8A-4147-A177-3AD203B41FA5}">
                      <a16:colId xmlns:a16="http://schemas.microsoft.com/office/drawing/2014/main" val="362143721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/>
                        <a:t>Users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838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USER_ID</a:t>
                      </a:r>
                    </a:p>
                    <a:p>
                      <a:r>
                        <a:rPr lang="en-US" dirty="0"/>
                        <a:t>Feature1</a:t>
                      </a:r>
                    </a:p>
                    <a:p>
                      <a:r>
                        <a:rPr lang="en-US" dirty="0"/>
                        <a:t>…</a:t>
                      </a:r>
                    </a:p>
                    <a:p>
                      <a:r>
                        <a:rPr lang="en-US" dirty="0"/>
                        <a:t>FeatureN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String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  <a:p>
                      <a:r>
                        <a:rPr lang="en-US" dirty="0"/>
                        <a:t>…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15744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49BA24A-C705-0E83-FD35-05CBDFACD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400906"/>
              </p:ext>
            </p:extLst>
          </p:nvPr>
        </p:nvGraphicFramePr>
        <p:xfrm>
          <a:off x="4199467" y="3416920"/>
          <a:ext cx="2839155" cy="22311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3266">
                  <a:extLst>
                    <a:ext uri="{9D8B030D-6E8A-4147-A177-3AD203B41FA5}">
                      <a16:colId xmlns:a16="http://schemas.microsoft.com/office/drawing/2014/main" val="3818486323"/>
                    </a:ext>
                  </a:extLst>
                </a:gridCol>
                <a:gridCol w="1525889">
                  <a:extLst>
                    <a:ext uri="{9D8B030D-6E8A-4147-A177-3AD203B41FA5}">
                      <a16:colId xmlns:a16="http://schemas.microsoft.com/office/drawing/2014/main" val="362143721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/>
                        <a:t>Interactions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838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USER_ID</a:t>
                      </a:r>
                    </a:p>
                    <a:p>
                      <a:r>
                        <a:rPr lang="en-US" dirty="0"/>
                        <a:t>ITEM_ID</a:t>
                      </a:r>
                    </a:p>
                    <a:p>
                      <a:r>
                        <a:rPr lang="en-US" dirty="0"/>
                        <a:t>OUTCOME</a:t>
                      </a:r>
                    </a:p>
                    <a:p>
                      <a:r>
                        <a:rPr lang="en-US" dirty="0"/>
                        <a:t>Feature1</a:t>
                      </a:r>
                    </a:p>
                    <a:p>
                      <a:r>
                        <a:rPr lang="en-US" dirty="0"/>
                        <a:t>…</a:t>
                      </a:r>
                    </a:p>
                    <a:p>
                      <a:r>
                        <a:rPr lang="en-US" dirty="0"/>
                        <a:t>FeatureN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String</a:t>
                      </a:r>
                    </a:p>
                    <a:p>
                      <a:r>
                        <a:rPr lang="en-US" dirty="0"/>
                        <a:t>String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  <a:p>
                      <a:r>
                        <a:rPr lang="en-US" dirty="0"/>
                        <a:t>…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15744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E294EE-7462-98AC-0AFF-31972EE808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651429"/>
              </p:ext>
            </p:extLst>
          </p:nvPr>
        </p:nvGraphicFramePr>
        <p:xfrm>
          <a:off x="982133" y="4532488"/>
          <a:ext cx="2562578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334">
                  <a:extLst>
                    <a:ext uri="{9D8B030D-6E8A-4147-A177-3AD203B41FA5}">
                      <a16:colId xmlns:a16="http://schemas.microsoft.com/office/drawing/2014/main" val="3818486323"/>
                    </a:ext>
                  </a:extLst>
                </a:gridCol>
                <a:gridCol w="1377244">
                  <a:extLst>
                    <a:ext uri="{9D8B030D-6E8A-4147-A177-3AD203B41FA5}">
                      <a16:colId xmlns:a16="http://schemas.microsoft.com/office/drawing/2014/main" val="362143721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/>
                        <a:t>Items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838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ITEM_ID</a:t>
                      </a:r>
                    </a:p>
                    <a:p>
                      <a:r>
                        <a:rPr lang="en-US" dirty="0"/>
                        <a:t>Feature1</a:t>
                      </a:r>
                    </a:p>
                    <a:p>
                      <a:r>
                        <a:rPr lang="en-US" dirty="0"/>
                        <a:t>…</a:t>
                      </a:r>
                    </a:p>
                    <a:p>
                      <a:r>
                        <a:rPr lang="en-US" dirty="0"/>
                        <a:t>FeatureN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String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  <a:p>
                      <a:r>
                        <a:rPr lang="en-US" dirty="0"/>
                        <a:t>…</a:t>
                      </a:r>
                    </a:p>
                    <a:p>
                      <a:r>
                        <a:rPr lang="en-US" dirty="0"/>
                        <a:t>Float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157449"/>
                  </a:ext>
                </a:extLst>
              </a:tr>
            </a:tbl>
          </a:graphicData>
        </a:graphic>
      </p:graphicFrame>
      <p:cxnSp>
        <p:nvCxnSpPr>
          <p:cNvPr id="8" name="Elbow Connector 7">
            <a:extLst>
              <a:ext uri="{FF2B5EF4-FFF2-40B4-BE49-F238E27FC236}">
                <a16:creationId xmlns:a16="http://schemas.microsoft.com/office/drawing/2014/main" id="{69A62D37-942C-5614-5E5D-DC5743C424BD}"/>
              </a:ext>
            </a:extLst>
          </p:cNvPr>
          <p:cNvCxnSpPr/>
          <p:nvPr/>
        </p:nvCxnSpPr>
        <p:spPr>
          <a:xfrm flipV="1">
            <a:off x="982133" y="4323644"/>
            <a:ext cx="3217334" cy="778934"/>
          </a:xfrm>
          <a:prstGeom prst="bentConnector3">
            <a:avLst>
              <a:gd name="adj1" fmla="val -14912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355789FA-2367-A4CB-FA99-DDAD7941D103}"/>
              </a:ext>
            </a:extLst>
          </p:cNvPr>
          <p:cNvCxnSpPr>
            <a:cxnSpLocks/>
          </p:cNvCxnSpPr>
          <p:nvPr/>
        </p:nvCxnSpPr>
        <p:spPr>
          <a:xfrm>
            <a:off x="982133" y="2448232"/>
            <a:ext cx="3217334" cy="1534923"/>
          </a:xfrm>
          <a:prstGeom prst="bentConnector3">
            <a:avLst>
              <a:gd name="adj1" fmla="val -14635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4F58CD2-B21A-B154-7E77-18B282CAABC7}"/>
              </a:ext>
            </a:extLst>
          </p:cNvPr>
          <p:cNvSpPr txBox="1"/>
          <p:nvPr/>
        </p:nvSpPr>
        <p:spPr>
          <a:xfrm>
            <a:off x="6725266" y="2747910"/>
            <a:ext cx="1150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Required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848C27-AEA9-17A0-E77E-27251DDD4229}"/>
              </a:ext>
            </a:extLst>
          </p:cNvPr>
          <p:cNvSpPr txBox="1"/>
          <p:nvPr/>
        </p:nvSpPr>
        <p:spPr>
          <a:xfrm>
            <a:off x="3049093" y="923868"/>
            <a:ext cx="1150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351A76-85EF-CBA6-A7B7-FDE0E2F48B89}"/>
              </a:ext>
            </a:extLst>
          </p:cNvPr>
          <p:cNvSpPr txBox="1"/>
          <p:nvPr/>
        </p:nvSpPr>
        <p:spPr>
          <a:xfrm>
            <a:off x="2767782" y="6621772"/>
            <a:ext cx="1150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Optional</a:t>
            </a:r>
          </a:p>
        </p:txBody>
      </p: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23B7E59C-F8CC-7DFD-B705-943D7296F8AA}"/>
              </a:ext>
            </a:extLst>
          </p:cNvPr>
          <p:cNvCxnSpPr>
            <a:endCxn id="15" idx="1"/>
          </p:cNvCxnSpPr>
          <p:nvPr/>
        </p:nvCxnSpPr>
        <p:spPr>
          <a:xfrm>
            <a:off x="1917290" y="6371303"/>
            <a:ext cx="850492" cy="435135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urved Connector 20">
            <a:extLst>
              <a:ext uri="{FF2B5EF4-FFF2-40B4-BE49-F238E27FC236}">
                <a16:creationId xmlns:a16="http://schemas.microsoft.com/office/drawing/2014/main" id="{E4611132-C6E5-FCCB-9A3E-AA456DC797E2}"/>
              </a:ext>
            </a:extLst>
          </p:cNvPr>
          <p:cNvCxnSpPr/>
          <p:nvPr/>
        </p:nvCxnSpPr>
        <p:spPr>
          <a:xfrm flipV="1">
            <a:off x="2263422" y="1120877"/>
            <a:ext cx="774746" cy="474464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>
            <a:extLst>
              <a:ext uri="{FF2B5EF4-FFF2-40B4-BE49-F238E27FC236}">
                <a16:creationId xmlns:a16="http://schemas.microsoft.com/office/drawing/2014/main" id="{DB054736-577A-4F63-5F82-8732AACB948A}"/>
              </a:ext>
            </a:extLst>
          </p:cNvPr>
          <p:cNvCxnSpPr/>
          <p:nvPr/>
        </p:nvCxnSpPr>
        <p:spPr>
          <a:xfrm flipV="1">
            <a:off x="5619044" y="2932576"/>
            <a:ext cx="988233" cy="283117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326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697</TotalTime>
  <Words>407</Words>
  <Application>Microsoft Macintosh PowerPoint</Application>
  <PresentationFormat>Custom</PresentationFormat>
  <Paragraphs>97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Next For Intuit</vt:lpstr>
      <vt:lpstr>Calibri</vt:lpstr>
      <vt:lpstr>Calibri Light</vt:lpstr>
      <vt:lpstr>Office Theme</vt:lpstr>
      <vt:lpstr>Source Images in Recommender Library</vt:lpstr>
      <vt:lpstr>Architectural Framework</vt:lpstr>
      <vt:lpstr>SKLearn-like Approach to building Rec-Systems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 Images in Recommender Library</dc:title>
  <dc:creator>Sankararaman, Shankar</dc:creator>
  <cp:lastModifiedBy>Storch, Isaac</cp:lastModifiedBy>
  <cp:revision>7</cp:revision>
  <dcterms:created xsi:type="dcterms:W3CDTF">2024-03-19T01:05:17Z</dcterms:created>
  <dcterms:modified xsi:type="dcterms:W3CDTF">2024-09-20T21:59:20Z</dcterms:modified>
</cp:coreProperties>
</file>